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9.xml" ContentType="application/vnd.openxmlformats-officedocument.theme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4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5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6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7.xml" ContentType="application/vnd.openxmlformats-officedocument.presentationml.notesSlide+xml"/>
  <Override PartName="/ppt/tags/tag99.xml" ContentType="application/vnd.openxmlformats-officedocument.presentationml.tags+xml"/>
  <Override PartName="/ppt/notesSlides/notesSlide8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6.xml" ContentType="application/vnd.openxmlformats-officedocument.presentationml.tags+xml"/>
  <Override PartName="/ppt/notesSlides/notesSlide11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2.xml" ContentType="application/vnd.openxmlformats-officedocument.presentationml.notesSlide+xml"/>
  <Override PartName="/ppt/tags/tag118.xml" ContentType="application/vnd.openxmlformats-officedocument.presentationml.tags+xml"/>
  <Override PartName="/ppt/notesSlides/notesSlide13.xml" ContentType="application/vnd.openxmlformats-officedocument.presentationml.notesSlide+xml"/>
  <Override PartName="/ppt/tags/tag119.xml" ContentType="application/vnd.openxmlformats-officedocument.presentationml.tags+xml"/>
  <Override PartName="/ppt/notesSlides/notesSlide14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2" r:id="rId2"/>
    <p:sldMasterId id="2147483724" r:id="rId3"/>
    <p:sldMasterId id="2147483752" r:id="rId4"/>
    <p:sldMasterId id="2147483767" r:id="rId5"/>
    <p:sldMasterId id="2147483776" r:id="rId6"/>
    <p:sldMasterId id="2147483785" r:id="rId7"/>
    <p:sldMasterId id="2147483793" r:id="rId8"/>
  </p:sldMasterIdLst>
  <p:notesMasterIdLst>
    <p:notesMasterId r:id="rId52"/>
  </p:notesMasterIdLst>
  <p:sldIdLst>
    <p:sldId id="266" r:id="rId9"/>
    <p:sldId id="276" r:id="rId10"/>
    <p:sldId id="2147483625" r:id="rId11"/>
    <p:sldId id="355" r:id="rId12"/>
    <p:sldId id="2147483626" r:id="rId13"/>
    <p:sldId id="269" r:id="rId14"/>
    <p:sldId id="260" r:id="rId15"/>
    <p:sldId id="353" r:id="rId16"/>
    <p:sldId id="282" r:id="rId17"/>
    <p:sldId id="272" r:id="rId18"/>
    <p:sldId id="273" r:id="rId19"/>
    <p:sldId id="259" r:id="rId20"/>
    <p:sldId id="270" r:id="rId21"/>
    <p:sldId id="278" r:id="rId22"/>
    <p:sldId id="279" r:id="rId23"/>
    <p:sldId id="286" r:id="rId24"/>
    <p:sldId id="267" r:id="rId25"/>
    <p:sldId id="264" r:id="rId26"/>
    <p:sldId id="274" r:id="rId27"/>
    <p:sldId id="281" r:id="rId28"/>
    <p:sldId id="268" r:id="rId29"/>
    <p:sldId id="265" r:id="rId30"/>
    <p:sldId id="283" r:id="rId31"/>
    <p:sldId id="285" r:id="rId32"/>
    <p:sldId id="277" r:id="rId33"/>
    <p:sldId id="2147483409" r:id="rId34"/>
    <p:sldId id="280" r:id="rId35"/>
    <p:sldId id="2147483636" r:id="rId36"/>
    <p:sldId id="271" r:id="rId37"/>
    <p:sldId id="262" r:id="rId38"/>
    <p:sldId id="2147483640" r:id="rId39"/>
    <p:sldId id="2147483627" r:id="rId40"/>
    <p:sldId id="258" r:id="rId41"/>
    <p:sldId id="2147483642" r:id="rId42"/>
    <p:sldId id="2147483646" r:id="rId43"/>
    <p:sldId id="263" r:id="rId44"/>
    <p:sldId id="256" r:id="rId45"/>
    <p:sldId id="2147483647" r:id="rId46"/>
    <p:sldId id="257" r:id="rId47"/>
    <p:sldId id="284" r:id="rId48"/>
    <p:sldId id="261" r:id="rId49"/>
    <p:sldId id="275" r:id="rId50"/>
    <p:sldId id="2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03D9D8-34DD-461A-AD9B-1703CCF00142}" v="450" dt="2026-01-22T21:47:56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30" autoAdjust="0"/>
  </p:normalViewPr>
  <p:slideViewPr>
    <p:cSldViewPr snapToGrid="0">
      <p:cViewPr>
        <p:scale>
          <a:sx n="70" d="100"/>
          <a:sy n="70" d="100"/>
        </p:scale>
        <p:origin x="512" y="3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38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microsoft.com/office/2015/10/relationships/revisionInfo" Target="revisionInfo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mariposacbc-my.sharepoint.com/personal/luisp_biafoods_com/Documents/BIA/5YP/2026/BaseDatos_Pa&#237;s_Categor&#237;a_Canal_2025a203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63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Graphs!$Q$19:$AA$19</c:f>
              <c:strCache>
                <c:ptCount val="11"/>
                <c:pt idx="0">
                  <c:v>March 26</c:v>
                </c:pt>
                <c:pt idx="1">
                  <c:v>May 26</c:v>
                </c:pt>
                <c:pt idx="2">
                  <c:v>July 26</c:v>
                </c:pt>
                <c:pt idx="3">
                  <c:v>Sept 26</c:v>
                </c:pt>
                <c:pt idx="4">
                  <c:v>Dic 26</c:v>
                </c:pt>
                <c:pt idx="5">
                  <c:v>March 27</c:v>
                </c:pt>
                <c:pt idx="6">
                  <c:v>May 27</c:v>
                </c:pt>
                <c:pt idx="7">
                  <c:v>July 27</c:v>
                </c:pt>
                <c:pt idx="8">
                  <c:v>Sept 27</c:v>
                </c:pt>
                <c:pt idx="9">
                  <c:v>Dic 27</c:v>
                </c:pt>
                <c:pt idx="10">
                  <c:v>March 28</c:v>
                </c:pt>
              </c:strCache>
            </c:strRef>
          </c:cat>
          <c:val>
            <c:numRef>
              <c:f>Graphs!$Q$20:$AA$20</c:f>
              <c:numCache>
                <c:formatCode>0</c:formatCode>
                <c:ptCount val="11"/>
                <c:pt idx="0">
                  <c:v>355.3</c:v>
                </c:pt>
                <c:pt idx="1">
                  <c:v>337.5</c:v>
                </c:pt>
                <c:pt idx="2">
                  <c:v>331.35</c:v>
                </c:pt>
                <c:pt idx="3">
                  <c:v>325.5</c:v>
                </c:pt>
                <c:pt idx="4">
                  <c:v>320.55</c:v>
                </c:pt>
                <c:pt idx="5">
                  <c:v>317</c:v>
                </c:pt>
                <c:pt idx="6">
                  <c:v>313.5</c:v>
                </c:pt>
                <c:pt idx="7">
                  <c:v>309.64999999999998</c:v>
                </c:pt>
                <c:pt idx="8">
                  <c:v>305.45</c:v>
                </c:pt>
                <c:pt idx="9">
                  <c:v>301</c:v>
                </c:pt>
                <c:pt idx="10">
                  <c:v>297.39999999999998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81-4D89-90E3-A0C990422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1491455"/>
        <c:axId val="1091493375"/>
      </c:lineChart>
      <c:catAx>
        <c:axId val="10914914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1493375"/>
        <c:crosses val="autoZero"/>
        <c:auto val="1"/>
        <c:lblAlgn val="ctr"/>
        <c:lblOffset val="100"/>
        <c:noMultiLvlLbl val="0"/>
      </c:catAx>
      <c:valAx>
        <c:axId val="109149337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1491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Graphs!$E$16:$K$16</c:f>
              <c:numCache>
                <c:formatCode>General</c:formatCode>
                <c:ptCount val="7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</c:numCache>
            </c:numRef>
          </c:cat>
          <c:val>
            <c:numRef>
              <c:f>Graphs!$E$17:$K$17</c:f>
              <c:numCache>
                <c:formatCode>0</c:formatCode>
                <c:ptCount val="7"/>
                <c:pt idx="0">
                  <c:v>273083.789134519</c:v>
                </c:pt>
                <c:pt idx="1">
                  <c:v>290878.01889514085</c:v>
                </c:pt>
                <c:pt idx="2">
                  <c:v>335794.00119969132</c:v>
                </c:pt>
                <c:pt idx="3">
                  <c:v>385672.97913709329</c:v>
                </c:pt>
                <c:pt idx="4">
                  <c:v>440326.91149107751</c:v>
                </c:pt>
                <c:pt idx="5">
                  <c:v>591400.84097696596</c:v>
                </c:pt>
                <c:pt idx="6">
                  <c:v>652063.00053405552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AA-4C46-A0D8-30F5D7C2FA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2838432"/>
        <c:axId val="2050960064"/>
      </c:lineChart>
      <c:catAx>
        <c:axId val="5128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0960064"/>
        <c:crosses val="autoZero"/>
        <c:auto val="1"/>
        <c:lblAlgn val="ctr"/>
        <c:lblOffset val="100"/>
        <c:noMultiLvlLbl val="0"/>
      </c:catAx>
      <c:valAx>
        <c:axId val="2050960064"/>
        <c:scaling>
          <c:orientation val="minMax"/>
          <c:max val="100000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8384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D7C9C-D15C-4A50-A693-981309865F6C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FE2B2-C205-427A-945A-6E258190DC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12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2648C1FC-A0C0-B49B-0F25-78DC19690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e4a692a60_1_54:notes">
            <a:extLst>
              <a:ext uri="{FF2B5EF4-FFF2-40B4-BE49-F238E27FC236}">
                <a16:creationId xmlns:a16="http://schemas.microsoft.com/office/drawing/2014/main" id="{CCE26506-1D94-1C52-75ED-6347AE44BF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32e4a692a60_1_54:notes">
            <a:extLst>
              <a:ext uri="{FF2B5EF4-FFF2-40B4-BE49-F238E27FC236}">
                <a16:creationId xmlns:a16="http://schemas.microsoft.com/office/drawing/2014/main" id="{22B22E33-E000-71BB-F82D-89540080AA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412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18E22-6236-36DF-F30F-01CE48A1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CECF7-D1CD-1E6D-36AE-8B42C661A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2DB15-CCA8-AF2B-32BB-C03096230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6B4F1-10A1-B0E1-41AC-C07304CA0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6F568C-AD37-4344-A5A9-4D3212F296B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4048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87CC7CBE-7495-0701-AA24-A36DFAB47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e4a692a60_1_54:notes">
            <a:extLst>
              <a:ext uri="{FF2B5EF4-FFF2-40B4-BE49-F238E27FC236}">
                <a16:creationId xmlns:a16="http://schemas.microsoft.com/office/drawing/2014/main" id="{EE2631E6-52A5-82C5-ED51-B6EB6D077D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32e4a692a60_1_54:notes">
            <a:extLst>
              <a:ext uri="{FF2B5EF4-FFF2-40B4-BE49-F238E27FC236}">
                <a16:creationId xmlns:a16="http://schemas.microsoft.com/office/drawing/2014/main" id="{A9F6AA07-EAA5-B309-1EF6-CF57EC984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18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242AE3AD-A62D-5074-3E13-38D0CFB3F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e4a692a60_1_54:notes">
            <a:extLst>
              <a:ext uri="{FF2B5EF4-FFF2-40B4-BE49-F238E27FC236}">
                <a16:creationId xmlns:a16="http://schemas.microsoft.com/office/drawing/2014/main" id="{12AB6CD1-1246-1629-E134-396569800C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32e4a692a60_1_54:notes">
            <a:extLst>
              <a:ext uri="{FF2B5EF4-FFF2-40B4-BE49-F238E27FC236}">
                <a16:creationId xmlns:a16="http://schemas.microsoft.com/office/drawing/2014/main" id="{0B3718DF-9C6B-1537-07C1-2D1EEF4EC1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477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82CF4-AD7A-F8F9-F789-D72ED26A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EFF81-80E5-495D-87C2-A3CE5B8E2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F08E64-A353-82A6-EC97-10690AD83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“We turn cultural complexity into executional advantage—delivering the most trusted Hispanic assortment to every U.S. consumer,”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99FA8-CA36-41AD-44E4-4BF55961F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5EC1-0889-AD4D-BE1F-6C46332E8A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789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9FEF9-47E4-D432-BF1A-12CD4DB2B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DC685-F074-96ED-7D73-C2D1FDCB7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109DB-484F-15AC-A004-F2890D0FA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“We turn cultural complexity into executional advantage—delivering the most trusted Hispanic assortment to every U.S. consumer,”</a:t>
            </a:r>
            <a:endParaRPr lang="es-P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ED8F7-088B-E6AB-70F7-3714C638A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5EC1-0889-AD4D-BE1F-6C46332E8AE8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52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39F5C-2357-C8C9-EC07-6FA94B4FF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C0D8B1-CA56-041E-83FA-F22C8EBEB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35087F-963C-F9AD-EB8F-A4F4966A9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“We turn cultural complexity into executional advantage—delivering the most trusted Hispanic assortment to every U.S. consumer,”</a:t>
            </a:r>
            <a:endParaRPr lang="es-P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00E02-0E98-0039-10EE-320C1090E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15EC1-0889-AD4D-BE1F-6C46332E8AE8}" type="slidenum">
              <a:rPr kumimoji="0" lang="es-P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P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049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89B46-85E3-91AC-4216-A868DFF5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92054-D2B3-666F-3D38-2B0515D2C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565DF-B558-0BEA-7F9C-3D35B8E81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71DB2-CB29-DC16-A429-5E17CA7AB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1A7D70-A8D3-4432-8B1F-955B74BB76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41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696DF6EA-9B4A-D705-88C6-BDF73719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e4a692a60_1_54:notes">
            <a:extLst>
              <a:ext uri="{FF2B5EF4-FFF2-40B4-BE49-F238E27FC236}">
                <a16:creationId xmlns:a16="http://schemas.microsoft.com/office/drawing/2014/main" id="{7DACA942-7AB5-B191-7C9F-C357EF29C2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32e4a692a60_1_54:notes">
            <a:extLst>
              <a:ext uri="{FF2B5EF4-FFF2-40B4-BE49-F238E27FC236}">
                <a16:creationId xmlns:a16="http://schemas.microsoft.com/office/drawing/2014/main" id="{9CD52977-32F2-9773-21DC-D59E9AC5D8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509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3072-4368-CC3C-6EB1-C889AA960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AB9A3A-1A2C-D108-3129-C60E52BFC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883FD65-DB05-EA0D-B34B-9FF8A135F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Separar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EBITDA MARGIN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table con </a:t>
            </a:r>
            <a:r>
              <a:rPr lang="en-US" dirty="0" err="1"/>
              <a:t>los</a:t>
            </a:r>
            <a:r>
              <a:rPr lang="en-US" dirty="0"/>
              <a:t> PP de </a:t>
            </a:r>
            <a:r>
              <a:rPr lang="en-US" dirty="0" err="1"/>
              <a:t>crecimiento</a:t>
            </a:r>
            <a:r>
              <a:rPr lang="en-US" dirty="0"/>
              <a:t> con respect a 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BF8768-FA2C-2199-AC42-7369658AD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6E6F-48E2-4D8E-9F38-425C9D5420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842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6E6F-48E2-4D8E-9F38-425C9D5420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624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8222F-79C3-8130-A6FF-C0FFBF422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C563114-6DE4-ACF8-FBBB-78A09EAA7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4D782EA-BC0B-528E-008D-7CAA847BE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85F2B7-EB0D-724F-E084-1DC839421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56E6F-48E2-4D8E-9F38-425C9D5420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627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F8E20864-6B0C-8FED-5EB2-34801E58F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e4a692a60_1_54:notes">
            <a:extLst>
              <a:ext uri="{FF2B5EF4-FFF2-40B4-BE49-F238E27FC236}">
                <a16:creationId xmlns:a16="http://schemas.microsoft.com/office/drawing/2014/main" id="{C333B20A-09BF-D8C8-2995-ED4C03DBEC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32e4a692a60_1_54:notes">
            <a:extLst>
              <a:ext uri="{FF2B5EF4-FFF2-40B4-BE49-F238E27FC236}">
                <a16:creationId xmlns:a16="http://schemas.microsoft.com/office/drawing/2014/main" id="{4A8DDEC6-3714-784C-0F25-61CA5E650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5444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FE2B2-C205-427A-945A-6E258190DC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9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6A807636-B3A6-94B9-0F97-8AA3A8FB3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e4a692a60_1_54:notes">
            <a:extLst>
              <a:ext uri="{FF2B5EF4-FFF2-40B4-BE49-F238E27FC236}">
                <a16:creationId xmlns:a16="http://schemas.microsoft.com/office/drawing/2014/main" id="{551123BF-D441-1F38-E63B-0B612F68AE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32e4a692a60_1_54:notes">
            <a:extLst>
              <a:ext uri="{FF2B5EF4-FFF2-40B4-BE49-F238E27FC236}">
                <a16:creationId xmlns:a16="http://schemas.microsoft.com/office/drawing/2014/main" id="{64057653-3FB5-90F7-0F6E-F7F9CE9313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8630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6F568C-AD37-4344-A5A9-4D3212F296B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422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10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8.xml"/><Relationship Id="rId4" Type="http://schemas.openxmlformats.org/officeDocument/2006/relationships/image" Target="../media/image10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9.xml"/><Relationship Id="rId4" Type="http://schemas.openxmlformats.org/officeDocument/2006/relationships/image" Target="../media/image1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0.xml"/><Relationship Id="rId4" Type="http://schemas.openxmlformats.org/officeDocument/2006/relationships/image" Target="../media/image8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9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0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.xml"/><Relationship Id="rId4" Type="http://schemas.openxmlformats.org/officeDocument/2006/relationships/image" Target="../media/image10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3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4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1.xml"/><Relationship Id="rId4" Type="http://schemas.openxmlformats.org/officeDocument/2006/relationships/image" Target="../media/image10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2.xml"/><Relationship Id="rId4" Type="http://schemas.openxmlformats.org/officeDocument/2006/relationships/image" Target="../media/image11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7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8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8.xml"/><Relationship Id="rId4" Type="http://schemas.openxmlformats.org/officeDocument/2006/relationships/image" Target="../media/image10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9.xml"/><Relationship Id="rId4" Type="http://schemas.openxmlformats.org/officeDocument/2006/relationships/image" Target="../media/image10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30.xml"/><Relationship Id="rId4" Type="http://schemas.openxmlformats.org/officeDocument/2006/relationships/image" Target="../media/image10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31.xml"/><Relationship Id="rId4" Type="http://schemas.openxmlformats.org/officeDocument/2006/relationships/image" Target="../media/image10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32.xml"/><Relationship Id="rId4" Type="http://schemas.openxmlformats.org/officeDocument/2006/relationships/image" Target="../media/image1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33.xml"/><Relationship Id="rId4" Type="http://schemas.openxmlformats.org/officeDocument/2006/relationships/image" Target="../media/image8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34.xml"/><Relationship Id="rId4" Type="http://schemas.openxmlformats.org/officeDocument/2006/relationships/image" Target="../media/image8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36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37.xml"/><Relationship Id="rId4" Type="http://schemas.openxmlformats.org/officeDocument/2006/relationships/image" Target="../media/image10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38.xml"/><Relationship Id="rId4" Type="http://schemas.openxmlformats.org/officeDocument/2006/relationships/image" Target="../media/image10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39.xml"/><Relationship Id="rId4" Type="http://schemas.openxmlformats.org/officeDocument/2006/relationships/image" Target="../media/image10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40.xml"/><Relationship Id="rId4" Type="http://schemas.openxmlformats.org/officeDocument/2006/relationships/image" Target="../media/image11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85DE-CA89-7D72-D1A4-9C85EF7EC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F37AC-9002-82EB-1F25-1A087A470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1DB04-7ADC-AF5F-665B-B55E45A76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D025E-4FD1-BB36-662D-37899D15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E7C54-B40D-A401-5C0F-08C3C05F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E3AB6-83A4-A859-B0EB-D0446C8E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58D3F-3952-FC45-DEBA-9F776004F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940EE-1AD4-063C-711F-CF552E69B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B3192-9EC8-AAA7-B57C-B230601E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7CD0B-8466-48CB-9E5A-ACE2361D9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5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82F84-0B36-FB93-055E-35785A225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6F85A-A7A1-A312-CAA8-9DBCFAF05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67856-E948-A91B-642A-787DAD71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33A56-29E3-5502-B58C-7785FF7F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5D8E5-0571-5F92-24CD-E0A89A0B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95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A9401-BD79-4233-EB38-2B9C7FADE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81888A-E5E6-6EB0-0B56-3AABAB985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421647-F4BA-6FA6-0CAA-DB06C407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487236-E52E-91AF-B40E-D91064D6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D43E8C-4739-7351-6280-4A56F245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42654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6D5D5-659A-5C4E-3581-2DA62E19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0AFEE6-1F01-D0A2-4F7C-0B1CE1A88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A1FA85-2C3E-9837-A4A2-090999FF1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1657A8-3781-83A6-5422-5C5BE7F15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954762-2EC8-058A-A316-CB3654F6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2614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76434-352D-BDC3-7D0A-6B6ECFAC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2C4543-1729-8C92-FB78-9F3A6011F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51966D-4A47-4756-4A38-E24FCCE7B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A16222-4074-CBF9-2C6A-CBE9D1D7F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479AD4-4CDC-9A7A-8D76-7462DD79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22349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DED97D-378F-1A9D-661E-ACEDEB71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F00B50-917C-CB72-30C9-43F276FD3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F56028-6DE2-DB37-AA32-2D20F5B8D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1C82BA-8A61-E720-8074-98E5F460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5A5A55-4543-CDCA-AD28-E42CC4A9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460C0E-4481-16D4-8DC4-80679C5B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07423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944DD-0667-5A66-2D2F-48CF3D9C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0C48D1-DEA0-E266-3350-9F5C3AD90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6E47E1-C9DB-CB76-0A02-8FFABA7E9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63BCE0-8060-AE14-40A8-D919141B8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3614C4-E66E-93BD-ACB7-4E1A73FD4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03F6595-2AEE-9BEB-B1ED-6AF1F560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004360C-A7E2-BD60-D7D5-19F127FA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D24A88A-3534-334E-3161-925ED4B7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58410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7F065-80F8-0F55-73FE-B4AC14EA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E35FF2-6864-B31B-FB9F-CCFB1836B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71C196-D09A-0AEB-F4CA-A351DEBE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B2698A-9799-C649-F5C7-104513EC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5666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67FFB9-5300-8FFA-E950-08C3DE3CE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F83BEE1-70A1-3033-A2ED-C8B84EF7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4E4D53-D069-EED2-2866-72E156CD5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5468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6C193-DBFB-61BE-EFD4-E731FE2F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1917E1-668C-82F8-2E19-B463A5AA6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F18901-B98F-D247-FCC8-AEEA2B6E9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534A7B-D151-7C52-DC25-86504313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27F831-9592-DF58-B141-44ACAC2C2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0CAC7D-9901-52DF-F155-5E4EB19E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0812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B19A-7BD4-7208-D062-52F49A41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D581-77B4-BDE4-B8AB-291C8E4E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ED2D8-812A-C93F-08CE-2FD4D32F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39A63-9710-D8B7-2A83-60CFF260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35B4D-30E2-275B-B16C-F4987ADA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41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BAA08-B1C0-6179-FD76-5F8F803CB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DBFC1C-1D89-D490-ED70-C7E8C0BF6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75D95D-5AC2-73AC-91AB-DC54F2337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C97295-DF39-C375-8BED-1E51BF8A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6A3AE1-40D8-07C6-481A-0C9C0089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3BC8ED-66D4-C50D-84DD-914D74D8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50824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8EFB7-C57A-4445-7462-DFAF4014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4CB2FF-B4B4-920A-31AE-8099FA479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AD5706-6F9B-E5C6-AD73-1C432F99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2693C9-B8A2-8668-06BB-109DD525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7337D1-BFDD-29E4-E490-41E6EE3E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59154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599359-95DD-3E7B-0A54-BA861FFF6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B28BFC-46AC-1913-0218-58454D3AD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D9B621-9FE1-F4FB-DA24-FE661929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8BA642-B754-C010-A609-67BC0AF4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3E03F2-24E6-F0EC-168E-0A151F31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74222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C356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bg object 17"/>
          <p:cNvSpPr/>
          <p:nvPr/>
        </p:nvSpPr>
        <p:spPr>
          <a:xfrm>
            <a:off x="8947379" y="895134"/>
            <a:ext cx="2265109" cy="961506"/>
          </a:xfrm>
          <a:custGeom>
            <a:avLst/>
            <a:gdLst/>
            <a:ahLst/>
            <a:cxnLst/>
            <a:rect l="l" t="t" r="r" b="b"/>
            <a:pathLst>
              <a:path w="3735069" h="1585595">
                <a:moveTo>
                  <a:pt x="3734765" y="0"/>
                </a:moveTo>
                <a:lnTo>
                  <a:pt x="0" y="0"/>
                </a:lnTo>
                <a:lnTo>
                  <a:pt x="0" y="1585564"/>
                </a:lnTo>
                <a:lnTo>
                  <a:pt x="3361489" y="1585564"/>
                </a:lnTo>
                <a:lnTo>
                  <a:pt x="3408311" y="1582655"/>
                </a:lnTo>
                <a:lnTo>
                  <a:pt x="3453398" y="1574163"/>
                </a:lnTo>
                <a:lnTo>
                  <a:pt x="3496399" y="1560438"/>
                </a:lnTo>
                <a:lnTo>
                  <a:pt x="3536966" y="1541828"/>
                </a:lnTo>
                <a:lnTo>
                  <a:pt x="3574748" y="1518684"/>
                </a:lnTo>
                <a:lnTo>
                  <a:pt x="3609395" y="1491356"/>
                </a:lnTo>
                <a:lnTo>
                  <a:pt x="3640557" y="1460193"/>
                </a:lnTo>
                <a:lnTo>
                  <a:pt x="3667886" y="1425546"/>
                </a:lnTo>
                <a:lnTo>
                  <a:pt x="3691029" y="1387765"/>
                </a:lnTo>
                <a:lnTo>
                  <a:pt x="3709639" y="1347198"/>
                </a:lnTo>
                <a:lnTo>
                  <a:pt x="3723365" y="1304196"/>
                </a:lnTo>
                <a:lnTo>
                  <a:pt x="3731857" y="1259109"/>
                </a:lnTo>
                <a:lnTo>
                  <a:pt x="3734765" y="1212287"/>
                </a:lnTo>
                <a:lnTo>
                  <a:pt x="3734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bg object 18"/>
          <p:cNvSpPr/>
          <p:nvPr/>
        </p:nvSpPr>
        <p:spPr>
          <a:xfrm>
            <a:off x="9276511" y="1072724"/>
            <a:ext cx="729363" cy="404703"/>
          </a:xfrm>
          <a:custGeom>
            <a:avLst/>
            <a:gdLst/>
            <a:ahLst/>
            <a:cxnLst/>
            <a:rect l="l" t="t" r="r" b="b"/>
            <a:pathLst>
              <a:path w="1202690" h="667385">
                <a:moveTo>
                  <a:pt x="454431" y="435140"/>
                </a:moveTo>
                <a:lnTo>
                  <a:pt x="449668" y="384111"/>
                </a:lnTo>
                <a:lnTo>
                  <a:pt x="436079" y="338467"/>
                </a:lnTo>
                <a:lnTo>
                  <a:pt x="414680" y="299110"/>
                </a:lnTo>
                <a:lnTo>
                  <a:pt x="402844" y="285597"/>
                </a:lnTo>
                <a:lnTo>
                  <a:pt x="386499" y="266928"/>
                </a:lnTo>
                <a:lnTo>
                  <a:pt x="352590" y="242824"/>
                </a:lnTo>
                <a:lnTo>
                  <a:pt x="313969" y="227698"/>
                </a:lnTo>
                <a:lnTo>
                  <a:pt x="299072" y="225856"/>
                </a:lnTo>
                <a:lnTo>
                  <a:pt x="299072" y="443445"/>
                </a:lnTo>
                <a:lnTo>
                  <a:pt x="294055" y="474306"/>
                </a:lnTo>
                <a:lnTo>
                  <a:pt x="294005" y="474662"/>
                </a:lnTo>
                <a:lnTo>
                  <a:pt x="279654" y="498792"/>
                </a:lnTo>
                <a:lnTo>
                  <a:pt x="257365" y="514350"/>
                </a:lnTo>
                <a:lnTo>
                  <a:pt x="228460" y="519874"/>
                </a:lnTo>
                <a:lnTo>
                  <a:pt x="200837" y="514350"/>
                </a:lnTo>
                <a:lnTo>
                  <a:pt x="200418" y="514350"/>
                </a:lnTo>
                <a:lnTo>
                  <a:pt x="177888" y="498487"/>
                </a:lnTo>
                <a:lnTo>
                  <a:pt x="163156" y="474306"/>
                </a:lnTo>
                <a:lnTo>
                  <a:pt x="157848" y="443445"/>
                </a:lnTo>
                <a:lnTo>
                  <a:pt x="163042" y="412356"/>
                </a:lnTo>
                <a:lnTo>
                  <a:pt x="177584" y="388505"/>
                </a:lnTo>
                <a:lnTo>
                  <a:pt x="199910" y="373227"/>
                </a:lnTo>
                <a:lnTo>
                  <a:pt x="228460" y="367842"/>
                </a:lnTo>
                <a:lnTo>
                  <a:pt x="257365" y="373227"/>
                </a:lnTo>
                <a:lnTo>
                  <a:pt x="279654" y="388505"/>
                </a:lnTo>
                <a:lnTo>
                  <a:pt x="294005" y="412356"/>
                </a:lnTo>
                <a:lnTo>
                  <a:pt x="299072" y="443445"/>
                </a:lnTo>
                <a:lnTo>
                  <a:pt x="299072" y="225856"/>
                </a:lnTo>
                <a:lnTo>
                  <a:pt x="234353" y="226707"/>
                </a:lnTo>
                <a:lnTo>
                  <a:pt x="176555" y="258902"/>
                </a:lnTo>
                <a:lnTo>
                  <a:pt x="157010" y="285597"/>
                </a:lnTo>
                <a:lnTo>
                  <a:pt x="157010" y="0"/>
                </a:lnTo>
                <a:lnTo>
                  <a:pt x="0" y="0"/>
                </a:lnTo>
                <a:lnTo>
                  <a:pt x="0" y="425996"/>
                </a:lnTo>
                <a:lnTo>
                  <a:pt x="4152" y="478574"/>
                </a:lnTo>
                <a:lnTo>
                  <a:pt x="16243" y="525678"/>
                </a:lnTo>
                <a:lnTo>
                  <a:pt x="35699" y="566851"/>
                </a:lnTo>
                <a:lnTo>
                  <a:pt x="61988" y="601599"/>
                </a:lnTo>
                <a:lnTo>
                  <a:pt x="94551" y="629462"/>
                </a:lnTo>
                <a:lnTo>
                  <a:pt x="132829" y="649960"/>
                </a:lnTo>
                <a:lnTo>
                  <a:pt x="176263" y="662597"/>
                </a:lnTo>
                <a:lnTo>
                  <a:pt x="224307" y="666927"/>
                </a:lnTo>
                <a:lnTo>
                  <a:pt x="272465" y="662597"/>
                </a:lnTo>
                <a:lnTo>
                  <a:pt x="273380" y="662597"/>
                </a:lnTo>
                <a:lnTo>
                  <a:pt x="318439" y="649630"/>
                </a:lnTo>
                <a:lnTo>
                  <a:pt x="357720" y="629069"/>
                </a:lnTo>
                <a:lnTo>
                  <a:pt x="390969" y="601599"/>
                </a:lnTo>
                <a:lnTo>
                  <a:pt x="417982" y="567613"/>
                </a:lnTo>
                <a:lnTo>
                  <a:pt x="437870" y="528129"/>
                </a:lnTo>
                <a:lnTo>
                  <a:pt x="450202" y="483743"/>
                </a:lnTo>
                <a:lnTo>
                  <a:pt x="454431" y="435140"/>
                </a:lnTo>
                <a:close/>
              </a:path>
              <a:path w="1202690" h="667385">
                <a:moveTo>
                  <a:pt x="683044" y="249034"/>
                </a:moveTo>
                <a:lnTo>
                  <a:pt x="516877" y="249034"/>
                </a:lnTo>
                <a:lnTo>
                  <a:pt x="516877" y="666915"/>
                </a:lnTo>
                <a:lnTo>
                  <a:pt x="683044" y="666915"/>
                </a:lnTo>
                <a:lnTo>
                  <a:pt x="683044" y="249034"/>
                </a:lnTo>
                <a:close/>
              </a:path>
              <a:path w="1202690" h="667385">
                <a:moveTo>
                  <a:pt x="690511" y="121932"/>
                </a:moveTo>
                <a:lnTo>
                  <a:pt x="683717" y="86258"/>
                </a:lnTo>
                <a:lnTo>
                  <a:pt x="664857" y="59626"/>
                </a:lnTo>
                <a:lnTo>
                  <a:pt x="636193" y="42951"/>
                </a:lnTo>
                <a:lnTo>
                  <a:pt x="599960" y="37185"/>
                </a:lnTo>
                <a:lnTo>
                  <a:pt x="564553" y="42951"/>
                </a:lnTo>
                <a:lnTo>
                  <a:pt x="536092" y="59626"/>
                </a:lnTo>
                <a:lnTo>
                  <a:pt x="517131" y="86258"/>
                </a:lnTo>
                <a:lnTo>
                  <a:pt x="510235" y="121932"/>
                </a:lnTo>
                <a:lnTo>
                  <a:pt x="517131" y="158178"/>
                </a:lnTo>
                <a:lnTo>
                  <a:pt x="536092" y="184442"/>
                </a:lnTo>
                <a:lnTo>
                  <a:pt x="564553" y="200431"/>
                </a:lnTo>
                <a:lnTo>
                  <a:pt x="599960" y="205828"/>
                </a:lnTo>
                <a:lnTo>
                  <a:pt x="636193" y="200431"/>
                </a:lnTo>
                <a:lnTo>
                  <a:pt x="664857" y="184442"/>
                </a:lnTo>
                <a:lnTo>
                  <a:pt x="683717" y="158178"/>
                </a:lnTo>
                <a:lnTo>
                  <a:pt x="690511" y="121932"/>
                </a:lnTo>
                <a:close/>
              </a:path>
              <a:path w="1202690" h="667385">
                <a:moveTo>
                  <a:pt x="1202474" y="235737"/>
                </a:moveTo>
                <a:lnTo>
                  <a:pt x="1042949" y="235737"/>
                </a:lnTo>
                <a:lnTo>
                  <a:pt x="1042949" y="304698"/>
                </a:lnTo>
                <a:lnTo>
                  <a:pt x="1040460" y="300697"/>
                </a:lnTo>
                <a:lnTo>
                  <a:pt x="1040460" y="443445"/>
                </a:lnTo>
                <a:lnTo>
                  <a:pt x="1035583" y="472960"/>
                </a:lnTo>
                <a:lnTo>
                  <a:pt x="1021981" y="495782"/>
                </a:lnTo>
                <a:lnTo>
                  <a:pt x="1001204" y="510501"/>
                </a:lnTo>
                <a:lnTo>
                  <a:pt x="974826" y="515721"/>
                </a:lnTo>
                <a:lnTo>
                  <a:pt x="948804" y="510501"/>
                </a:lnTo>
                <a:lnTo>
                  <a:pt x="928001" y="495782"/>
                </a:lnTo>
                <a:lnTo>
                  <a:pt x="914196" y="472960"/>
                </a:lnTo>
                <a:lnTo>
                  <a:pt x="909205" y="443445"/>
                </a:lnTo>
                <a:lnTo>
                  <a:pt x="914196" y="414401"/>
                </a:lnTo>
                <a:lnTo>
                  <a:pt x="948804" y="377202"/>
                </a:lnTo>
                <a:lnTo>
                  <a:pt x="1001826" y="377202"/>
                </a:lnTo>
                <a:lnTo>
                  <a:pt x="1001382" y="377202"/>
                </a:lnTo>
                <a:lnTo>
                  <a:pt x="1021981" y="391515"/>
                </a:lnTo>
                <a:lnTo>
                  <a:pt x="1035583" y="414058"/>
                </a:lnTo>
                <a:lnTo>
                  <a:pt x="1040460" y="443445"/>
                </a:lnTo>
                <a:lnTo>
                  <a:pt x="1040460" y="300697"/>
                </a:lnTo>
                <a:lnTo>
                  <a:pt x="1021041" y="269417"/>
                </a:lnTo>
                <a:lnTo>
                  <a:pt x="992898" y="243636"/>
                </a:lnTo>
                <a:lnTo>
                  <a:pt x="958837" y="227825"/>
                </a:lnTo>
                <a:lnTo>
                  <a:pt x="919162" y="222453"/>
                </a:lnTo>
                <a:lnTo>
                  <a:pt x="878332" y="228104"/>
                </a:lnTo>
                <a:lnTo>
                  <a:pt x="841184" y="244297"/>
                </a:lnTo>
                <a:lnTo>
                  <a:pt x="808672" y="269862"/>
                </a:lnTo>
                <a:lnTo>
                  <a:pt x="781735" y="303644"/>
                </a:lnTo>
                <a:lnTo>
                  <a:pt x="761326" y="344462"/>
                </a:lnTo>
                <a:lnTo>
                  <a:pt x="748398" y="391185"/>
                </a:lnTo>
                <a:lnTo>
                  <a:pt x="743877" y="442620"/>
                </a:lnTo>
                <a:lnTo>
                  <a:pt x="748322" y="495782"/>
                </a:lnTo>
                <a:lnTo>
                  <a:pt x="761187" y="544118"/>
                </a:lnTo>
                <a:lnTo>
                  <a:pt x="781481" y="585660"/>
                </a:lnTo>
                <a:lnTo>
                  <a:pt x="808316" y="619709"/>
                </a:lnTo>
                <a:lnTo>
                  <a:pt x="840816" y="645274"/>
                </a:lnTo>
                <a:lnTo>
                  <a:pt x="878065" y="661339"/>
                </a:lnTo>
                <a:lnTo>
                  <a:pt x="919162" y="666927"/>
                </a:lnTo>
                <a:lnTo>
                  <a:pt x="960412" y="660819"/>
                </a:lnTo>
                <a:lnTo>
                  <a:pt x="995489" y="643039"/>
                </a:lnTo>
                <a:lnTo>
                  <a:pt x="1024191" y="614349"/>
                </a:lnTo>
                <a:lnTo>
                  <a:pt x="1046276" y="575538"/>
                </a:lnTo>
                <a:lnTo>
                  <a:pt x="1046276" y="666927"/>
                </a:lnTo>
                <a:lnTo>
                  <a:pt x="1202474" y="666927"/>
                </a:lnTo>
                <a:lnTo>
                  <a:pt x="1202474" y="575538"/>
                </a:lnTo>
                <a:lnTo>
                  <a:pt x="1202474" y="515721"/>
                </a:lnTo>
                <a:lnTo>
                  <a:pt x="1202474" y="371995"/>
                </a:lnTo>
                <a:lnTo>
                  <a:pt x="1202474" y="304698"/>
                </a:lnTo>
                <a:lnTo>
                  <a:pt x="1202474" y="235737"/>
                </a:lnTo>
                <a:close/>
              </a:path>
            </a:pathLst>
          </a:custGeom>
          <a:solidFill>
            <a:srgbClr val="1C356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bg object 19"/>
          <p:cNvSpPr/>
          <p:nvPr/>
        </p:nvSpPr>
        <p:spPr>
          <a:xfrm>
            <a:off x="10186924" y="1072345"/>
            <a:ext cx="703177" cy="405088"/>
          </a:xfrm>
          <a:custGeom>
            <a:avLst/>
            <a:gdLst/>
            <a:ahLst/>
            <a:cxnLst/>
            <a:rect l="l" t="t" r="r" b="b"/>
            <a:pathLst>
              <a:path w="1159509" h="668019">
                <a:moveTo>
                  <a:pt x="689770" y="361103"/>
                </a:moveTo>
                <a:lnTo>
                  <a:pt x="541386" y="361103"/>
                </a:lnTo>
                <a:lnTo>
                  <a:pt x="543572" y="363752"/>
                </a:lnTo>
                <a:lnTo>
                  <a:pt x="897449" y="631252"/>
                </a:lnTo>
                <a:lnTo>
                  <a:pt x="933433" y="654194"/>
                </a:lnTo>
                <a:lnTo>
                  <a:pt x="972092" y="666004"/>
                </a:lnTo>
                <a:lnTo>
                  <a:pt x="1011449" y="667491"/>
                </a:lnTo>
                <a:lnTo>
                  <a:pt x="1049736" y="659532"/>
                </a:lnTo>
                <a:lnTo>
                  <a:pt x="1085045" y="642957"/>
                </a:lnTo>
                <a:lnTo>
                  <a:pt x="1115504" y="618611"/>
                </a:lnTo>
                <a:lnTo>
                  <a:pt x="1139242" y="587336"/>
                </a:lnTo>
                <a:lnTo>
                  <a:pt x="1141308" y="582240"/>
                </a:lnTo>
                <a:lnTo>
                  <a:pt x="990780" y="582240"/>
                </a:lnTo>
                <a:lnTo>
                  <a:pt x="950389" y="561767"/>
                </a:lnTo>
                <a:lnTo>
                  <a:pt x="689770" y="361103"/>
                </a:lnTo>
                <a:close/>
              </a:path>
              <a:path w="1159509" h="668019">
                <a:moveTo>
                  <a:pt x="161376" y="0"/>
                </a:moveTo>
                <a:lnTo>
                  <a:pt x="84680" y="18371"/>
                </a:lnTo>
                <a:lnTo>
                  <a:pt x="49486" y="43957"/>
                </a:lnTo>
                <a:lnTo>
                  <a:pt x="22246" y="77920"/>
                </a:lnTo>
                <a:lnTo>
                  <a:pt x="5052" y="117764"/>
                </a:lnTo>
                <a:lnTo>
                  <a:pt x="0" y="160994"/>
                </a:lnTo>
                <a:lnTo>
                  <a:pt x="929" y="212102"/>
                </a:lnTo>
                <a:lnTo>
                  <a:pt x="984" y="215108"/>
                </a:lnTo>
                <a:lnTo>
                  <a:pt x="7297" y="480804"/>
                </a:lnTo>
                <a:lnTo>
                  <a:pt x="7404" y="485301"/>
                </a:lnTo>
                <a:lnTo>
                  <a:pt x="7851" y="499628"/>
                </a:lnTo>
                <a:lnTo>
                  <a:pt x="8258" y="514863"/>
                </a:lnTo>
                <a:lnTo>
                  <a:pt x="9015" y="530028"/>
                </a:lnTo>
                <a:lnTo>
                  <a:pt x="23165" y="585644"/>
                </a:lnTo>
                <a:lnTo>
                  <a:pt x="47766" y="620118"/>
                </a:lnTo>
                <a:lnTo>
                  <a:pt x="81182" y="645874"/>
                </a:lnTo>
                <a:lnTo>
                  <a:pt x="120292" y="661604"/>
                </a:lnTo>
                <a:lnTo>
                  <a:pt x="161974" y="666004"/>
                </a:lnTo>
                <a:lnTo>
                  <a:pt x="203107" y="657767"/>
                </a:lnTo>
                <a:lnTo>
                  <a:pt x="240568" y="635587"/>
                </a:lnTo>
                <a:lnTo>
                  <a:pt x="262836" y="616047"/>
                </a:lnTo>
                <a:lnTo>
                  <a:pt x="169345" y="616047"/>
                </a:lnTo>
                <a:lnTo>
                  <a:pt x="123731" y="607529"/>
                </a:lnTo>
                <a:lnTo>
                  <a:pt x="87459" y="579259"/>
                </a:lnTo>
                <a:lnTo>
                  <a:pt x="71128" y="535737"/>
                </a:lnTo>
                <a:lnTo>
                  <a:pt x="75851" y="323335"/>
                </a:lnTo>
                <a:lnTo>
                  <a:pt x="76879" y="280660"/>
                </a:lnTo>
                <a:lnTo>
                  <a:pt x="77686" y="246119"/>
                </a:lnTo>
                <a:lnTo>
                  <a:pt x="78787" y="195963"/>
                </a:lnTo>
                <a:lnTo>
                  <a:pt x="79421" y="160994"/>
                </a:lnTo>
                <a:lnTo>
                  <a:pt x="89620" y="122956"/>
                </a:lnTo>
                <a:lnTo>
                  <a:pt x="117256" y="95978"/>
                </a:lnTo>
                <a:lnTo>
                  <a:pt x="154142" y="84915"/>
                </a:lnTo>
                <a:lnTo>
                  <a:pt x="325538" y="84915"/>
                </a:lnTo>
                <a:lnTo>
                  <a:pt x="261615" y="37103"/>
                </a:lnTo>
                <a:lnTo>
                  <a:pt x="231915" y="17803"/>
                </a:lnTo>
                <a:lnTo>
                  <a:pt x="197636" y="5075"/>
                </a:lnTo>
                <a:lnTo>
                  <a:pt x="161376" y="0"/>
                </a:lnTo>
                <a:close/>
              </a:path>
              <a:path w="1159509" h="668019">
                <a:moveTo>
                  <a:pt x="540722" y="361576"/>
                </a:moveTo>
                <a:lnTo>
                  <a:pt x="498104" y="391887"/>
                </a:lnTo>
                <a:lnTo>
                  <a:pt x="409641" y="455786"/>
                </a:lnTo>
                <a:lnTo>
                  <a:pt x="213700" y="600311"/>
                </a:lnTo>
                <a:lnTo>
                  <a:pt x="169345" y="616047"/>
                </a:lnTo>
                <a:lnTo>
                  <a:pt x="262836" y="616047"/>
                </a:lnTo>
                <a:lnTo>
                  <a:pt x="382983" y="509612"/>
                </a:lnTo>
                <a:lnTo>
                  <a:pt x="463563" y="437024"/>
                </a:lnTo>
                <a:lnTo>
                  <a:pt x="543522" y="363752"/>
                </a:lnTo>
                <a:lnTo>
                  <a:pt x="540722" y="361576"/>
                </a:lnTo>
                <a:close/>
              </a:path>
              <a:path w="1159509" h="668019">
                <a:moveTo>
                  <a:pt x="1113262" y="52197"/>
                </a:moveTo>
                <a:lnTo>
                  <a:pt x="995700" y="52197"/>
                </a:lnTo>
                <a:lnTo>
                  <a:pt x="1022039" y="55347"/>
                </a:lnTo>
                <a:lnTo>
                  <a:pt x="1046261" y="65992"/>
                </a:lnTo>
                <a:lnTo>
                  <a:pt x="1062622" y="78878"/>
                </a:lnTo>
                <a:lnTo>
                  <a:pt x="1075357" y="94827"/>
                </a:lnTo>
                <a:lnTo>
                  <a:pt x="1083965" y="113021"/>
                </a:lnTo>
                <a:lnTo>
                  <a:pt x="1087945" y="132639"/>
                </a:lnTo>
                <a:lnTo>
                  <a:pt x="1083250" y="343370"/>
                </a:lnTo>
                <a:lnTo>
                  <a:pt x="1081361" y="423565"/>
                </a:lnTo>
                <a:lnTo>
                  <a:pt x="1080291" y="472595"/>
                </a:lnTo>
                <a:lnTo>
                  <a:pt x="1079663" y="507371"/>
                </a:lnTo>
                <a:lnTo>
                  <a:pt x="1066289" y="550415"/>
                </a:lnTo>
                <a:lnTo>
                  <a:pt x="1033037" y="576914"/>
                </a:lnTo>
                <a:lnTo>
                  <a:pt x="990780" y="582240"/>
                </a:lnTo>
                <a:lnTo>
                  <a:pt x="1141308" y="582240"/>
                </a:lnTo>
                <a:lnTo>
                  <a:pt x="1154386" y="549975"/>
                </a:lnTo>
                <a:lnTo>
                  <a:pt x="1159064" y="507371"/>
                </a:lnTo>
                <a:lnTo>
                  <a:pt x="1158174" y="456860"/>
                </a:lnTo>
                <a:lnTo>
                  <a:pt x="1156867" y="401016"/>
                </a:lnTo>
                <a:lnTo>
                  <a:pt x="1154009" y="287859"/>
                </a:lnTo>
                <a:lnTo>
                  <a:pt x="1153133" y="246119"/>
                </a:lnTo>
                <a:lnTo>
                  <a:pt x="1151960" y="195963"/>
                </a:lnTo>
                <a:lnTo>
                  <a:pt x="1150916" y="158387"/>
                </a:lnTo>
                <a:lnTo>
                  <a:pt x="1150834" y="155633"/>
                </a:lnTo>
                <a:lnTo>
                  <a:pt x="1146507" y="114152"/>
                </a:lnTo>
                <a:lnTo>
                  <a:pt x="1131113" y="75526"/>
                </a:lnTo>
                <a:lnTo>
                  <a:pt x="1113262" y="52197"/>
                </a:lnTo>
                <a:close/>
              </a:path>
              <a:path w="1159509" h="668019">
                <a:moveTo>
                  <a:pt x="541386" y="361103"/>
                </a:moveTo>
                <a:lnTo>
                  <a:pt x="540722" y="361576"/>
                </a:lnTo>
                <a:lnTo>
                  <a:pt x="543572" y="363752"/>
                </a:lnTo>
                <a:lnTo>
                  <a:pt x="541386" y="361103"/>
                </a:lnTo>
                <a:close/>
              </a:path>
              <a:path w="1159509" h="668019">
                <a:moveTo>
                  <a:pt x="325538" y="84915"/>
                </a:moveTo>
                <a:lnTo>
                  <a:pt x="154142" y="84915"/>
                </a:lnTo>
                <a:lnTo>
                  <a:pt x="192088" y="94619"/>
                </a:lnTo>
                <a:lnTo>
                  <a:pt x="540722" y="361576"/>
                </a:lnTo>
                <a:lnTo>
                  <a:pt x="541386" y="361103"/>
                </a:lnTo>
                <a:lnTo>
                  <a:pt x="689770" y="361103"/>
                </a:lnTo>
                <a:lnTo>
                  <a:pt x="619231" y="307273"/>
                </a:lnTo>
                <a:lnTo>
                  <a:pt x="617687" y="307273"/>
                </a:lnTo>
                <a:lnTo>
                  <a:pt x="615198" y="304201"/>
                </a:lnTo>
                <a:lnTo>
                  <a:pt x="325538" y="84915"/>
                </a:lnTo>
                <a:close/>
              </a:path>
              <a:path w="1159509" h="668019">
                <a:moveTo>
                  <a:pt x="615198" y="304201"/>
                </a:moveTo>
                <a:lnTo>
                  <a:pt x="617687" y="307273"/>
                </a:lnTo>
                <a:lnTo>
                  <a:pt x="618486" y="306705"/>
                </a:lnTo>
                <a:lnTo>
                  <a:pt x="615198" y="304201"/>
                </a:lnTo>
                <a:close/>
              </a:path>
              <a:path w="1159509" h="668019">
                <a:moveTo>
                  <a:pt x="618486" y="306705"/>
                </a:moveTo>
                <a:lnTo>
                  <a:pt x="617687" y="307273"/>
                </a:lnTo>
                <a:lnTo>
                  <a:pt x="619231" y="307273"/>
                </a:lnTo>
                <a:lnTo>
                  <a:pt x="618486" y="306705"/>
                </a:lnTo>
                <a:close/>
              </a:path>
              <a:path w="1159509" h="668019">
                <a:moveTo>
                  <a:pt x="621412" y="304623"/>
                </a:moveTo>
                <a:lnTo>
                  <a:pt x="615754" y="304623"/>
                </a:lnTo>
                <a:lnTo>
                  <a:pt x="618486" y="306705"/>
                </a:lnTo>
                <a:lnTo>
                  <a:pt x="621412" y="304623"/>
                </a:lnTo>
                <a:close/>
              </a:path>
              <a:path w="1159509" h="668019">
                <a:moveTo>
                  <a:pt x="1026574" y="3461"/>
                </a:moveTo>
                <a:lnTo>
                  <a:pt x="979906" y="4720"/>
                </a:lnTo>
                <a:lnTo>
                  <a:pt x="935921" y="21055"/>
                </a:lnTo>
                <a:lnTo>
                  <a:pt x="897847" y="50861"/>
                </a:lnTo>
                <a:lnTo>
                  <a:pt x="817270" y="122127"/>
                </a:lnTo>
                <a:lnTo>
                  <a:pt x="694774" y="232025"/>
                </a:lnTo>
                <a:lnTo>
                  <a:pt x="615541" y="304623"/>
                </a:lnTo>
                <a:lnTo>
                  <a:pt x="621412" y="304623"/>
                </a:lnTo>
                <a:lnTo>
                  <a:pt x="705033" y="244804"/>
                </a:lnTo>
                <a:lnTo>
                  <a:pt x="880465" y="116179"/>
                </a:lnTo>
                <a:lnTo>
                  <a:pt x="945374" y="68055"/>
                </a:lnTo>
                <a:lnTo>
                  <a:pt x="969419" y="56459"/>
                </a:lnTo>
                <a:lnTo>
                  <a:pt x="995700" y="52197"/>
                </a:lnTo>
                <a:lnTo>
                  <a:pt x="1113262" y="52197"/>
                </a:lnTo>
                <a:lnTo>
                  <a:pt x="1106046" y="42766"/>
                </a:lnTo>
                <a:lnTo>
                  <a:pt x="1072700" y="18883"/>
                </a:lnTo>
                <a:lnTo>
                  <a:pt x="1026574" y="3461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9774" y="2599452"/>
            <a:ext cx="5315425" cy="597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7458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6" y="709457"/>
            <a:ext cx="10425088" cy="597215"/>
          </a:xfrm>
        </p:spPr>
        <p:txBody>
          <a:bodyPr lIns="0" tIns="0" rIns="0" bIns="0"/>
          <a:lstStyle>
            <a:lvl1pPr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2621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6" y="709457"/>
            <a:ext cx="10425088" cy="597215"/>
          </a:xfrm>
        </p:spPr>
        <p:txBody>
          <a:bodyPr lIns="0" tIns="0" rIns="0" bIns="0"/>
          <a:lstStyle>
            <a:lvl1pPr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92466" y="2222947"/>
            <a:ext cx="4016508" cy="205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34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9873" y="2223116"/>
            <a:ext cx="3992635" cy="205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34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5829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C356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6" y="709457"/>
            <a:ext cx="10425088" cy="597215"/>
          </a:xfrm>
        </p:spPr>
        <p:txBody>
          <a:bodyPr lIns="0" tIns="0" rIns="0" bIns="0"/>
          <a:lstStyle>
            <a:lvl1pPr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3465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0B0D347-2391-DA6E-F9BE-5F7E9DD520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5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9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1B3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9290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CE7DAA4-7569-D26F-B15D-551975B8B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2"/>
            <a:ext cx="12192000" cy="6890646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FCAD76C7-6B05-465C-9FA5-40E5F4C2D2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1081" y="702743"/>
            <a:ext cx="2711045" cy="16172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33A1FF71-25E2-F773-AE17-590B554CE7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51424" y="1026197"/>
            <a:ext cx="3142347" cy="1332323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B8CDF54-53B9-F440-98A8-A00279347712}"/>
              </a:ext>
            </a:extLst>
          </p:cNvPr>
          <p:cNvCxnSpPr>
            <a:cxnSpLocks/>
          </p:cNvCxnSpPr>
          <p:nvPr userDrawn="1"/>
        </p:nvCxnSpPr>
        <p:spPr>
          <a:xfrm>
            <a:off x="0" y="1026197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57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D367-5428-4F69-EDD6-FBF1ECAC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BECB2-6142-85FD-5502-F45CF37E5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AC48A-729F-3CCB-BFA3-9679CD97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B707F-4CC0-1D6B-8384-B710376C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3570C-52D8-246A-1A20-AFA08C89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169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795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1" cy="38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86" b="0" i="0">
                <a:solidFill>
                  <a:srgbClr val="231F20"/>
                </a:solidFill>
                <a:latin typeface="NeueHaasDisplay-Thin"/>
                <a:cs typeface="NeueHaasDisplay-Thi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0503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4448" y="960618"/>
            <a:ext cx="3384570" cy="382541"/>
          </a:xfrm>
        </p:spPr>
        <p:txBody>
          <a:bodyPr lIns="0" tIns="0" rIns="0" bIns="0"/>
          <a:lstStyle>
            <a:lvl1pPr>
              <a:defRPr sz="2486" b="0" i="0">
                <a:solidFill>
                  <a:srgbClr val="231F20"/>
                </a:solidFill>
                <a:latin typeface="NeueHaasDisplay-Thin"/>
                <a:cs typeface="NeueHaasDisplay-Thi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53447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4448" y="960618"/>
            <a:ext cx="3384570" cy="382541"/>
          </a:xfrm>
        </p:spPr>
        <p:txBody>
          <a:bodyPr lIns="0" tIns="0" rIns="0" bIns="0"/>
          <a:lstStyle>
            <a:lvl1pPr>
              <a:defRPr sz="2486" b="0" i="0">
                <a:solidFill>
                  <a:srgbClr val="231F20"/>
                </a:solidFill>
                <a:latin typeface="NeueHaasDisplay-Thin"/>
                <a:cs typeface="NeueHaasDisplay-Thi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95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4448" y="960618"/>
            <a:ext cx="3384570" cy="382541"/>
          </a:xfrm>
        </p:spPr>
        <p:txBody>
          <a:bodyPr lIns="0" tIns="0" rIns="0" bIns="0"/>
          <a:lstStyle>
            <a:lvl1pPr>
              <a:defRPr sz="2486" b="0" i="0">
                <a:solidFill>
                  <a:srgbClr val="231F20"/>
                </a:solidFill>
                <a:latin typeface="NeueHaasDisplay-Thin"/>
                <a:cs typeface="NeueHaasDisplay-Thi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7867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51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410542" y="3035992"/>
            <a:ext cx="3056087" cy="3086678"/>
          </a:xfrm>
          <a:custGeom>
            <a:avLst/>
            <a:gdLst/>
            <a:ahLst/>
            <a:cxnLst/>
            <a:rect l="l" t="t" r="r" b="b"/>
            <a:pathLst>
              <a:path w="5039359" h="5090159">
                <a:moveTo>
                  <a:pt x="0" y="0"/>
                </a:moveTo>
                <a:lnTo>
                  <a:pt x="0" y="5090064"/>
                </a:lnTo>
                <a:lnTo>
                  <a:pt x="5038956" y="5090064"/>
                </a:lnTo>
                <a:lnTo>
                  <a:pt x="5038956" y="3735205"/>
                </a:lnTo>
                <a:lnTo>
                  <a:pt x="0" y="0"/>
                </a:lnTo>
                <a:close/>
              </a:path>
            </a:pathLst>
          </a:custGeom>
          <a:solidFill>
            <a:srgbClr val="40AD4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bg object 18"/>
          <p:cNvSpPr/>
          <p:nvPr/>
        </p:nvSpPr>
        <p:spPr>
          <a:xfrm>
            <a:off x="4203771" y="3035992"/>
            <a:ext cx="3056087" cy="3086678"/>
          </a:xfrm>
          <a:custGeom>
            <a:avLst/>
            <a:gdLst/>
            <a:ahLst/>
            <a:cxnLst/>
            <a:rect l="l" t="t" r="r" b="b"/>
            <a:pathLst>
              <a:path w="5039359" h="5090159">
                <a:moveTo>
                  <a:pt x="5038956" y="0"/>
                </a:moveTo>
                <a:lnTo>
                  <a:pt x="0" y="3735205"/>
                </a:lnTo>
                <a:lnTo>
                  <a:pt x="0" y="5090064"/>
                </a:lnTo>
                <a:lnTo>
                  <a:pt x="5038956" y="5090064"/>
                </a:lnTo>
                <a:lnTo>
                  <a:pt x="5038956" y="0"/>
                </a:lnTo>
                <a:close/>
              </a:path>
            </a:pathLst>
          </a:custGeom>
          <a:solidFill>
            <a:srgbClr val="0070CE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bg object 19"/>
          <p:cNvSpPr/>
          <p:nvPr/>
        </p:nvSpPr>
        <p:spPr>
          <a:xfrm>
            <a:off x="4203771" y="759284"/>
            <a:ext cx="3056087" cy="4466749"/>
          </a:xfrm>
          <a:custGeom>
            <a:avLst/>
            <a:gdLst/>
            <a:ahLst/>
            <a:cxnLst/>
            <a:rect l="l" t="t" r="r" b="b"/>
            <a:pathLst>
              <a:path w="5039359" h="7366000">
                <a:moveTo>
                  <a:pt x="5038956" y="0"/>
                </a:moveTo>
                <a:lnTo>
                  <a:pt x="169900" y="0"/>
                </a:lnTo>
                <a:lnTo>
                  <a:pt x="119284" y="4589"/>
                </a:lnTo>
                <a:lnTo>
                  <a:pt x="73030" y="20342"/>
                </a:lnTo>
                <a:lnTo>
                  <a:pt x="35095" y="46034"/>
                </a:lnTo>
                <a:lnTo>
                  <a:pt x="9433" y="80438"/>
                </a:lnTo>
                <a:lnTo>
                  <a:pt x="0" y="122331"/>
                </a:lnTo>
                <a:lnTo>
                  <a:pt x="0" y="7365419"/>
                </a:lnTo>
                <a:lnTo>
                  <a:pt x="283258" y="7131908"/>
                </a:lnTo>
                <a:lnTo>
                  <a:pt x="5038956" y="3563493"/>
                </a:lnTo>
                <a:lnTo>
                  <a:pt x="5038956" y="0"/>
                </a:lnTo>
                <a:close/>
              </a:path>
            </a:pathLst>
          </a:custGeom>
          <a:solidFill>
            <a:srgbClr val="EC008C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bg object 20"/>
          <p:cNvSpPr/>
          <p:nvPr/>
        </p:nvSpPr>
        <p:spPr>
          <a:xfrm>
            <a:off x="7410540" y="759284"/>
            <a:ext cx="3056087" cy="4466749"/>
          </a:xfrm>
          <a:custGeom>
            <a:avLst/>
            <a:gdLst/>
            <a:ahLst/>
            <a:cxnLst/>
            <a:rect l="l" t="t" r="r" b="b"/>
            <a:pathLst>
              <a:path w="5039359" h="7366000">
                <a:moveTo>
                  <a:pt x="4869055" y="0"/>
                </a:moveTo>
                <a:lnTo>
                  <a:pt x="0" y="0"/>
                </a:lnTo>
                <a:lnTo>
                  <a:pt x="0" y="3563493"/>
                </a:lnTo>
                <a:lnTo>
                  <a:pt x="4755698" y="7131908"/>
                </a:lnTo>
                <a:lnTo>
                  <a:pt x="5038956" y="7365419"/>
                </a:lnTo>
                <a:lnTo>
                  <a:pt x="5038956" y="122331"/>
                </a:lnTo>
                <a:lnTo>
                  <a:pt x="5029523" y="80438"/>
                </a:lnTo>
                <a:lnTo>
                  <a:pt x="5003861" y="46034"/>
                </a:lnTo>
                <a:lnTo>
                  <a:pt x="4965925" y="20342"/>
                </a:lnTo>
                <a:lnTo>
                  <a:pt x="4919672" y="4589"/>
                </a:lnTo>
                <a:lnTo>
                  <a:pt x="4869055" y="0"/>
                </a:lnTo>
                <a:close/>
              </a:path>
            </a:pathLst>
          </a:custGeom>
          <a:solidFill>
            <a:srgbClr val="EB6D2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97966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D86AC63-8181-09D4-FF16-625F284284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8055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86AC63-8181-09D4-FF16-625F284284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g object 16">
            <a:extLst>
              <a:ext uri="{FF2B5EF4-FFF2-40B4-BE49-F238E27FC236}">
                <a16:creationId xmlns:a16="http://schemas.microsoft.com/office/drawing/2014/main" id="{CC9B85A6-1329-89CB-37DE-949E0960E0D6}"/>
              </a:ext>
            </a:extLst>
          </p:cNvPr>
          <p:cNvSpPr/>
          <p:nvPr userDrawn="1"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gradFill flip="none" rotWithShape="1">
            <a:gsLst>
              <a:gs pos="18000">
                <a:schemeClr val="tx2"/>
              </a:gs>
              <a:gs pos="100000">
                <a:schemeClr val="accent1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rtl="0"/>
            <a:endParaRPr lang="en-US" sz="1092"/>
          </a:p>
        </p:txBody>
      </p:sp>
      <p:pic>
        <p:nvPicPr>
          <p:cNvPr id="9" name="Google Shape;9;p2">
            <a:extLst>
              <a:ext uri="{FF2B5EF4-FFF2-40B4-BE49-F238E27FC236}">
                <a16:creationId xmlns:a16="http://schemas.microsoft.com/office/drawing/2014/main" id="{1E9356DB-FFF4-D1F4-61BD-7FAD8B9D0926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>
            <a:alphaModFix amt="14000"/>
          </a:blip>
          <a:stretch>
            <a:fillRect/>
          </a:stretch>
        </p:blipFill>
        <p:spPr>
          <a:xfrm>
            <a:off x="-24384" y="0"/>
            <a:ext cx="12216384" cy="68717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9775" y="2599452"/>
            <a:ext cx="5315419" cy="597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F8191-89E2-41D2-A029-A8FE9F6C36E7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96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 not remove" hidden="1">
            <a:extLst>
              <a:ext uri="{FF2B5EF4-FFF2-40B4-BE49-F238E27FC236}">
                <a16:creationId xmlns:a16="http://schemas.microsoft.com/office/drawing/2014/main" id="{732D7D27-FE08-55FB-D36F-89247184AE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A8AB0937-F716-E315-88E1-EBCE29B13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56601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50" progId="TCLayout.ActiveDocument.1">
                  <p:embed/>
                </p:oleObj>
              </mc:Choice>
              <mc:Fallback>
                <p:oleObj name="think-cell Slide" r:id="rId4" imgW="349" imgH="35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8AB0937-F716-E315-88E1-EBCE29B13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8" y="709457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lIns="0" tIns="0" rIns="0" bIns="0"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60706-3029-49CE-840C-04BAACB4DC49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26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 not remove" hidden="1">
            <a:extLst>
              <a:ext uri="{FF2B5EF4-FFF2-40B4-BE49-F238E27FC236}">
                <a16:creationId xmlns:a16="http://schemas.microsoft.com/office/drawing/2014/main" id="{8463CE2E-E704-7DD4-1EB9-D7CFF30CCF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A047F10-DC90-1A3D-4719-B9719A96E5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1293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50" progId="TCLayout.ActiveDocument.1">
                  <p:embed/>
                </p:oleObj>
              </mc:Choice>
              <mc:Fallback>
                <p:oleObj name="think-cell Slide" r:id="rId4" imgW="349" imgH="35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047F10-DC90-1A3D-4719-B9719A96E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8" y="709457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92466" y="2222947"/>
            <a:ext cx="4016505" cy="205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1334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9874" y="2223116"/>
            <a:ext cx="3992630" cy="205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1334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1E9AD-5E4F-4B90-8D2C-B3CB7786BE0E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184666"/>
          </a:xfrm>
        </p:spPr>
        <p:txBody>
          <a:bodyPr lIns="0" tIns="0" rIns="0" bIns="0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803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692812D-7921-ABD8-7396-DE817B61E5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2294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92812D-7921-ABD8-7396-DE817B61E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8" y="709457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82F98-ABAF-4503-827E-EB09109F5AB4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2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6525-2FBB-909A-3EA2-E66F7087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CA01-03AC-BCA9-ACB1-C7ECF2D85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BAB61-6126-FA56-46F2-A98B18222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A06B8-010D-FCC2-16A6-8384F4853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6FB1A-3026-8359-3A2E-4EB944780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E3C66-D0CF-F75C-CE84-66C191F7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38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B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0D16E6D-5659-7557-74DA-EB7903A0FA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54814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0D16E6D-5659-7557-74DA-EB7903A0F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D134F-6437-4116-8019-EED8A506093A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335FDF8C-7935-6032-5022-4434B2866C46}"/>
              </a:ext>
            </a:extLst>
          </p:cNvPr>
          <p:cNvSpPr/>
          <p:nvPr userDrawn="1"/>
        </p:nvSpPr>
        <p:spPr>
          <a:xfrm>
            <a:off x="609600" y="0"/>
            <a:ext cx="2926080" cy="5588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49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CC7D9B92-771A-1FA9-3FFD-D2487C619B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22900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5" imgH="405" progId="TCLayout.ActiveDocument.1">
                  <p:embed/>
                </p:oleObj>
              </mc:Choice>
              <mc:Fallback>
                <p:oleObj name="think-cell Slide" r:id="rId3" imgW="405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7D9B92-771A-1FA9-3FFD-D2487C619B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5">
            <a:extLst>
              <a:ext uri="{FF2B5EF4-FFF2-40B4-BE49-F238E27FC236}">
                <a16:creationId xmlns:a16="http://schemas.microsoft.com/office/drawing/2014/main" id="{7DD45850-7033-D1BC-A7B5-6383FA6C6E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12052" y="6598817"/>
            <a:ext cx="2804160" cy="169277"/>
          </a:xfrm>
        </p:spPr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712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2799E1FF-A9B3-AD23-BFA4-9732D807616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B7C87E81-A02E-6450-40A5-111B0182FD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2231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31" imgH="231" progId="TCLayout.ActiveDocument.1">
                  <p:embed/>
                </p:oleObj>
              </mc:Choice>
              <mc:Fallback>
                <p:oleObj name="think-cell Slide" r:id="rId4" imgW="231" imgH="23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7C87E81-A02E-6450-40A5-111B0182F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12" y="175527"/>
            <a:ext cx="10425085" cy="307777"/>
          </a:xfrm>
        </p:spPr>
        <p:txBody>
          <a:bodyPr lIns="0" tIns="0" rIns="0" bIns="0"/>
          <a:lstStyle>
            <a:lvl1pPr rtl="0">
              <a:defRPr sz="2000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32632" y="6711962"/>
            <a:ext cx="2804160" cy="123111"/>
          </a:xfrm>
        </p:spPr>
        <p:txBody>
          <a:bodyPr lIns="0" tIns="0" rIns="0" bIns="0"/>
          <a:lstStyle>
            <a:lvl1pPr algn="r" rtl="0">
              <a:defRPr sz="800" i="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B4DA86-57E0-E70D-27CD-3BC3E27ED20B}"/>
              </a:ext>
            </a:extLst>
          </p:cNvPr>
          <p:cNvGrpSpPr/>
          <p:nvPr/>
        </p:nvGrpSpPr>
        <p:grpSpPr>
          <a:xfrm>
            <a:off x="11152268" y="75266"/>
            <a:ext cx="943527" cy="493062"/>
            <a:chOff x="10904660" y="296396"/>
            <a:chExt cx="962492" cy="508003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D1AF0C31-575E-D1D4-7DC4-45DF0A16827A}"/>
                </a:ext>
              </a:extLst>
            </p:cNvPr>
            <p:cNvSpPr txBox="1"/>
            <p:nvPr userDrawn="1"/>
          </p:nvSpPr>
          <p:spPr>
            <a:xfrm>
              <a:off x="10961116" y="654919"/>
              <a:ext cx="906036" cy="70631"/>
            </a:xfrm>
            <a:prstGeom prst="rect">
              <a:avLst/>
            </a:prstGeom>
          </p:spPr>
          <p:txBody>
            <a:bodyPr vert="horz" wrap="square" lIns="0" tIns="6931" rIns="0" bIns="0" rtlCol="0">
              <a:spAutoFit/>
            </a:bodyPr>
            <a:lstStyle/>
            <a:p>
              <a:pPr marL="7701" marR="0" lvl="0" indent="0" algn="l" defTabSz="554492" rtl="0" eaLnBrk="1" fontAlgn="auto" latinLnBrk="0" hangingPunct="1">
                <a:lnSpc>
                  <a:spcPct val="100000"/>
                </a:lnSpc>
                <a:spcBef>
                  <a:spcPts val="5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30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THE</a:t>
              </a:r>
              <a:r>
                <a:rPr kumimoji="0" lang="en-US" sz="400" b="0" i="0" u="none" strike="noStrike" kern="0" cap="none" spc="103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0" cap="none" spc="42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NOURISHING</a:t>
              </a:r>
              <a:r>
                <a:rPr kumimoji="0" lang="en-US" sz="400" b="0" i="0" u="none" strike="noStrike" kern="0" cap="none" spc="106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0" cap="none" spc="39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ALLIANCE </a:t>
              </a:r>
              <a:endParaRPr kumimoji="0" lang="en-US" sz="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8" name="object 6">
              <a:extLst>
                <a:ext uri="{FF2B5EF4-FFF2-40B4-BE49-F238E27FC236}">
                  <a16:creationId xmlns:a16="http://schemas.microsoft.com/office/drawing/2014/main" id="{6F571EBC-CA2B-46DD-27F8-3199578F8594}"/>
                </a:ext>
              </a:extLst>
            </p:cNvPr>
            <p:cNvGrpSpPr/>
            <p:nvPr userDrawn="1"/>
          </p:nvGrpSpPr>
          <p:grpSpPr>
            <a:xfrm>
              <a:off x="10967652" y="401070"/>
              <a:ext cx="396526" cy="213489"/>
              <a:chOff x="18151078" y="674863"/>
              <a:chExt cx="586105" cy="325120"/>
            </a:xfrm>
          </p:grpSpPr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9D99E29D-8721-89F3-586A-8C4A216BC2D9}"/>
                  </a:ext>
                </a:extLst>
              </p:cNvPr>
              <p:cNvSpPr/>
              <p:nvPr/>
            </p:nvSpPr>
            <p:spPr>
              <a:xfrm>
                <a:off x="18151068" y="674871"/>
                <a:ext cx="33655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36550" h="325119">
                    <a:moveTo>
                      <a:pt x="221373" y="211975"/>
                    </a:moveTo>
                    <a:lnTo>
                      <a:pt x="215963" y="179184"/>
                    </a:lnTo>
                    <a:lnTo>
                      <a:pt x="214464" y="170167"/>
                    </a:lnTo>
                    <a:lnTo>
                      <a:pt x="196519" y="139128"/>
                    </a:lnTo>
                    <a:lnTo>
                      <a:pt x="195529" y="137401"/>
                    </a:lnTo>
                    <a:lnTo>
                      <a:pt x="167246" y="116014"/>
                    </a:lnTo>
                    <a:lnTo>
                      <a:pt x="145694" y="111290"/>
                    </a:lnTo>
                    <a:lnTo>
                      <a:pt x="145694" y="216014"/>
                    </a:lnTo>
                    <a:lnTo>
                      <a:pt x="143256" y="231051"/>
                    </a:lnTo>
                    <a:lnTo>
                      <a:pt x="143217" y="231216"/>
                    </a:lnTo>
                    <a:lnTo>
                      <a:pt x="136321" y="242824"/>
                    </a:lnTo>
                    <a:lnTo>
                      <a:pt x="136232" y="242976"/>
                    </a:lnTo>
                    <a:lnTo>
                      <a:pt x="125374" y="250558"/>
                    </a:lnTo>
                    <a:lnTo>
                      <a:pt x="111302" y="253250"/>
                    </a:lnTo>
                    <a:lnTo>
                      <a:pt x="97840" y="250558"/>
                    </a:lnTo>
                    <a:lnTo>
                      <a:pt x="97637" y="250558"/>
                    </a:lnTo>
                    <a:lnTo>
                      <a:pt x="86664" y="242824"/>
                    </a:lnTo>
                    <a:lnTo>
                      <a:pt x="79590" y="231216"/>
                    </a:lnTo>
                    <a:lnTo>
                      <a:pt x="79489" y="231051"/>
                    </a:lnTo>
                    <a:lnTo>
                      <a:pt x="76898" y="216014"/>
                    </a:lnTo>
                    <a:lnTo>
                      <a:pt x="79425" y="200863"/>
                    </a:lnTo>
                    <a:lnTo>
                      <a:pt x="86512" y="189255"/>
                    </a:lnTo>
                    <a:lnTo>
                      <a:pt x="97383" y="181813"/>
                    </a:lnTo>
                    <a:lnTo>
                      <a:pt x="111302" y="179184"/>
                    </a:lnTo>
                    <a:lnTo>
                      <a:pt x="125374" y="181813"/>
                    </a:lnTo>
                    <a:lnTo>
                      <a:pt x="136232" y="189255"/>
                    </a:lnTo>
                    <a:lnTo>
                      <a:pt x="143217" y="200863"/>
                    </a:lnTo>
                    <a:lnTo>
                      <a:pt x="145694" y="216014"/>
                    </a:lnTo>
                    <a:lnTo>
                      <a:pt x="145694" y="111290"/>
                    </a:lnTo>
                    <a:lnTo>
                      <a:pt x="132334" y="108356"/>
                    </a:lnTo>
                    <a:lnTo>
                      <a:pt x="114160" y="110439"/>
                    </a:lnTo>
                    <a:lnTo>
                      <a:pt x="98653" y="116459"/>
                    </a:lnTo>
                    <a:lnTo>
                      <a:pt x="86017" y="126123"/>
                    </a:lnTo>
                    <a:lnTo>
                      <a:pt x="76492" y="139128"/>
                    </a:lnTo>
                    <a:lnTo>
                      <a:pt x="76492" y="0"/>
                    </a:lnTo>
                    <a:lnTo>
                      <a:pt x="0" y="0"/>
                    </a:lnTo>
                    <a:lnTo>
                      <a:pt x="0" y="207505"/>
                    </a:lnTo>
                    <a:lnTo>
                      <a:pt x="7912" y="256070"/>
                    </a:lnTo>
                    <a:lnTo>
                      <a:pt x="30200" y="293052"/>
                    </a:lnTo>
                    <a:lnTo>
                      <a:pt x="64706" y="316611"/>
                    </a:lnTo>
                    <a:lnTo>
                      <a:pt x="109270" y="324878"/>
                    </a:lnTo>
                    <a:lnTo>
                      <a:pt x="155130" y="316458"/>
                    </a:lnTo>
                    <a:lnTo>
                      <a:pt x="190449" y="293052"/>
                    </a:lnTo>
                    <a:lnTo>
                      <a:pt x="213309" y="257263"/>
                    </a:lnTo>
                    <a:lnTo>
                      <a:pt x="214020" y="253250"/>
                    </a:lnTo>
                    <a:lnTo>
                      <a:pt x="221373" y="211975"/>
                    </a:lnTo>
                    <a:close/>
                  </a:path>
                  <a:path w="336550" h="325119">
                    <a:moveTo>
                      <a:pt x="332727" y="121310"/>
                    </a:moveTo>
                    <a:lnTo>
                      <a:pt x="251790" y="121310"/>
                    </a:lnTo>
                    <a:lnTo>
                      <a:pt x="251790" y="324878"/>
                    </a:lnTo>
                    <a:lnTo>
                      <a:pt x="332727" y="324878"/>
                    </a:lnTo>
                    <a:lnTo>
                      <a:pt x="332727" y="121310"/>
                    </a:lnTo>
                    <a:close/>
                  </a:path>
                  <a:path w="336550" h="325119">
                    <a:moveTo>
                      <a:pt x="336372" y="59397"/>
                    </a:moveTo>
                    <a:lnTo>
                      <a:pt x="333070" y="42011"/>
                    </a:lnTo>
                    <a:lnTo>
                      <a:pt x="323875" y="29044"/>
                    </a:lnTo>
                    <a:lnTo>
                      <a:pt x="309905" y="20929"/>
                    </a:lnTo>
                    <a:lnTo>
                      <a:pt x="292265" y="18122"/>
                    </a:lnTo>
                    <a:lnTo>
                      <a:pt x="275018" y="20929"/>
                    </a:lnTo>
                    <a:lnTo>
                      <a:pt x="261150" y="29044"/>
                    </a:lnTo>
                    <a:lnTo>
                      <a:pt x="251917" y="42011"/>
                    </a:lnTo>
                    <a:lnTo>
                      <a:pt x="248551" y="59397"/>
                    </a:lnTo>
                    <a:lnTo>
                      <a:pt x="251917" y="77050"/>
                    </a:lnTo>
                    <a:lnTo>
                      <a:pt x="261150" y="89852"/>
                    </a:lnTo>
                    <a:lnTo>
                      <a:pt x="275018" y="97637"/>
                    </a:lnTo>
                    <a:lnTo>
                      <a:pt x="292265" y="100279"/>
                    </a:lnTo>
                    <a:lnTo>
                      <a:pt x="309905" y="97637"/>
                    </a:lnTo>
                    <a:lnTo>
                      <a:pt x="323875" y="89852"/>
                    </a:lnTo>
                    <a:lnTo>
                      <a:pt x="333070" y="77050"/>
                    </a:lnTo>
                    <a:lnTo>
                      <a:pt x="336372" y="59397"/>
                    </a:lnTo>
                    <a:close/>
                  </a:path>
                </a:pathLst>
              </a:custGeom>
              <a:solidFill>
                <a:srgbClr val="1C3564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5544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9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0" name="object 8">
                <a:extLst>
                  <a:ext uri="{FF2B5EF4-FFF2-40B4-BE49-F238E27FC236}">
                    <a16:creationId xmlns:a16="http://schemas.microsoft.com/office/drawing/2014/main" id="{BFAF1B56-4CA7-769B-118F-2319458EEC46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513440" y="783226"/>
                <a:ext cx="223396" cy="216516"/>
              </a:xfrm>
              <a:prstGeom prst="rect">
                <a:avLst/>
              </a:prstGeom>
            </p:spPr>
          </p:pic>
        </p:grp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1051C1AA-9818-494A-17E6-2C6FE2EC9585}"/>
                </a:ext>
              </a:extLst>
            </p:cNvPr>
            <p:cNvSpPr/>
            <p:nvPr userDrawn="1"/>
          </p:nvSpPr>
          <p:spPr>
            <a:xfrm>
              <a:off x="11421370" y="419938"/>
              <a:ext cx="382347" cy="213489"/>
            </a:xfrm>
            <a:custGeom>
              <a:avLst/>
              <a:gdLst/>
              <a:ahLst/>
              <a:cxnLst/>
              <a:rect l="l" t="t" r="r" b="b"/>
              <a:pathLst>
                <a:path w="565150" h="325119">
                  <a:moveTo>
                    <a:pt x="336169" y="175905"/>
                  </a:moveTo>
                  <a:lnTo>
                    <a:pt x="263719" y="175905"/>
                  </a:lnTo>
                  <a:lnTo>
                    <a:pt x="264732" y="177238"/>
                  </a:lnTo>
                  <a:lnTo>
                    <a:pt x="437169" y="307503"/>
                  </a:lnTo>
                  <a:lnTo>
                    <a:pt x="478311" y="325058"/>
                  </a:lnTo>
                  <a:lnTo>
                    <a:pt x="520189" y="317735"/>
                  </a:lnTo>
                  <a:lnTo>
                    <a:pt x="552418" y="290210"/>
                  </a:lnTo>
                  <a:lnTo>
                    <a:pt x="554144" y="284115"/>
                  </a:lnTo>
                  <a:lnTo>
                    <a:pt x="486192" y="284115"/>
                  </a:lnTo>
                  <a:lnTo>
                    <a:pt x="478069" y="282578"/>
                  </a:lnTo>
                  <a:lnTo>
                    <a:pt x="470615" y="279156"/>
                  </a:lnTo>
                  <a:lnTo>
                    <a:pt x="462959" y="273650"/>
                  </a:lnTo>
                  <a:lnTo>
                    <a:pt x="336169" y="175905"/>
                  </a:lnTo>
                  <a:close/>
                </a:path>
                <a:path w="565150" h="325119">
                  <a:moveTo>
                    <a:pt x="78612" y="0"/>
                  </a:moveTo>
                  <a:lnTo>
                    <a:pt x="36658" y="11619"/>
                  </a:lnTo>
                  <a:lnTo>
                    <a:pt x="4040" y="52312"/>
                  </a:lnTo>
                  <a:lnTo>
                    <a:pt x="0" y="78421"/>
                  </a:lnTo>
                  <a:lnTo>
                    <a:pt x="303" y="95058"/>
                  </a:lnTo>
                  <a:lnTo>
                    <a:pt x="309" y="95365"/>
                  </a:lnTo>
                  <a:lnTo>
                    <a:pt x="436" y="102303"/>
                  </a:lnTo>
                  <a:lnTo>
                    <a:pt x="1243" y="136083"/>
                  </a:lnTo>
                  <a:lnTo>
                    <a:pt x="2639" y="196931"/>
                  </a:lnTo>
                  <a:lnTo>
                    <a:pt x="3717" y="240950"/>
                  </a:lnTo>
                  <a:lnTo>
                    <a:pt x="16278" y="293460"/>
                  </a:lnTo>
                  <a:lnTo>
                    <a:pt x="81704" y="324312"/>
                  </a:lnTo>
                  <a:lnTo>
                    <a:pt x="117190" y="309607"/>
                  </a:lnTo>
                  <a:lnTo>
                    <a:pt x="128036" y="300089"/>
                  </a:lnTo>
                  <a:lnTo>
                    <a:pt x="82491" y="300089"/>
                  </a:lnTo>
                  <a:lnTo>
                    <a:pt x="60273" y="295942"/>
                  </a:lnTo>
                  <a:lnTo>
                    <a:pt x="42605" y="282172"/>
                  </a:lnTo>
                  <a:lnTo>
                    <a:pt x="34648" y="260970"/>
                  </a:lnTo>
                  <a:lnTo>
                    <a:pt x="38375" y="95365"/>
                  </a:lnTo>
                  <a:lnTo>
                    <a:pt x="38653" y="79889"/>
                  </a:lnTo>
                  <a:lnTo>
                    <a:pt x="38679" y="78421"/>
                  </a:lnTo>
                  <a:lnTo>
                    <a:pt x="45135" y="57532"/>
                  </a:lnTo>
                  <a:lnTo>
                    <a:pt x="61416" y="44604"/>
                  </a:lnTo>
                  <a:lnTo>
                    <a:pt x="82073" y="41961"/>
                  </a:lnTo>
                  <a:lnTo>
                    <a:pt x="159175" y="41961"/>
                  </a:lnTo>
                  <a:lnTo>
                    <a:pt x="127441" y="18077"/>
                  </a:lnTo>
                  <a:lnTo>
                    <a:pt x="112975" y="8677"/>
                  </a:lnTo>
                  <a:lnTo>
                    <a:pt x="96275" y="2474"/>
                  </a:lnTo>
                  <a:lnTo>
                    <a:pt x="78612" y="0"/>
                  </a:lnTo>
                  <a:close/>
                </a:path>
                <a:path w="565150" h="325119">
                  <a:moveTo>
                    <a:pt x="263340" y="176175"/>
                  </a:moveTo>
                  <a:lnTo>
                    <a:pt x="226527" y="202464"/>
                  </a:lnTo>
                  <a:lnTo>
                    <a:pt x="188863" y="229819"/>
                  </a:lnTo>
                  <a:lnTo>
                    <a:pt x="104101" y="292425"/>
                  </a:lnTo>
                  <a:lnTo>
                    <a:pt x="82491" y="300089"/>
                  </a:lnTo>
                  <a:lnTo>
                    <a:pt x="128036" y="300089"/>
                  </a:lnTo>
                  <a:lnTo>
                    <a:pt x="177063" y="256688"/>
                  </a:lnTo>
                  <a:lnTo>
                    <a:pt x="206286" y="230522"/>
                  </a:lnTo>
                  <a:lnTo>
                    <a:pt x="236007" y="203610"/>
                  </a:lnTo>
                  <a:lnTo>
                    <a:pt x="264732" y="177238"/>
                  </a:lnTo>
                  <a:lnTo>
                    <a:pt x="263340" y="176175"/>
                  </a:lnTo>
                  <a:close/>
                </a:path>
                <a:path w="565150" h="325119">
                  <a:moveTo>
                    <a:pt x="542645" y="25510"/>
                  </a:moveTo>
                  <a:lnTo>
                    <a:pt x="489989" y="25510"/>
                  </a:lnTo>
                  <a:lnTo>
                    <a:pt x="509047" y="31969"/>
                  </a:lnTo>
                  <a:lnTo>
                    <a:pt x="523549" y="45681"/>
                  </a:lnTo>
                  <a:lnTo>
                    <a:pt x="529973" y="64610"/>
                  </a:lnTo>
                  <a:lnTo>
                    <a:pt x="527218" y="187166"/>
                  </a:lnTo>
                  <a:lnTo>
                    <a:pt x="526526" y="216085"/>
                  </a:lnTo>
                  <a:lnTo>
                    <a:pt x="526413" y="220793"/>
                  </a:lnTo>
                  <a:lnTo>
                    <a:pt x="523617" y="260008"/>
                  </a:lnTo>
                  <a:lnTo>
                    <a:pt x="486192" y="284115"/>
                  </a:lnTo>
                  <a:lnTo>
                    <a:pt x="554144" y="284115"/>
                  </a:lnTo>
                  <a:lnTo>
                    <a:pt x="564611" y="247159"/>
                  </a:lnTo>
                  <a:lnTo>
                    <a:pt x="564129" y="220793"/>
                  </a:lnTo>
                  <a:lnTo>
                    <a:pt x="563174" y="180403"/>
                  </a:lnTo>
                  <a:lnTo>
                    <a:pt x="562154" y="139220"/>
                  </a:lnTo>
                  <a:lnTo>
                    <a:pt x="561884" y="127011"/>
                  </a:lnTo>
                  <a:lnTo>
                    <a:pt x="561350" y="104786"/>
                  </a:lnTo>
                  <a:lnTo>
                    <a:pt x="561285" y="102303"/>
                  </a:lnTo>
                  <a:lnTo>
                    <a:pt x="561027" y="87914"/>
                  </a:lnTo>
                  <a:lnTo>
                    <a:pt x="560537" y="73582"/>
                  </a:lnTo>
                  <a:lnTo>
                    <a:pt x="559501" y="60704"/>
                  </a:lnTo>
                  <a:lnTo>
                    <a:pt x="542645" y="25510"/>
                  </a:lnTo>
                  <a:close/>
                </a:path>
                <a:path w="565150" h="325119">
                  <a:moveTo>
                    <a:pt x="263719" y="175905"/>
                  </a:moveTo>
                  <a:lnTo>
                    <a:pt x="263340" y="176175"/>
                  </a:lnTo>
                  <a:lnTo>
                    <a:pt x="264732" y="177238"/>
                  </a:lnTo>
                  <a:lnTo>
                    <a:pt x="263719" y="175905"/>
                  </a:lnTo>
                  <a:close/>
                </a:path>
                <a:path w="565150" h="325119">
                  <a:moveTo>
                    <a:pt x="159175" y="41961"/>
                  </a:moveTo>
                  <a:lnTo>
                    <a:pt x="82073" y="41961"/>
                  </a:lnTo>
                  <a:lnTo>
                    <a:pt x="101651" y="51929"/>
                  </a:lnTo>
                  <a:lnTo>
                    <a:pt x="263340" y="176175"/>
                  </a:lnTo>
                  <a:lnTo>
                    <a:pt x="263719" y="175905"/>
                  </a:lnTo>
                  <a:lnTo>
                    <a:pt x="336169" y="175905"/>
                  </a:lnTo>
                  <a:lnTo>
                    <a:pt x="302145" y="149675"/>
                  </a:lnTo>
                  <a:lnTo>
                    <a:pt x="300891" y="149675"/>
                  </a:lnTo>
                  <a:lnTo>
                    <a:pt x="299844" y="148387"/>
                  </a:lnTo>
                  <a:lnTo>
                    <a:pt x="300132" y="148123"/>
                  </a:lnTo>
                  <a:lnTo>
                    <a:pt x="295938" y="144890"/>
                  </a:lnTo>
                  <a:lnTo>
                    <a:pt x="159175" y="41961"/>
                  </a:lnTo>
                  <a:close/>
                </a:path>
                <a:path w="565150" h="325119">
                  <a:moveTo>
                    <a:pt x="300132" y="148123"/>
                  </a:moveTo>
                  <a:lnTo>
                    <a:pt x="299844" y="148387"/>
                  </a:lnTo>
                  <a:lnTo>
                    <a:pt x="300891" y="149675"/>
                  </a:lnTo>
                  <a:lnTo>
                    <a:pt x="301542" y="149210"/>
                  </a:lnTo>
                  <a:lnTo>
                    <a:pt x="300132" y="148123"/>
                  </a:lnTo>
                  <a:close/>
                </a:path>
                <a:path w="565150" h="325119">
                  <a:moveTo>
                    <a:pt x="301542" y="149210"/>
                  </a:moveTo>
                  <a:lnTo>
                    <a:pt x="300891" y="149675"/>
                  </a:lnTo>
                  <a:lnTo>
                    <a:pt x="302145" y="149675"/>
                  </a:lnTo>
                  <a:lnTo>
                    <a:pt x="301542" y="149210"/>
                  </a:lnTo>
                  <a:close/>
                </a:path>
                <a:path w="565150" h="325119">
                  <a:moveTo>
                    <a:pt x="471970" y="3543"/>
                  </a:moveTo>
                  <a:lnTo>
                    <a:pt x="437368" y="24768"/>
                  </a:lnTo>
                  <a:lnTo>
                    <a:pt x="358324" y="95058"/>
                  </a:lnTo>
                  <a:lnTo>
                    <a:pt x="328603" y="121969"/>
                  </a:lnTo>
                  <a:lnTo>
                    <a:pt x="300132" y="148123"/>
                  </a:lnTo>
                  <a:lnTo>
                    <a:pt x="301542" y="149210"/>
                  </a:lnTo>
                  <a:lnTo>
                    <a:pt x="332672" y="127011"/>
                  </a:lnTo>
                  <a:lnTo>
                    <a:pt x="397376" y="79889"/>
                  </a:lnTo>
                  <a:lnTo>
                    <a:pt x="455096" y="37155"/>
                  </a:lnTo>
                  <a:lnTo>
                    <a:pt x="463902" y="30098"/>
                  </a:lnTo>
                  <a:lnTo>
                    <a:pt x="469901" y="28338"/>
                  </a:lnTo>
                  <a:lnTo>
                    <a:pt x="489989" y="25510"/>
                  </a:lnTo>
                  <a:lnTo>
                    <a:pt x="542645" y="25510"/>
                  </a:lnTo>
                  <a:lnTo>
                    <a:pt x="541903" y="23961"/>
                  </a:lnTo>
                  <a:lnTo>
                    <a:pt x="509771" y="4091"/>
                  </a:lnTo>
                  <a:lnTo>
                    <a:pt x="471970" y="3543"/>
                  </a:lnTo>
                  <a:close/>
                </a:path>
              </a:pathLst>
            </a:custGeom>
            <a:solidFill>
              <a:srgbClr val="4987F9"/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39EC4-5182-D8DA-D67B-B5A0A3CEA7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904660" y="296396"/>
              <a:ext cx="0" cy="508003"/>
            </a:xfrm>
            <a:prstGeom prst="line">
              <a:avLst/>
            </a:prstGeom>
            <a:ln>
              <a:solidFill>
                <a:srgbClr val="4987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6164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A775B332-1B83-003D-1184-C5392084B10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374F1B0-2DDE-3058-41A7-B15D8E5B8C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930928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374F1B0-2DDE-3058-41A7-B15D8E5B8C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17DEAA-78F0-9616-4D81-75845D442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4F95BCC-E892-4475-801A-C1366690496F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5D0FD4C-D5D9-EC4C-9DED-7757525E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00C230-24CD-DB4A-EF03-47589BBE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64737270-A44A-4C4C-BBB6-C2EFCDCB212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0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D86AC63-8181-09D4-FF16-625F284284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2159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86AC63-8181-09D4-FF16-625F284284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g object 16">
            <a:extLst>
              <a:ext uri="{FF2B5EF4-FFF2-40B4-BE49-F238E27FC236}">
                <a16:creationId xmlns:a16="http://schemas.microsoft.com/office/drawing/2014/main" id="{CC9B85A6-1329-89CB-37DE-949E0960E0D6}"/>
              </a:ext>
            </a:extLst>
          </p:cNvPr>
          <p:cNvSpPr/>
          <p:nvPr userDrawn="1"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gradFill flip="none" rotWithShape="1">
            <a:gsLst>
              <a:gs pos="18000">
                <a:schemeClr val="tx2"/>
              </a:gs>
              <a:gs pos="100000">
                <a:schemeClr val="accent1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rtl="0"/>
            <a:endParaRPr lang="en-US" sz="1092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9775" y="2599452"/>
            <a:ext cx="5315419" cy="597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F8191-89E2-41D2-A029-A8FE9F6C36E7}" type="datetime1">
              <a:rPr lang="en-US" smtClean="0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787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 not remove" hidden="1">
            <a:extLst>
              <a:ext uri="{FF2B5EF4-FFF2-40B4-BE49-F238E27FC236}">
                <a16:creationId xmlns:a16="http://schemas.microsoft.com/office/drawing/2014/main" id="{732D7D27-FE08-55FB-D36F-89247184AEA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A8AB0937-F716-E315-88E1-EBCE29B13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29151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50" progId="TCLayout.ActiveDocument.1">
                  <p:embed/>
                </p:oleObj>
              </mc:Choice>
              <mc:Fallback>
                <p:oleObj name="think-cell Slide" r:id="rId4" imgW="349" imgH="35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8AB0937-F716-E315-88E1-EBCE29B13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8" y="709457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lIns="0" tIns="0" rIns="0" bIns="0"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60706-3029-49CE-840C-04BAACB4DC49}" type="datetime1">
              <a:rPr lang="en-US" smtClean="0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72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 not remove" hidden="1">
            <a:extLst>
              <a:ext uri="{FF2B5EF4-FFF2-40B4-BE49-F238E27FC236}">
                <a16:creationId xmlns:a16="http://schemas.microsoft.com/office/drawing/2014/main" id="{8463CE2E-E704-7DD4-1EB9-D7CFF30CCF0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A047F10-DC90-1A3D-4719-B9719A96E5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4558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50" progId="TCLayout.ActiveDocument.1">
                  <p:embed/>
                </p:oleObj>
              </mc:Choice>
              <mc:Fallback>
                <p:oleObj name="think-cell Slide" r:id="rId4" imgW="349" imgH="35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047F10-DC90-1A3D-4719-B9719A96E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8" y="709457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92466" y="2222947"/>
            <a:ext cx="4016505" cy="205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1334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9874" y="2223116"/>
            <a:ext cx="3992630" cy="205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1334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1E9AD-5E4F-4B90-8D2C-B3CB7786BE0E}" type="datetime1">
              <a:rPr lang="en-US" smtClean="0"/>
              <a:t>1/23/2026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184666"/>
          </a:xfrm>
        </p:spPr>
        <p:txBody>
          <a:bodyPr lIns="0" tIns="0" rIns="0" bIns="0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410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692812D-7921-ABD8-7396-DE817B61E5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67600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92812D-7921-ABD8-7396-DE817B61E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8" y="709457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82F98-ABAF-4503-827E-EB09109F5AB4}" type="datetime1">
              <a:rPr lang="en-US" smtClean="0"/>
              <a:t>1/23/2026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100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B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0D16E6D-5659-7557-74DA-EB7903A0FA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4871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0D16E6D-5659-7557-74DA-EB7903A0F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D134F-6437-4116-8019-EED8A506093A}" type="datetime1">
              <a:rPr lang="en-US" smtClean="0"/>
              <a:t>1/23/2026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335FDF8C-7935-6032-5022-4434B2866C46}"/>
              </a:ext>
            </a:extLst>
          </p:cNvPr>
          <p:cNvSpPr/>
          <p:nvPr userDrawn="1"/>
        </p:nvSpPr>
        <p:spPr>
          <a:xfrm>
            <a:off x="609600" y="0"/>
            <a:ext cx="2926080" cy="5588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518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5">
            <a:extLst>
              <a:ext uri="{FF2B5EF4-FFF2-40B4-BE49-F238E27FC236}">
                <a16:creationId xmlns:a16="http://schemas.microsoft.com/office/drawing/2014/main" id="{7DD45850-7033-D1BC-A7B5-6383FA6C6E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12052" y="6598817"/>
            <a:ext cx="2804160" cy="169277"/>
          </a:xfrm>
        </p:spPr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6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FE78-3E30-040B-04E2-F59173D1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6B3C3-376B-6790-BDC1-38D846833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B4ACD-4C5C-3F1F-3825-F9487F0DB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621C5-63DE-2260-001E-33DE70874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BE4D4-A05A-FFF4-2E5D-26E4FF90D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5417E-EC0C-2FE5-5CAD-CF4D4B6C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417EAE-1B33-14CE-CFB3-B70DC5C1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346E6C-EED4-1F45-6113-108141C1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668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2799E1FF-A9B3-AD23-BFA4-9732D807616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B7C87E81-A02E-6450-40A5-111B0182FD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8286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31" imgH="231" progId="TCLayout.ActiveDocument.1">
                  <p:embed/>
                </p:oleObj>
              </mc:Choice>
              <mc:Fallback>
                <p:oleObj name="think-cell Slide" r:id="rId4" imgW="231" imgH="23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7C87E81-A02E-6450-40A5-111B0182F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12" y="175527"/>
            <a:ext cx="10425085" cy="307777"/>
          </a:xfrm>
        </p:spPr>
        <p:txBody>
          <a:bodyPr lIns="0" tIns="0" rIns="0" bIns="0"/>
          <a:lstStyle>
            <a:lvl1pPr rtl="0">
              <a:defRPr sz="2000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32632" y="6711962"/>
            <a:ext cx="2804160" cy="123111"/>
          </a:xfrm>
        </p:spPr>
        <p:txBody>
          <a:bodyPr lIns="0" tIns="0" rIns="0" bIns="0"/>
          <a:lstStyle>
            <a:lvl1pPr algn="r" rtl="0">
              <a:defRPr sz="800" i="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B4DA86-57E0-E70D-27CD-3BC3E27ED20B}"/>
              </a:ext>
            </a:extLst>
          </p:cNvPr>
          <p:cNvGrpSpPr/>
          <p:nvPr/>
        </p:nvGrpSpPr>
        <p:grpSpPr>
          <a:xfrm>
            <a:off x="11152268" y="75266"/>
            <a:ext cx="943527" cy="493062"/>
            <a:chOff x="10904660" y="296396"/>
            <a:chExt cx="962492" cy="508003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D1AF0C31-575E-D1D4-7DC4-45DF0A16827A}"/>
                </a:ext>
              </a:extLst>
            </p:cNvPr>
            <p:cNvSpPr txBox="1"/>
            <p:nvPr userDrawn="1"/>
          </p:nvSpPr>
          <p:spPr>
            <a:xfrm>
              <a:off x="10961116" y="654919"/>
              <a:ext cx="906036" cy="70631"/>
            </a:xfrm>
            <a:prstGeom prst="rect">
              <a:avLst/>
            </a:prstGeom>
          </p:spPr>
          <p:txBody>
            <a:bodyPr vert="horz" wrap="square" lIns="0" tIns="6931" rIns="0" bIns="0" rtlCol="0">
              <a:spAutoFit/>
            </a:bodyPr>
            <a:lstStyle/>
            <a:p>
              <a:pPr marL="7701" marR="0" lvl="0" indent="0" algn="l" defTabSz="554492" rtl="0" eaLnBrk="1" fontAlgn="auto" latinLnBrk="0" hangingPunct="1">
                <a:lnSpc>
                  <a:spcPct val="100000"/>
                </a:lnSpc>
                <a:spcBef>
                  <a:spcPts val="5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0" cap="none" spc="30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THE</a:t>
              </a:r>
              <a:r>
                <a:rPr kumimoji="0" lang="en-US" sz="400" b="0" i="0" u="none" strike="noStrike" kern="0" cap="none" spc="103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0" cap="none" spc="42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NOURISHING</a:t>
              </a:r>
              <a:r>
                <a:rPr kumimoji="0" lang="en-US" sz="400" b="0" i="0" u="none" strike="noStrike" kern="0" cap="none" spc="106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0" cap="none" spc="39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ALLIANCE </a:t>
              </a:r>
              <a:endParaRPr kumimoji="0" lang="en-US" sz="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8" name="object 6">
              <a:extLst>
                <a:ext uri="{FF2B5EF4-FFF2-40B4-BE49-F238E27FC236}">
                  <a16:creationId xmlns:a16="http://schemas.microsoft.com/office/drawing/2014/main" id="{6F571EBC-CA2B-46DD-27F8-3199578F8594}"/>
                </a:ext>
              </a:extLst>
            </p:cNvPr>
            <p:cNvGrpSpPr/>
            <p:nvPr userDrawn="1"/>
          </p:nvGrpSpPr>
          <p:grpSpPr>
            <a:xfrm>
              <a:off x="10967652" y="401070"/>
              <a:ext cx="396526" cy="213489"/>
              <a:chOff x="18151078" y="674863"/>
              <a:chExt cx="586105" cy="325120"/>
            </a:xfrm>
          </p:grpSpPr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9D99E29D-8721-89F3-586A-8C4A216BC2D9}"/>
                  </a:ext>
                </a:extLst>
              </p:cNvPr>
              <p:cNvSpPr/>
              <p:nvPr/>
            </p:nvSpPr>
            <p:spPr>
              <a:xfrm>
                <a:off x="18151068" y="674871"/>
                <a:ext cx="33655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336550" h="325119">
                    <a:moveTo>
                      <a:pt x="221373" y="211975"/>
                    </a:moveTo>
                    <a:lnTo>
                      <a:pt x="215963" y="179184"/>
                    </a:lnTo>
                    <a:lnTo>
                      <a:pt x="214464" y="170167"/>
                    </a:lnTo>
                    <a:lnTo>
                      <a:pt x="196519" y="139128"/>
                    </a:lnTo>
                    <a:lnTo>
                      <a:pt x="195529" y="137401"/>
                    </a:lnTo>
                    <a:lnTo>
                      <a:pt x="167246" y="116014"/>
                    </a:lnTo>
                    <a:lnTo>
                      <a:pt x="145694" y="111290"/>
                    </a:lnTo>
                    <a:lnTo>
                      <a:pt x="145694" y="216014"/>
                    </a:lnTo>
                    <a:lnTo>
                      <a:pt x="143256" y="231051"/>
                    </a:lnTo>
                    <a:lnTo>
                      <a:pt x="143217" y="231216"/>
                    </a:lnTo>
                    <a:lnTo>
                      <a:pt x="136321" y="242824"/>
                    </a:lnTo>
                    <a:lnTo>
                      <a:pt x="136232" y="242976"/>
                    </a:lnTo>
                    <a:lnTo>
                      <a:pt x="125374" y="250558"/>
                    </a:lnTo>
                    <a:lnTo>
                      <a:pt x="111302" y="253250"/>
                    </a:lnTo>
                    <a:lnTo>
                      <a:pt x="97840" y="250558"/>
                    </a:lnTo>
                    <a:lnTo>
                      <a:pt x="97637" y="250558"/>
                    </a:lnTo>
                    <a:lnTo>
                      <a:pt x="86664" y="242824"/>
                    </a:lnTo>
                    <a:lnTo>
                      <a:pt x="79590" y="231216"/>
                    </a:lnTo>
                    <a:lnTo>
                      <a:pt x="79489" y="231051"/>
                    </a:lnTo>
                    <a:lnTo>
                      <a:pt x="76898" y="216014"/>
                    </a:lnTo>
                    <a:lnTo>
                      <a:pt x="79425" y="200863"/>
                    </a:lnTo>
                    <a:lnTo>
                      <a:pt x="86512" y="189255"/>
                    </a:lnTo>
                    <a:lnTo>
                      <a:pt x="97383" y="181813"/>
                    </a:lnTo>
                    <a:lnTo>
                      <a:pt x="111302" y="179184"/>
                    </a:lnTo>
                    <a:lnTo>
                      <a:pt x="125374" y="181813"/>
                    </a:lnTo>
                    <a:lnTo>
                      <a:pt x="136232" y="189255"/>
                    </a:lnTo>
                    <a:lnTo>
                      <a:pt x="143217" y="200863"/>
                    </a:lnTo>
                    <a:lnTo>
                      <a:pt x="145694" y="216014"/>
                    </a:lnTo>
                    <a:lnTo>
                      <a:pt x="145694" y="111290"/>
                    </a:lnTo>
                    <a:lnTo>
                      <a:pt x="132334" y="108356"/>
                    </a:lnTo>
                    <a:lnTo>
                      <a:pt x="114160" y="110439"/>
                    </a:lnTo>
                    <a:lnTo>
                      <a:pt x="98653" y="116459"/>
                    </a:lnTo>
                    <a:lnTo>
                      <a:pt x="86017" y="126123"/>
                    </a:lnTo>
                    <a:lnTo>
                      <a:pt x="76492" y="139128"/>
                    </a:lnTo>
                    <a:lnTo>
                      <a:pt x="76492" y="0"/>
                    </a:lnTo>
                    <a:lnTo>
                      <a:pt x="0" y="0"/>
                    </a:lnTo>
                    <a:lnTo>
                      <a:pt x="0" y="207505"/>
                    </a:lnTo>
                    <a:lnTo>
                      <a:pt x="7912" y="256070"/>
                    </a:lnTo>
                    <a:lnTo>
                      <a:pt x="30200" y="293052"/>
                    </a:lnTo>
                    <a:lnTo>
                      <a:pt x="64706" y="316611"/>
                    </a:lnTo>
                    <a:lnTo>
                      <a:pt x="109270" y="324878"/>
                    </a:lnTo>
                    <a:lnTo>
                      <a:pt x="155130" y="316458"/>
                    </a:lnTo>
                    <a:lnTo>
                      <a:pt x="190449" y="293052"/>
                    </a:lnTo>
                    <a:lnTo>
                      <a:pt x="213309" y="257263"/>
                    </a:lnTo>
                    <a:lnTo>
                      <a:pt x="214020" y="253250"/>
                    </a:lnTo>
                    <a:lnTo>
                      <a:pt x="221373" y="211975"/>
                    </a:lnTo>
                    <a:close/>
                  </a:path>
                  <a:path w="336550" h="325119">
                    <a:moveTo>
                      <a:pt x="332727" y="121310"/>
                    </a:moveTo>
                    <a:lnTo>
                      <a:pt x="251790" y="121310"/>
                    </a:lnTo>
                    <a:lnTo>
                      <a:pt x="251790" y="324878"/>
                    </a:lnTo>
                    <a:lnTo>
                      <a:pt x="332727" y="324878"/>
                    </a:lnTo>
                    <a:lnTo>
                      <a:pt x="332727" y="121310"/>
                    </a:lnTo>
                    <a:close/>
                  </a:path>
                  <a:path w="336550" h="325119">
                    <a:moveTo>
                      <a:pt x="336372" y="59397"/>
                    </a:moveTo>
                    <a:lnTo>
                      <a:pt x="333070" y="42011"/>
                    </a:lnTo>
                    <a:lnTo>
                      <a:pt x="323875" y="29044"/>
                    </a:lnTo>
                    <a:lnTo>
                      <a:pt x="309905" y="20929"/>
                    </a:lnTo>
                    <a:lnTo>
                      <a:pt x="292265" y="18122"/>
                    </a:lnTo>
                    <a:lnTo>
                      <a:pt x="275018" y="20929"/>
                    </a:lnTo>
                    <a:lnTo>
                      <a:pt x="261150" y="29044"/>
                    </a:lnTo>
                    <a:lnTo>
                      <a:pt x="251917" y="42011"/>
                    </a:lnTo>
                    <a:lnTo>
                      <a:pt x="248551" y="59397"/>
                    </a:lnTo>
                    <a:lnTo>
                      <a:pt x="251917" y="77050"/>
                    </a:lnTo>
                    <a:lnTo>
                      <a:pt x="261150" y="89852"/>
                    </a:lnTo>
                    <a:lnTo>
                      <a:pt x="275018" y="97637"/>
                    </a:lnTo>
                    <a:lnTo>
                      <a:pt x="292265" y="100279"/>
                    </a:lnTo>
                    <a:lnTo>
                      <a:pt x="309905" y="97637"/>
                    </a:lnTo>
                    <a:lnTo>
                      <a:pt x="323875" y="89852"/>
                    </a:lnTo>
                    <a:lnTo>
                      <a:pt x="333070" y="77050"/>
                    </a:lnTo>
                    <a:lnTo>
                      <a:pt x="336372" y="59397"/>
                    </a:lnTo>
                    <a:close/>
                  </a:path>
                </a:pathLst>
              </a:custGeom>
              <a:solidFill>
                <a:srgbClr val="1C3564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5544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9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0" name="object 8">
                <a:extLst>
                  <a:ext uri="{FF2B5EF4-FFF2-40B4-BE49-F238E27FC236}">
                    <a16:creationId xmlns:a16="http://schemas.microsoft.com/office/drawing/2014/main" id="{BFAF1B56-4CA7-769B-118F-2319458EEC46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513440" y="783226"/>
                <a:ext cx="223396" cy="216516"/>
              </a:xfrm>
              <a:prstGeom prst="rect">
                <a:avLst/>
              </a:prstGeom>
            </p:spPr>
          </p:pic>
        </p:grp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1051C1AA-9818-494A-17E6-2C6FE2EC9585}"/>
                </a:ext>
              </a:extLst>
            </p:cNvPr>
            <p:cNvSpPr/>
            <p:nvPr userDrawn="1"/>
          </p:nvSpPr>
          <p:spPr>
            <a:xfrm>
              <a:off x="11421370" y="419938"/>
              <a:ext cx="382347" cy="213489"/>
            </a:xfrm>
            <a:custGeom>
              <a:avLst/>
              <a:gdLst/>
              <a:ahLst/>
              <a:cxnLst/>
              <a:rect l="l" t="t" r="r" b="b"/>
              <a:pathLst>
                <a:path w="565150" h="325119">
                  <a:moveTo>
                    <a:pt x="336169" y="175905"/>
                  </a:moveTo>
                  <a:lnTo>
                    <a:pt x="263719" y="175905"/>
                  </a:lnTo>
                  <a:lnTo>
                    <a:pt x="264732" y="177238"/>
                  </a:lnTo>
                  <a:lnTo>
                    <a:pt x="437169" y="307503"/>
                  </a:lnTo>
                  <a:lnTo>
                    <a:pt x="478311" y="325058"/>
                  </a:lnTo>
                  <a:lnTo>
                    <a:pt x="520189" y="317735"/>
                  </a:lnTo>
                  <a:lnTo>
                    <a:pt x="552418" y="290210"/>
                  </a:lnTo>
                  <a:lnTo>
                    <a:pt x="554144" y="284115"/>
                  </a:lnTo>
                  <a:lnTo>
                    <a:pt x="486192" y="284115"/>
                  </a:lnTo>
                  <a:lnTo>
                    <a:pt x="478069" y="282578"/>
                  </a:lnTo>
                  <a:lnTo>
                    <a:pt x="470615" y="279156"/>
                  </a:lnTo>
                  <a:lnTo>
                    <a:pt x="462959" y="273650"/>
                  </a:lnTo>
                  <a:lnTo>
                    <a:pt x="336169" y="175905"/>
                  </a:lnTo>
                  <a:close/>
                </a:path>
                <a:path w="565150" h="325119">
                  <a:moveTo>
                    <a:pt x="78612" y="0"/>
                  </a:moveTo>
                  <a:lnTo>
                    <a:pt x="36658" y="11619"/>
                  </a:lnTo>
                  <a:lnTo>
                    <a:pt x="4040" y="52312"/>
                  </a:lnTo>
                  <a:lnTo>
                    <a:pt x="0" y="78421"/>
                  </a:lnTo>
                  <a:lnTo>
                    <a:pt x="303" y="95058"/>
                  </a:lnTo>
                  <a:lnTo>
                    <a:pt x="309" y="95365"/>
                  </a:lnTo>
                  <a:lnTo>
                    <a:pt x="436" y="102303"/>
                  </a:lnTo>
                  <a:lnTo>
                    <a:pt x="1243" y="136083"/>
                  </a:lnTo>
                  <a:lnTo>
                    <a:pt x="2639" y="196931"/>
                  </a:lnTo>
                  <a:lnTo>
                    <a:pt x="3717" y="240950"/>
                  </a:lnTo>
                  <a:lnTo>
                    <a:pt x="16278" y="293460"/>
                  </a:lnTo>
                  <a:lnTo>
                    <a:pt x="81704" y="324312"/>
                  </a:lnTo>
                  <a:lnTo>
                    <a:pt x="117190" y="309607"/>
                  </a:lnTo>
                  <a:lnTo>
                    <a:pt x="128036" y="300089"/>
                  </a:lnTo>
                  <a:lnTo>
                    <a:pt x="82491" y="300089"/>
                  </a:lnTo>
                  <a:lnTo>
                    <a:pt x="60273" y="295942"/>
                  </a:lnTo>
                  <a:lnTo>
                    <a:pt x="42605" y="282172"/>
                  </a:lnTo>
                  <a:lnTo>
                    <a:pt x="34648" y="260970"/>
                  </a:lnTo>
                  <a:lnTo>
                    <a:pt x="38375" y="95365"/>
                  </a:lnTo>
                  <a:lnTo>
                    <a:pt x="38653" y="79889"/>
                  </a:lnTo>
                  <a:lnTo>
                    <a:pt x="38679" y="78421"/>
                  </a:lnTo>
                  <a:lnTo>
                    <a:pt x="45135" y="57532"/>
                  </a:lnTo>
                  <a:lnTo>
                    <a:pt x="61416" y="44604"/>
                  </a:lnTo>
                  <a:lnTo>
                    <a:pt x="82073" y="41961"/>
                  </a:lnTo>
                  <a:lnTo>
                    <a:pt x="159175" y="41961"/>
                  </a:lnTo>
                  <a:lnTo>
                    <a:pt x="127441" y="18077"/>
                  </a:lnTo>
                  <a:lnTo>
                    <a:pt x="112975" y="8677"/>
                  </a:lnTo>
                  <a:lnTo>
                    <a:pt x="96275" y="2474"/>
                  </a:lnTo>
                  <a:lnTo>
                    <a:pt x="78612" y="0"/>
                  </a:lnTo>
                  <a:close/>
                </a:path>
                <a:path w="565150" h="325119">
                  <a:moveTo>
                    <a:pt x="263340" y="176175"/>
                  </a:moveTo>
                  <a:lnTo>
                    <a:pt x="226527" y="202464"/>
                  </a:lnTo>
                  <a:lnTo>
                    <a:pt x="188863" y="229819"/>
                  </a:lnTo>
                  <a:lnTo>
                    <a:pt x="104101" y="292425"/>
                  </a:lnTo>
                  <a:lnTo>
                    <a:pt x="82491" y="300089"/>
                  </a:lnTo>
                  <a:lnTo>
                    <a:pt x="128036" y="300089"/>
                  </a:lnTo>
                  <a:lnTo>
                    <a:pt x="177063" y="256688"/>
                  </a:lnTo>
                  <a:lnTo>
                    <a:pt x="206286" y="230522"/>
                  </a:lnTo>
                  <a:lnTo>
                    <a:pt x="236007" y="203610"/>
                  </a:lnTo>
                  <a:lnTo>
                    <a:pt x="264732" y="177238"/>
                  </a:lnTo>
                  <a:lnTo>
                    <a:pt x="263340" y="176175"/>
                  </a:lnTo>
                  <a:close/>
                </a:path>
                <a:path w="565150" h="325119">
                  <a:moveTo>
                    <a:pt x="542645" y="25510"/>
                  </a:moveTo>
                  <a:lnTo>
                    <a:pt x="489989" y="25510"/>
                  </a:lnTo>
                  <a:lnTo>
                    <a:pt x="509047" y="31969"/>
                  </a:lnTo>
                  <a:lnTo>
                    <a:pt x="523549" y="45681"/>
                  </a:lnTo>
                  <a:lnTo>
                    <a:pt x="529973" y="64610"/>
                  </a:lnTo>
                  <a:lnTo>
                    <a:pt x="527218" y="187166"/>
                  </a:lnTo>
                  <a:lnTo>
                    <a:pt x="526526" y="216085"/>
                  </a:lnTo>
                  <a:lnTo>
                    <a:pt x="526413" y="220793"/>
                  </a:lnTo>
                  <a:lnTo>
                    <a:pt x="523617" y="260008"/>
                  </a:lnTo>
                  <a:lnTo>
                    <a:pt x="486192" y="284115"/>
                  </a:lnTo>
                  <a:lnTo>
                    <a:pt x="554144" y="284115"/>
                  </a:lnTo>
                  <a:lnTo>
                    <a:pt x="564611" y="247159"/>
                  </a:lnTo>
                  <a:lnTo>
                    <a:pt x="564129" y="220793"/>
                  </a:lnTo>
                  <a:lnTo>
                    <a:pt x="563174" y="180403"/>
                  </a:lnTo>
                  <a:lnTo>
                    <a:pt x="562154" y="139220"/>
                  </a:lnTo>
                  <a:lnTo>
                    <a:pt x="561884" y="127011"/>
                  </a:lnTo>
                  <a:lnTo>
                    <a:pt x="561350" y="104786"/>
                  </a:lnTo>
                  <a:lnTo>
                    <a:pt x="561285" y="102303"/>
                  </a:lnTo>
                  <a:lnTo>
                    <a:pt x="561027" y="87914"/>
                  </a:lnTo>
                  <a:lnTo>
                    <a:pt x="560537" y="73582"/>
                  </a:lnTo>
                  <a:lnTo>
                    <a:pt x="559501" y="60704"/>
                  </a:lnTo>
                  <a:lnTo>
                    <a:pt x="542645" y="25510"/>
                  </a:lnTo>
                  <a:close/>
                </a:path>
                <a:path w="565150" h="325119">
                  <a:moveTo>
                    <a:pt x="263719" y="175905"/>
                  </a:moveTo>
                  <a:lnTo>
                    <a:pt x="263340" y="176175"/>
                  </a:lnTo>
                  <a:lnTo>
                    <a:pt x="264732" y="177238"/>
                  </a:lnTo>
                  <a:lnTo>
                    <a:pt x="263719" y="175905"/>
                  </a:lnTo>
                  <a:close/>
                </a:path>
                <a:path w="565150" h="325119">
                  <a:moveTo>
                    <a:pt x="159175" y="41961"/>
                  </a:moveTo>
                  <a:lnTo>
                    <a:pt x="82073" y="41961"/>
                  </a:lnTo>
                  <a:lnTo>
                    <a:pt x="101651" y="51929"/>
                  </a:lnTo>
                  <a:lnTo>
                    <a:pt x="263340" y="176175"/>
                  </a:lnTo>
                  <a:lnTo>
                    <a:pt x="263719" y="175905"/>
                  </a:lnTo>
                  <a:lnTo>
                    <a:pt x="336169" y="175905"/>
                  </a:lnTo>
                  <a:lnTo>
                    <a:pt x="302145" y="149675"/>
                  </a:lnTo>
                  <a:lnTo>
                    <a:pt x="300891" y="149675"/>
                  </a:lnTo>
                  <a:lnTo>
                    <a:pt x="299844" y="148387"/>
                  </a:lnTo>
                  <a:lnTo>
                    <a:pt x="300132" y="148123"/>
                  </a:lnTo>
                  <a:lnTo>
                    <a:pt x="295938" y="144890"/>
                  </a:lnTo>
                  <a:lnTo>
                    <a:pt x="159175" y="41961"/>
                  </a:lnTo>
                  <a:close/>
                </a:path>
                <a:path w="565150" h="325119">
                  <a:moveTo>
                    <a:pt x="300132" y="148123"/>
                  </a:moveTo>
                  <a:lnTo>
                    <a:pt x="299844" y="148387"/>
                  </a:lnTo>
                  <a:lnTo>
                    <a:pt x="300891" y="149675"/>
                  </a:lnTo>
                  <a:lnTo>
                    <a:pt x="301542" y="149210"/>
                  </a:lnTo>
                  <a:lnTo>
                    <a:pt x="300132" y="148123"/>
                  </a:lnTo>
                  <a:close/>
                </a:path>
                <a:path w="565150" h="325119">
                  <a:moveTo>
                    <a:pt x="301542" y="149210"/>
                  </a:moveTo>
                  <a:lnTo>
                    <a:pt x="300891" y="149675"/>
                  </a:lnTo>
                  <a:lnTo>
                    <a:pt x="302145" y="149675"/>
                  </a:lnTo>
                  <a:lnTo>
                    <a:pt x="301542" y="149210"/>
                  </a:lnTo>
                  <a:close/>
                </a:path>
                <a:path w="565150" h="325119">
                  <a:moveTo>
                    <a:pt x="471970" y="3543"/>
                  </a:moveTo>
                  <a:lnTo>
                    <a:pt x="437368" y="24768"/>
                  </a:lnTo>
                  <a:lnTo>
                    <a:pt x="358324" y="95058"/>
                  </a:lnTo>
                  <a:lnTo>
                    <a:pt x="328603" y="121969"/>
                  </a:lnTo>
                  <a:lnTo>
                    <a:pt x="300132" y="148123"/>
                  </a:lnTo>
                  <a:lnTo>
                    <a:pt x="301542" y="149210"/>
                  </a:lnTo>
                  <a:lnTo>
                    <a:pt x="332672" y="127011"/>
                  </a:lnTo>
                  <a:lnTo>
                    <a:pt x="397376" y="79889"/>
                  </a:lnTo>
                  <a:lnTo>
                    <a:pt x="455096" y="37155"/>
                  </a:lnTo>
                  <a:lnTo>
                    <a:pt x="463902" y="30098"/>
                  </a:lnTo>
                  <a:lnTo>
                    <a:pt x="469901" y="28338"/>
                  </a:lnTo>
                  <a:lnTo>
                    <a:pt x="489989" y="25510"/>
                  </a:lnTo>
                  <a:lnTo>
                    <a:pt x="542645" y="25510"/>
                  </a:lnTo>
                  <a:lnTo>
                    <a:pt x="541903" y="23961"/>
                  </a:lnTo>
                  <a:lnTo>
                    <a:pt x="509771" y="4091"/>
                  </a:lnTo>
                  <a:lnTo>
                    <a:pt x="471970" y="3543"/>
                  </a:lnTo>
                  <a:close/>
                </a:path>
              </a:pathLst>
            </a:custGeom>
            <a:solidFill>
              <a:srgbClr val="4987F9"/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439EC4-5182-D8DA-D67B-B5A0A3CEA7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904660" y="296396"/>
              <a:ext cx="0" cy="508003"/>
            </a:xfrm>
            <a:prstGeom prst="line">
              <a:avLst/>
            </a:prstGeom>
            <a:ln>
              <a:solidFill>
                <a:srgbClr val="4987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84955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A775B332-1B83-003D-1184-C5392084B10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374F1B0-2DDE-3058-41A7-B15D8E5B8C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374F1B0-2DDE-3058-41A7-B15D8E5B8C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17DEAA-78F0-9616-4D81-75845D442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4F95BCC-E892-4475-801A-C1366690496F}" type="datetime1">
              <a:rPr lang="en-US" smtClean="0"/>
              <a:t>1/23/2026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5D0FD4C-D5D9-EC4C-9DED-7757525E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00C230-24CD-DB4A-EF03-47589BBE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64737270-A44A-4C4C-BBB6-C2EFCDCB212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45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D86AC63-8181-09D4-FF16-625F284284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0208674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86AC63-8181-09D4-FF16-625F284284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g object 16">
            <a:extLst>
              <a:ext uri="{FF2B5EF4-FFF2-40B4-BE49-F238E27FC236}">
                <a16:creationId xmlns:a16="http://schemas.microsoft.com/office/drawing/2014/main" id="{CC9B85A6-1329-89CB-37DE-949E0960E0D6}"/>
              </a:ext>
            </a:extLst>
          </p:cNvPr>
          <p:cNvSpPr/>
          <p:nvPr userDrawn="1"/>
        </p:nvSpPr>
        <p:spPr>
          <a:xfrm>
            <a:off x="0" y="1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gradFill flip="none" rotWithShape="1">
            <a:gsLst>
              <a:gs pos="18000">
                <a:schemeClr val="tx2"/>
              </a:gs>
              <a:gs pos="100000">
                <a:schemeClr val="accent1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rtl="0"/>
            <a:endParaRPr lang="en-US" sz="1092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9775" y="2599453"/>
            <a:ext cx="5315419" cy="597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00436-1B98-4AF5-B40E-CE640B715704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063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A8AB0937-F716-E315-88E1-EBCE29B13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4511556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8AB0937-F716-E315-88E1-EBCE29B13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9" y="709458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lIns="0" tIns="0" rIns="0" bIns="0"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838A6-836E-4E44-8AFC-3A2E500D156B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283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A047F10-DC90-1A3D-4719-B9719A96E5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6056448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047F10-DC90-1A3D-4719-B9719A96E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9" y="709458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92467" y="2222947"/>
            <a:ext cx="4016505" cy="205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1334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9874" y="2223117"/>
            <a:ext cx="3992630" cy="205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1334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14D03-B02B-4E13-881E-E2ED783353FE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2" y="6377940"/>
            <a:ext cx="2804160" cy="184666"/>
          </a:xfrm>
        </p:spPr>
        <p:txBody>
          <a:bodyPr lIns="0" tIns="0" rIns="0" bIns="0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513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692812D-7921-ABD8-7396-DE817B61E5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9302310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92812D-7921-ABD8-7396-DE817B61E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9" y="709458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2A0C4-0C2A-4A5C-B8B1-DE468F7AD955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770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B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0D16E6D-5659-7557-74DA-EB7903A0FA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09059193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0D16E6D-5659-7557-74DA-EB7903A0F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E4168-1080-4E0F-928A-67893163A398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335FDF8C-7935-6032-5022-4434B2866C46}"/>
              </a:ext>
            </a:extLst>
          </p:cNvPr>
          <p:cNvSpPr/>
          <p:nvPr userDrawn="1"/>
        </p:nvSpPr>
        <p:spPr>
          <a:xfrm>
            <a:off x="609600" y="0"/>
            <a:ext cx="2926080" cy="5588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092"/>
          </a:p>
        </p:txBody>
      </p:sp>
    </p:spTree>
    <p:extLst>
      <p:ext uri="{BB962C8B-B14F-4D97-AF65-F5344CB8AC3E}">
        <p14:creationId xmlns:p14="http://schemas.microsoft.com/office/powerpoint/2010/main" val="28672095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AF0D10D2-3C40-5342-4528-AADADB4F81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1582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5" imgH="405" progId="TCLayout.ActiveDocument.1">
                  <p:embed/>
                </p:oleObj>
              </mc:Choice>
              <mc:Fallback>
                <p:oleObj name="think-cell Slide" r:id="rId3" imgW="405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F0D10D2-3C40-5342-4528-AADADB4F81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13" y="175528"/>
            <a:ext cx="10425085" cy="307777"/>
          </a:xfrm>
        </p:spPr>
        <p:txBody>
          <a:bodyPr lIns="0" tIns="0" rIns="0" bIns="0"/>
          <a:lstStyle>
            <a:lvl1pPr rtl="0">
              <a:defRPr sz="2000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32632" y="6711963"/>
            <a:ext cx="2804160" cy="123111"/>
          </a:xfrm>
        </p:spPr>
        <p:txBody>
          <a:bodyPr lIns="0" tIns="0" rIns="0" bIns="0"/>
          <a:lstStyle>
            <a:lvl1pPr algn="r" rtl="0">
              <a:defRPr sz="800" i="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74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CEE3405-19C6-E96F-F63B-47D326A719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2757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5" imgH="405" progId="TCLayout.ActiveDocument.1">
                  <p:embed/>
                </p:oleObj>
              </mc:Choice>
              <mc:Fallback>
                <p:oleObj name="think-cell Slide" r:id="rId3" imgW="405" imgH="405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CEE3405-19C6-E96F-F63B-47D326A719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 lang="en-US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2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D86AC63-8181-09D4-FF16-625F284284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2159704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86AC63-8181-09D4-FF16-625F284284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g object 16">
            <a:extLst>
              <a:ext uri="{FF2B5EF4-FFF2-40B4-BE49-F238E27FC236}">
                <a16:creationId xmlns:a16="http://schemas.microsoft.com/office/drawing/2014/main" id="{CC9B85A6-1329-89CB-37DE-949E0960E0D6}"/>
              </a:ext>
            </a:extLst>
          </p:cNvPr>
          <p:cNvSpPr/>
          <p:nvPr userDrawn="1"/>
        </p:nvSpPr>
        <p:spPr>
          <a:xfrm>
            <a:off x="0" y="1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gradFill flip="none" rotWithShape="1">
            <a:gsLst>
              <a:gs pos="18000">
                <a:schemeClr val="tx2"/>
              </a:gs>
              <a:gs pos="100000">
                <a:schemeClr val="accent1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rtl="0"/>
            <a:endParaRPr lang="en-US" sz="1092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9775" y="2599453"/>
            <a:ext cx="5315419" cy="597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00436-1B98-4AF5-B40E-CE640B715704}" type="datetime1">
              <a:rPr lang="en-US" smtClean="0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FA4C-C665-FC23-CAB0-FDC499C2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EFC4F-24DC-C810-8464-77F6F35E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B1B86-292D-3209-C960-B6ADFD7E5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1D936-D781-5B78-7A1A-471073D1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826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A8AB0937-F716-E315-88E1-EBCE29B13D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915121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8AB0937-F716-E315-88E1-EBCE29B13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9" y="709458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lIns="0" tIns="0" rIns="0" bIns="0"/>
          <a:lstStyle>
            <a:lvl1pPr rtl="0">
              <a:defRPr/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838A6-836E-4E44-8AFC-3A2E500D156B}" type="datetime1">
              <a:rPr lang="en-US" smtClean="0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04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A047F10-DC90-1A3D-4719-B9719A96E5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4558738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047F10-DC90-1A3D-4719-B9719A96E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9" y="709458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92467" y="2222947"/>
            <a:ext cx="4016505" cy="205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1334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9874" y="2223117"/>
            <a:ext cx="3992630" cy="205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rtl="0">
              <a:defRPr sz="1334" b="0" i="0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14D03-B02B-4E13-881E-E2ED783353FE}" type="datetime1">
              <a:rPr lang="en-US" smtClean="0"/>
              <a:t>1/23/2026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2" y="6377940"/>
            <a:ext cx="2804160" cy="184666"/>
          </a:xfrm>
        </p:spPr>
        <p:txBody>
          <a:bodyPr lIns="0" tIns="0" rIns="0" bIns="0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36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692812D-7921-ABD8-7396-DE817B61E5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6760009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50" progId="TCLayout.ActiveDocument.1">
                  <p:embed/>
                </p:oleObj>
              </mc:Choice>
              <mc:Fallback>
                <p:oleObj name="think-cell Slide" r:id="rId3" imgW="349" imgH="35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692812D-7921-ABD8-7396-DE817B61E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9" y="709458"/>
            <a:ext cx="10425085" cy="597215"/>
          </a:xfrm>
        </p:spPr>
        <p:txBody>
          <a:bodyPr lIns="0" tIns="0" rIns="0" bIns="0"/>
          <a:lstStyle>
            <a:lvl1pPr rtl="0">
              <a:defRPr sz="3881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2A0C4-0C2A-4A5C-B8B1-DE468F7AD955}" type="datetime1">
              <a:rPr lang="en-US" smtClean="0"/>
              <a:t>1/23/2026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932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B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0D16E6D-5659-7557-74DA-EB7903A0FA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4871109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0D16E6D-5659-7557-74DA-EB7903A0FA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E4168-1080-4E0F-928A-67893163A398}" type="datetime1">
              <a:rPr lang="en-US" smtClean="0"/>
              <a:t>1/23/2026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335FDF8C-7935-6032-5022-4434B2866C46}"/>
              </a:ext>
            </a:extLst>
          </p:cNvPr>
          <p:cNvSpPr/>
          <p:nvPr userDrawn="1"/>
        </p:nvSpPr>
        <p:spPr>
          <a:xfrm>
            <a:off x="609600" y="0"/>
            <a:ext cx="2926080" cy="5588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/>
          </a:p>
        </p:txBody>
      </p:sp>
    </p:spTree>
    <p:extLst>
      <p:ext uri="{BB962C8B-B14F-4D97-AF65-F5344CB8AC3E}">
        <p14:creationId xmlns:p14="http://schemas.microsoft.com/office/powerpoint/2010/main" val="19101871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13" y="175528"/>
            <a:ext cx="10425085" cy="307777"/>
          </a:xfrm>
        </p:spPr>
        <p:txBody>
          <a:bodyPr lIns="0" tIns="0" rIns="0" bIns="0"/>
          <a:lstStyle>
            <a:lvl1pPr rtl="0">
              <a:defRPr sz="2000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32632" y="6711963"/>
            <a:ext cx="2804160" cy="123111"/>
          </a:xfrm>
        </p:spPr>
        <p:txBody>
          <a:bodyPr lIns="0" tIns="0" rIns="0" bIns="0"/>
          <a:lstStyle>
            <a:lvl1pPr algn="r" rtl="0">
              <a:defRPr sz="800" i="0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86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5">
            <a:extLst>
              <a:ext uri="{FF2B5EF4-FFF2-40B4-BE49-F238E27FC236}">
                <a16:creationId xmlns:a16="http://schemas.microsoft.com/office/drawing/2014/main" id="{7DD45850-7033-D1BC-A7B5-6383FA6C6E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312052" y="6598817"/>
            <a:ext cx="2804160" cy="169277"/>
          </a:xfrm>
        </p:spPr>
        <p:txBody>
          <a:bodyPr lIns="0" tIns="0" rIns="0" bIns="0"/>
          <a:lstStyle>
            <a:lvl1pPr algn="r" rtl="0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271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3967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ECCD7-87F0-4E26-B049-081010AF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96BC4-BB6D-FB54-5FE9-D35DC194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BD336-F9C2-5732-101E-F8406078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9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A93BE-ADD1-C8A7-4B25-2DD799DD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75FC5-AB5C-09A5-443F-4CCCBABDB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8015C-0965-F4EF-B6BB-44CE37505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DF9AA-AC13-746C-7996-9B88A5780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600A3-8338-D708-B9EF-7FA5D46FD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9C218-338D-21EB-8032-747F1BC3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AE035-66F6-6C1F-B7FD-EC69BE36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4B12F-1E01-8DC4-A528-8873C000D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92D03-97E7-2B10-3A7C-57FA4214F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6BCFC-651F-39FD-B0A9-AC62A27F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9D435-A96B-3F03-EB16-399E2F31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21869-764E-F717-C413-B486449E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27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oleObject" Target="../embeddings/oleObject2.bin"/><Relationship Id="rId5" Type="http://schemas.openxmlformats.org/officeDocument/2006/relationships/slideLayout" Target="../slideLayouts/slideLayout40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oleObject" Target="../embeddings/oleObject11.bin"/><Relationship Id="rId5" Type="http://schemas.openxmlformats.org/officeDocument/2006/relationships/slideLayout" Target="../slideLayouts/slideLayout48.xml"/><Relationship Id="rId10" Type="http://schemas.openxmlformats.org/officeDocument/2006/relationships/tags" Target="../tags/tag15.xml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8.emf"/><Relationship Id="rId5" Type="http://schemas.openxmlformats.org/officeDocument/2006/relationships/slideLayout" Target="../slideLayouts/slideLayout56.xml"/><Relationship Id="rId10" Type="http://schemas.openxmlformats.org/officeDocument/2006/relationships/oleObject" Target="../embeddings/oleObject19.bin"/><Relationship Id="rId4" Type="http://schemas.openxmlformats.org/officeDocument/2006/relationships/slideLayout" Target="../slideLayouts/slideLayout55.xml"/><Relationship Id="rId9" Type="http://schemas.openxmlformats.org/officeDocument/2006/relationships/tags" Target="../tags/tag2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oleObject" Target="../embeddings/oleObject27.bin"/><Relationship Id="rId5" Type="http://schemas.openxmlformats.org/officeDocument/2006/relationships/slideLayout" Target="../slideLayouts/slideLayout63.xml"/><Relationship Id="rId10" Type="http://schemas.openxmlformats.org/officeDocument/2006/relationships/tags" Target="../tags/tag35.xml"/><Relationship Id="rId4" Type="http://schemas.openxmlformats.org/officeDocument/2006/relationships/slideLayout" Target="../slideLayouts/slideLayout62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D0ED29-D24D-6066-29BF-418AF5A0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4E9E-F6E1-5544-AF0B-29631B644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608B4-24D7-B84C-15AF-B307290F78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FE6B3-D966-4FCC-BAF0-9AA3EBE709B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9078C-CDC5-F8A9-DF5B-E50CB78C0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55C05-F6F9-7609-899A-D79A15188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7A66BC-7A8A-4D01-ABEB-E8AFF53D776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6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BBDE470-6D00-3DC5-7856-3FDA8F44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13B5F2-D7F4-3CA1-2289-E368324A3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EBEC7-C927-8FE4-59C8-943026F0F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589713-4518-4D01-9B89-B7BCBD923D29}" type="datetimeFigureOut">
              <a:rPr lang="es-GT" smtClean="0"/>
              <a:t>23/01/2026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0E6B75-E660-F710-C4F7-5D49EE321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0AC170-B5FB-53BF-05D6-F681A7955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6219E-D9D0-4C90-AC96-0DBCC5D8C7D0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9882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198DAA6-D56F-CDCD-1526-3C18BB4C30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99339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84" imgH="486" progId="TCLayout.ActiveDocument.1">
                  <p:embed/>
                </p:oleObj>
              </mc:Choice>
              <mc:Fallback>
                <p:oleObj name="think-cell Slide" r:id="rId11" imgW="484" imgH="48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98DAA6-D56F-CDCD-1526-3C18BB4C30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3456" y="709457"/>
            <a:ext cx="10425088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19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4448" y="960618"/>
            <a:ext cx="3384570" cy="630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rgbClr val="231F20"/>
                </a:solidFill>
                <a:latin typeface="NeueHaasDisplay-Thin"/>
                <a:cs typeface="NeueHaasDisplay-Thi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9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EFF47B0-61E6-9628-C07D-43A632526F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159768847"/>
              </p:ext>
            </p:extLst>
          </p:nvPr>
        </p:nvGraphicFramePr>
        <p:xfrm>
          <a:off x="963" y="963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05" imgH="405" progId="TCLayout.ActiveDocument.1">
                  <p:embed/>
                </p:oleObj>
              </mc:Choice>
              <mc:Fallback>
                <p:oleObj name="think-cell Slide" r:id="rId11" imgW="405" imgH="40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EFF47B0-61E6-9628-C07D-43A632526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3" y="963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g object 16">
            <a:extLst>
              <a:ext uri="{FF2B5EF4-FFF2-40B4-BE49-F238E27FC236}">
                <a16:creationId xmlns:a16="http://schemas.microsoft.com/office/drawing/2014/main" id="{691E2AAE-E0C1-E977-AE4F-888DCC644C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gradFill flip="none" rotWithShape="1">
            <a:gsLst>
              <a:gs pos="18000">
                <a:schemeClr val="tx2"/>
              </a:gs>
              <a:gs pos="100000">
                <a:schemeClr val="accent1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rtl="0"/>
            <a:endParaRPr lang="en-US" sz="1092"/>
          </a:p>
        </p:txBody>
      </p:sp>
      <p:pic>
        <p:nvPicPr>
          <p:cNvPr id="3" name="Google Shape;9;p2">
            <a:extLst>
              <a:ext uri="{FF2B5EF4-FFF2-40B4-BE49-F238E27FC236}">
                <a16:creationId xmlns:a16="http://schemas.microsoft.com/office/drawing/2014/main" id="{D3A88531-A9BB-FA1D-304D-C2FBC72F6237}"/>
              </a:ext>
            </a:extLst>
          </p:cNvPr>
          <p:cNvPicPr preferRelativeResize="0"/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-24384" y="0"/>
            <a:ext cx="12216384" cy="68717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391" y="296228"/>
            <a:ext cx="10425085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E8577-18CC-49FC-8672-99434B7E76CC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04961" y="6516439"/>
            <a:ext cx="280416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rtl="0">
              <a:defRPr sz="11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upo 66">
            <a:extLst>
              <a:ext uri="{FF2B5EF4-FFF2-40B4-BE49-F238E27FC236}">
                <a16:creationId xmlns:a16="http://schemas.microsoft.com/office/drawing/2014/main" id="{9D1B17DD-1835-1E51-37C3-DCBDEBC2ECBF}"/>
              </a:ext>
            </a:extLst>
          </p:cNvPr>
          <p:cNvGrpSpPr/>
          <p:nvPr userDrawn="1"/>
        </p:nvGrpSpPr>
        <p:grpSpPr>
          <a:xfrm>
            <a:off x="10617200" y="285925"/>
            <a:ext cx="1347180" cy="571899"/>
            <a:chOff x="1628301" y="1476142"/>
            <a:chExt cx="3735070" cy="1585595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0D7B963D-D1AA-1192-A794-CE498EE5FF6A}"/>
                </a:ext>
              </a:extLst>
            </p:cNvPr>
            <p:cNvSpPr/>
            <p:nvPr/>
          </p:nvSpPr>
          <p:spPr>
            <a:xfrm>
              <a:off x="1628301" y="1476142"/>
              <a:ext cx="3735070" cy="1585595"/>
            </a:xfrm>
            <a:custGeom>
              <a:avLst/>
              <a:gdLst/>
              <a:ahLst/>
              <a:cxnLst/>
              <a:rect l="l" t="t" r="r" b="b"/>
              <a:pathLst>
                <a:path w="3735070" h="1585595">
                  <a:moveTo>
                    <a:pt x="3734765" y="0"/>
                  </a:moveTo>
                  <a:lnTo>
                    <a:pt x="0" y="0"/>
                  </a:lnTo>
                  <a:lnTo>
                    <a:pt x="0" y="1585564"/>
                  </a:lnTo>
                  <a:lnTo>
                    <a:pt x="3361489" y="1585564"/>
                  </a:lnTo>
                  <a:lnTo>
                    <a:pt x="3408311" y="1582655"/>
                  </a:lnTo>
                  <a:lnTo>
                    <a:pt x="3453398" y="1574163"/>
                  </a:lnTo>
                  <a:lnTo>
                    <a:pt x="3496399" y="1560438"/>
                  </a:lnTo>
                  <a:lnTo>
                    <a:pt x="3536966" y="1541828"/>
                  </a:lnTo>
                  <a:lnTo>
                    <a:pt x="3574748" y="1518684"/>
                  </a:lnTo>
                  <a:lnTo>
                    <a:pt x="3609395" y="1491356"/>
                  </a:lnTo>
                  <a:lnTo>
                    <a:pt x="3640557" y="1460193"/>
                  </a:lnTo>
                  <a:lnTo>
                    <a:pt x="3667886" y="1425546"/>
                  </a:lnTo>
                  <a:lnTo>
                    <a:pt x="3691029" y="1387765"/>
                  </a:lnTo>
                  <a:lnTo>
                    <a:pt x="3709639" y="1347198"/>
                  </a:lnTo>
                  <a:lnTo>
                    <a:pt x="3723365" y="1304196"/>
                  </a:lnTo>
                  <a:lnTo>
                    <a:pt x="3731857" y="1259109"/>
                  </a:lnTo>
                  <a:lnTo>
                    <a:pt x="3734765" y="1212287"/>
                  </a:lnTo>
                  <a:lnTo>
                    <a:pt x="3734765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401052" dist="38100" dir="13500000" algn="br" rotWithShape="0">
                <a:prstClr val="black">
                  <a:alpha val="13274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334DEA25-83BB-3F4E-D0B7-F97E46DC3A95}"/>
                </a:ext>
              </a:extLst>
            </p:cNvPr>
            <p:cNvSpPr txBox="1"/>
            <p:nvPr/>
          </p:nvSpPr>
          <p:spPr>
            <a:xfrm>
              <a:off x="1893550" y="2612230"/>
              <a:ext cx="3267924" cy="192224"/>
            </a:xfrm>
            <a:prstGeom prst="rect">
              <a:avLst/>
            </a:prstGeom>
          </p:spPr>
          <p:txBody>
            <a:bodyPr vert="horz" wrap="square" lIns="0" tIns="7701" rIns="0" bIns="0" rtlCol="0">
              <a:spAutoFit/>
            </a:bodyPr>
            <a:lstStyle/>
            <a:p>
              <a:pPr marL="7701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1200" cap="none" spc="79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THE</a:t>
              </a:r>
              <a:r>
                <a:rPr kumimoji="0" lang="en-US" sz="400" b="0" i="0" u="none" strike="noStrike" kern="1200" cap="none" spc="224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1200" cap="none" spc="106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NOURISHING</a:t>
              </a:r>
              <a:r>
                <a:rPr kumimoji="0" lang="en-US" sz="400" b="0" i="0" u="none" strike="noStrike" kern="1200" cap="none" spc="224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1200" cap="none" spc="106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ALLIANCE </a:t>
              </a: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2" name="object 5">
              <a:extLst>
                <a:ext uri="{FF2B5EF4-FFF2-40B4-BE49-F238E27FC236}">
                  <a16:creationId xmlns:a16="http://schemas.microsoft.com/office/drawing/2014/main" id="{EE6B9360-D47F-D648-93CA-58B1C20ADD5B}"/>
                </a:ext>
              </a:extLst>
            </p:cNvPr>
            <p:cNvGrpSpPr/>
            <p:nvPr/>
          </p:nvGrpSpPr>
          <p:grpSpPr>
            <a:xfrm>
              <a:off x="2111636" y="1796828"/>
              <a:ext cx="2747010" cy="688975"/>
              <a:chOff x="2111636" y="1796828"/>
              <a:chExt cx="2747010" cy="688975"/>
            </a:xfrm>
          </p:grpSpPr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EF253508-E95E-9104-4CF0-F4BD958C333C}"/>
                  </a:ext>
                </a:extLst>
              </p:cNvPr>
              <p:cNvSpPr/>
              <p:nvPr/>
            </p:nvSpPr>
            <p:spPr>
              <a:xfrm>
                <a:off x="2111629" y="1796840"/>
                <a:ext cx="1241425" cy="688975"/>
              </a:xfrm>
              <a:custGeom>
                <a:avLst/>
                <a:gdLst/>
                <a:ahLst/>
                <a:cxnLst/>
                <a:rect l="l" t="t" r="r" b="b"/>
                <a:pathLst>
                  <a:path w="1241425" h="688975">
                    <a:moveTo>
                      <a:pt x="469150" y="449224"/>
                    </a:moveTo>
                    <a:lnTo>
                      <a:pt x="464235" y="396557"/>
                    </a:lnTo>
                    <a:lnTo>
                      <a:pt x="450189" y="349427"/>
                    </a:lnTo>
                    <a:lnTo>
                      <a:pt x="428104" y="308800"/>
                    </a:lnTo>
                    <a:lnTo>
                      <a:pt x="415886" y="294843"/>
                    </a:lnTo>
                    <a:lnTo>
                      <a:pt x="399021" y="275564"/>
                    </a:lnTo>
                    <a:lnTo>
                      <a:pt x="364007" y="250685"/>
                    </a:lnTo>
                    <a:lnTo>
                      <a:pt x="324129" y="235077"/>
                    </a:lnTo>
                    <a:lnTo>
                      <a:pt x="308762" y="233184"/>
                    </a:lnTo>
                    <a:lnTo>
                      <a:pt x="308762" y="457796"/>
                    </a:lnTo>
                    <a:lnTo>
                      <a:pt x="303580" y="489673"/>
                    </a:lnTo>
                    <a:lnTo>
                      <a:pt x="303530" y="490029"/>
                    </a:lnTo>
                    <a:lnTo>
                      <a:pt x="288721" y="514946"/>
                    </a:lnTo>
                    <a:lnTo>
                      <a:pt x="265709" y="531012"/>
                    </a:lnTo>
                    <a:lnTo>
                      <a:pt x="235851" y="536714"/>
                    </a:lnTo>
                    <a:lnTo>
                      <a:pt x="207340" y="531012"/>
                    </a:lnTo>
                    <a:lnTo>
                      <a:pt x="206908" y="531012"/>
                    </a:lnTo>
                    <a:lnTo>
                      <a:pt x="183654" y="514629"/>
                    </a:lnTo>
                    <a:lnTo>
                      <a:pt x="168440" y="489673"/>
                    </a:lnTo>
                    <a:lnTo>
                      <a:pt x="162953" y="457796"/>
                    </a:lnTo>
                    <a:lnTo>
                      <a:pt x="168325" y="425704"/>
                    </a:lnTo>
                    <a:lnTo>
                      <a:pt x="183324" y="401091"/>
                    </a:lnTo>
                    <a:lnTo>
                      <a:pt x="206375" y="385318"/>
                    </a:lnTo>
                    <a:lnTo>
                      <a:pt x="235851" y="379755"/>
                    </a:lnTo>
                    <a:lnTo>
                      <a:pt x="265709" y="385318"/>
                    </a:lnTo>
                    <a:lnTo>
                      <a:pt x="288721" y="401091"/>
                    </a:lnTo>
                    <a:lnTo>
                      <a:pt x="303530" y="425704"/>
                    </a:lnTo>
                    <a:lnTo>
                      <a:pt x="308762" y="457796"/>
                    </a:lnTo>
                    <a:lnTo>
                      <a:pt x="308762" y="233184"/>
                    </a:lnTo>
                    <a:lnTo>
                      <a:pt x="241947" y="234061"/>
                    </a:lnTo>
                    <a:lnTo>
                      <a:pt x="182283" y="267284"/>
                    </a:lnTo>
                    <a:lnTo>
                      <a:pt x="162102" y="294843"/>
                    </a:lnTo>
                    <a:lnTo>
                      <a:pt x="162102" y="0"/>
                    </a:lnTo>
                    <a:lnTo>
                      <a:pt x="0" y="0"/>
                    </a:lnTo>
                    <a:lnTo>
                      <a:pt x="0" y="439788"/>
                    </a:lnTo>
                    <a:lnTo>
                      <a:pt x="4292" y="494068"/>
                    </a:lnTo>
                    <a:lnTo>
                      <a:pt x="16764" y="542696"/>
                    </a:lnTo>
                    <a:lnTo>
                      <a:pt x="36868" y="585203"/>
                    </a:lnTo>
                    <a:lnTo>
                      <a:pt x="64008" y="621080"/>
                    </a:lnTo>
                    <a:lnTo>
                      <a:pt x="97624" y="649846"/>
                    </a:lnTo>
                    <a:lnTo>
                      <a:pt x="137134" y="671004"/>
                    </a:lnTo>
                    <a:lnTo>
                      <a:pt x="181978" y="684060"/>
                    </a:lnTo>
                    <a:lnTo>
                      <a:pt x="231571" y="688517"/>
                    </a:lnTo>
                    <a:lnTo>
                      <a:pt x="281305" y="684060"/>
                    </a:lnTo>
                    <a:lnTo>
                      <a:pt x="282232" y="684060"/>
                    </a:lnTo>
                    <a:lnTo>
                      <a:pt x="328764" y="670661"/>
                    </a:lnTo>
                    <a:lnTo>
                      <a:pt x="369316" y="649439"/>
                    </a:lnTo>
                    <a:lnTo>
                      <a:pt x="403618" y="621080"/>
                    </a:lnTo>
                    <a:lnTo>
                      <a:pt x="431520" y="586003"/>
                    </a:lnTo>
                    <a:lnTo>
                      <a:pt x="452043" y="545236"/>
                    </a:lnTo>
                    <a:lnTo>
                      <a:pt x="464781" y="499402"/>
                    </a:lnTo>
                    <a:lnTo>
                      <a:pt x="469150" y="449224"/>
                    </a:lnTo>
                    <a:close/>
                  </a:path>
                  <a:path w="1241425" h="688975">
                    <a:moveTo>
                      <a:pt x="705154" y="257098"/>
                    </a:moveTo>
                    <a:lnTo>
                      <a:pt x="533615" y="257098"/>
                    </a:lnTo>
                    <a:lnTo>
                      <a:pt x="533615" y="688517"/>
                    </a:lnTo>
                    <a:lnTo>
                      <a:pt x="705154" y="688517"/>
                    </a:lnTo>
                    <a:lnTo>
                      <a:pt x="705154" y="257098"/>
                    </a:lnTo>
                    <a:close/>
                  </a:path>
                  <a:path w="1241425" h="688975">
                    <a:moveTo>
                      <a:pt x="712876" y="125882"/>
                    </a:moveTo>
                    <a:lnTo>
                      <a:pt x="705866" y="89052"/>
                    </a:lnTo>
                    <a:lnTo>
                      <a:pt x="686396" y="61556"/>
                    </a:lnTo>
                    <a:lnTo>
                      <a:pt x="656793" y="44348"/>
                    </a:lnTo>
                    <a:lnTo>
                      <a:pt x="619391" y="38392"/>
                    </a:lnTo>
                    <a:lnTo>
                      <a:pt x="582841" y="44348"/>
                    </a:lnTo>
                    <a:lnTo>
                      <a:pt x="553453" y="61556"/>
                    </a:lnTo>
                    <a:lnTo>
                      <a:pt x="533869" y="89052"/>
                    </a:lnTo>
                    <a:lnTo>
                      <a:pt x="526757" y="125882"/>
                    </a:lnTo>
                    <a:lnTo>
                      <a:pt x="533869" y="163296"/>
                    </a:lnTo>
                    <a:lnTo>
                      <a:pt x="553453" y="190423"/>
                    </a:lnTo>
                    <a:lnTo>
                      <a:pt x="582841" y="206933"/>
                    </a:lnTo>
                    <a:lnTo>
                      <a:pt x="619391" y="212509"/>
                    </a:lnTo>
                    <a:lnTo>
                      <a:pt x="656793" y="206933"/>
                    </a:lnTo>
                    <a:lnTo>
                      <a:pt x="686396" y="190423"/>
                    </a:lnTo>
                    <a:lnTo>
                      <a:pt x="705866" y="163296"/>
                    </a:lnTo>
                    <a:lnTo>
                      <a:pt x="712876" y="125882"/>
                    </a:lnTo>
                    <a:close/>
                  </a:path>
                  <a:path w="1241425" h="688975">
                    <a:moveTo>
                      <a:pt x="1241412" y="243382"/>
                    </a:moveTo>
                    <a:lnTo>
                      <a:pt x="1076731" y="243382"/>
                    </a:lnTo>
                    <a:lnTo>
                      <a:pt x="1076731" y="314566"/>
                    </a:lnTo>
                    <a:lnTo>
                      <a:pt x="1074153" y="310426"/>
                    </a:lnTo>
                    <a:lnTo>
                      <a:pt x="1074153" y="457796"/>
                    </a:lnTo>
                    <a:lnTo>
                      <a:pt x="1069111" y="488276"/>
                    </a:lnTo>
                    <a:lnTo>
                      <a:pt x="1055077" y="511835"/>
                    </a:lnTo>
                    <a:lnTo>
                      <a:pt x="1033627" y="527024"/>
                    </a:lnTo>
                    <a:lnTo>
                      <a:pt x="1006398" y="532422"/>
                    </a:lnTo>
                    <a:lnTo>
                      <a:pt x="979525" y="527024"/>
                    </a:lnTo>
                    <a:lnTo>
                      <a:pt x="958049" y="511835"/>
                    </a:lnTo>
                    <a:lnTo>
                      <a:pt x="943800" y="488276"/>
                    </a:lnTo>
                    <a:lnTo>
                      <a:pt x="938644" y="457796"/>
                    </a:lnTo>
                    <a:lnTo>
                      <a:pt x="943800" y="427824"/>
                    </a:lnTo>
                    <a:lnTo>
                      <a:pt x="979525" y="389420"/>
                    </a:lnTo>
                    <a:lnTo>
                      <a:pt x="1034262" y="389420"/>
                    </a:lnTo>
                    <a:lnTo>
                      <a:pt x="1033805" y="389420"/>
                    </a:lnTo>
                    <a:lnTo>
                      <a:pt x="1055077" y="404202"/>
                    </a:lnTo>
                    <a:lnTo>
                      <a:pt x="1069111" y="427469"/>
                    </a:lnTo>
                    <a:lnTo>
                      <a:pt x="1074153" y="457796"/>
                    </a:lnTo>
                    <a:lnTo>
                      <a:pt x="1074153" y="310426"/>
                    </a:lnTo>
                    <a:lnTo>
                      <a:pt x="1054112" y="278142"/>
                    </a:lnTo>
                    <a:lnTo>
                      <a:pt x="1025055" y="251523"/>
                    </a:lnTo>
                    <a:lnTo>
                      <a:pt x="989888" y="235204"/>
                    </a:lnTo>
                    <a:lnTo>
                      <a:pt x="948931" y="229666"/>
                    </a:lnTo>
                    <a:lnTo>
                      <a:pt x="906780" y="235496"/>
                    </a:lnTo>
                    <a:lnTo>
                      <a:pt x="868426" y="252209"/>
                    </a:lnTo>
                    <a:lnTo>
                      <a:pt x="834859" y="278612"/>
                    </a:lnTo>
                    <a:lnTo>
                      <a:pt x="807059" y="313474"/>
                    </a:lnTo>
                    <a:lnTo>
                      <a:pt x="785990" y="355625"/>
                    </a:lnTo>
                    <a:lnTo>
                      <a:pt x="772629" y="403847"/>
                    </a:lnTo>
                    <a:lnTo>
                      <a:pt x="767969" y="456946"/>
                    </a:lnTo>
                    <a:lnTo>
                      <a:pt x="772566" y="511835"/>
                    </a:lnTo>
                    <a:lnTo>
                      <a:pt x="772591" y="512165"/>
                    </a:lnTo>
                    <a:lnTo>
                      <a:pt x="785837" y="561746"/>
                    </a:lnTo>
                    <a:lnTo>
                      <a:pt x="806780" y="604621"/>
                    </a:lnTo>
                    <a:lnTo>
                      <a:pt x="834491" y="639775"/>
                    </a:lnTo>
                    <a:lnTo>
                      <a:pt x="868045" y="666165"/>
                    </a:lnTo>
                    <a:lnTo>
                      <a:pt x="906500" y="682752"/>
                    </a:lnTo>
                    <a:lnTo>
                      <a:pt x="948931" y="688517"/>
                    </a:lnTo>
                    <a:lnTo>
                      <a:pt x="991514" y="682218"/>
                    </a:lnTo>
                    <a:lnTo>
                      <a:pt x="1027734" y="663867"/>
                    </a:lnTo>
                    <a:lnTo>
                      <a:pt x="1057363" y="634250"/>
                    </a:lnTo>
                    <a:lnTo>
                      <a:pt x="1080160" y="594169"/>
                    </a:lnTo>
                    <a:lnTo>
                      <a:pt x="1080160" y="688517"/>
                    </a:lnTo>
                    <a:lnTo>
                      <a:pt x="1241412" y="688517"/>
                    </a:lnTo>
                    <a:lnTo>
                      <a:pt x="1241412" y="594169"/>
                    </a:lnTo>
                    <a:lnTo>
                      <a:pt x="1241412" y="532422"/>
                    </a:lnTo>
                    <a:lnTo>
                      <a:pt x="1241412" y="384048"/>
                    </a:lnTo>
                    <a:lnTo>
                      <a:pt x="1241412" y="314566"/>
                    </a:lnTo>
                    <a:lnTo>
                      <a:pt x="1241412" y="243382"/>
                    </a:lnTo>
                    <a:close/>
                  </a:path>
                </a:pathLst>
              </a:custGeom>
              <a:solidFill>
                <a:srgbClr val="1C3564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4" name="object 7">
                <a:extLst>
                  <a:ext uri="{FF2B5EF4-FFF2-40B4-BE49-F238E27FC236}">
                    <a16:creationId xmlns:a16="http://schemas.microsoft.com/office/drawing/2014/main" id="{C4448787-0152-3313-38BF-6A13D5911E0D}"/>
                  </a:ext>
                </a:extLst>
              </p:cNvPr>
              <p:cNvSpPr/>
              <p:nvPr/>
            </p:nvSpPr>
            <p:spPr>
              <a:xfrm>
                <a:off x="3661655" y="1796983"/>
                <a:ext cx="1196975" cy="688975"/>
              </a:xfrm>
              <a:custGeom>
                <a:avLst/>
                <a:gdLst/>
                <a:ahLst/>
                <a:cxnLst/>
                <a:rect l="l" t="t" r="r" b="b"/>
                <a:pathLst>
                  <a:path w="1196975" h="688975">
                    <a:moveTo>
                      <a:pt x="712875" y="372018"/>
                    </a:moveTo>
                    <a:lnTo>
                      <a:pt x="558732" y="372018"/>
                    </a:lnTo>
                    <a:lnTo>
                      <a:pt x="560952" y="374740"/>
                    </a:lnTo>
                    <a:lnTo>
                      <a:pt x="560399" y="375250"/>
                    </a:lnTo>
                    <a:lnTo>
                      <a:pt x="926271" y="650994"/>
                    </a:lnTo>
                    <a:lnTo>
                      <a:pt x="963831" y="674735"/>
                    </a:lnTo>
                    <a:lnTo>
                      <a:pt x="1003865" y="687040"/>
                    </a:lnTo>
                    <a:lnTo>
                      <a:pt x="1044504" y="688742"/>
                    </a:lnTo>
                    <a:lnTo>
                      <a:pt x="1083881" y="680677"/>
                    </a:lnTo>
                    <a:lnTo>
                      <a:pt x="1120129" y="663677"/>
                    </a:lnTo>
                    <a:lnTo>
                      <a:pt x="1151381" y="638578"/>
                    </a:lnTo>
                    <a:lnTo>
                      <a:pt x="1175771" y="606212"/>
                    </a:lnTo>
                    <a:lnTo>
                      <a:pt x="1177896" y="600945"/>
                    </a:lnTo>
                    <a:lnTo>
                      <a:pt x="1030684" y="600945"/>
                    </a:lnTo>
                    <a:lnTo>
                      <a:pt x="1004659" y="594602"/>
                    </a:lnTo>
                    <a:lnTo>
                      <a:pt x="981044" y="579090"/>
                    </a:lnTo>
                    <a:lnTo>
                      <a:pt x="712875" y="372018"/>
                    </a:lnTo>
                    <a:close/>
                  </a:path>
                  <a:path w="1196975" h="688975">
                    <a:moveTo>
                      <a:pt x="149833" y="0"/>
                    </a:moveTo>
                    <a:lnTo>
                      <a:pt x="108811" y="8805"/>
                    </a:lnTo>
                    <a:lnTo>
                      <a:pt x="71141" y="27531"/>
                    </a:lnTo>
                    <a:lnTo>
                      <a:pt x="39127" y="55744"/>
                    </a:lnTo>
                    <a:lnTo>
                      <a:pt x="15073" y="93011"/>
                    </a:lnTo>
                    <a:lnTo>
                      <a:pt x="451" y="154737"/>
                    </a:lnTo>
                    <a:lnTo>
                      <a:pt x="397" y="155166"/>
                    </a:lnTo>
                    <a:lnTo>
                      <a:pt x="297" y="155960"/>
                    </a:lnTo>
                    <a:lnTo>
                      <a:pt x="213" y="165417"/>
                    </a:lnTo>
                    <a:lnTo>
                      <a:pt x="118" y="176151"/>
                    </a:lnTo>
                    <a:lnTo>
                      <a:pt x="0" y="189521"/>
                    </a:lnTo>
                    <a:lnTo>
                      <a:pt x="845" y="221379"/>
                    </a:lnTo>
                    <a:lnTo>
                      <a:pt x="2156" y="275003"/>
                    </a:lnTo>
                    <a:lnTo>
                      <a:pt x="5609" y="425293"/>
                    </a:lnTo>
                    <a:lnTo>
                      <a:pt x="6588" y="465996"/>
                    </a:lnTo>
                    <a:lnTo>
                      <a:pt x="7421" y="498651"/>
                    </a:lnTo>
                    <a:lnTo>
                      <a:pt x="7471" y="500621"/>
                    </a:lnTo>
                    <a:lnTo>
                      <a:pt x="7592" y="504017"/>
                    </a:lnTo>
                    <a:lnTo>
                      <a:pt x="7715" y="507510"/>
                    </a:lnTo>
                    <a:lnTo>
                      <a:pt x="8123" y="523018"/>
                    </a:lnTo>
                    <a:lnTo>
                      <a:pt x="8172" y="524846"/>
                    </a:lnTo>
                    <a:lnTo>
                      <a:pt x="8279" y="528906"/>
                    </a:lnTo>
                    <a:lnTo>
                      <a:pt x="8560" y="535542"/>
                    </a:lnTo>
                    <a:lnTo>
                      <a:pt x="14476" y="579090"/>
                    </a:lnTo>
                    <a:lnTo>
                      <a:pt x="14534" y="579518"/>
                    </a:lnTo>
                    <a:lnTo>
                      <a:pt x="31994" y="616728"/>
                    </a:lnTo>
                    <a:lnTo>
                      <a:pt x="60466" y="649724"/>
                    </a:lnTo>
                    <a:lnTo>
                      <a:pt x="95542" y="672673"/>
                    </a:lnTo>
                    <a:lnTo>
                      <a:pt x="135436" y="685333"/>
                    </a:lnTo>
                    <a:lnTo>
                      <a:pt x="177708" y="686063"/>
                    </a:lnTo>
                    <a:lnTo>
                      <a:pt x="219915" y="673223"/>
                    </a:lnTo>
                    <a:lnTo>
                      <a:pt x="243611" y="658558"/>
                    </a:lnTo>
                    <a:lnTo>
                      <a:pt x="267427" y="639029"/>
                    </a:lnTo>
                    <a:lnTo>
                      <a:pt x="271818" y="635046"/>
                    </a:lnTo>
                    <a:lnTo>
                      <a:pt x="157268" y="635046"/>
                    </a:lnTo>
                    <a:lnTo>
                      <a:pt x="122433" y="624692"/>
                    </a:lnTo>
                    <a:lnTo>
                      <a:pt x="94537" y="602135"/>
                    </a:lnTo>
                    <a:lnTo>
                      <a:pt x="76959" y="571158"/>
                    </a:lnTo>
                    <a:lnTo>
                      <a:pt x="73133" y="536008"/>
                    </a:lnTo>
                    <a:lnTo>
                      <a:pt x="73082" y="535542"/>
                    </a:lnTo>
                    <a:lnTo>
                      <a:pt x="73266" y="530898"/>
                    </a:lnTo>
                    <a:lnTo>
                      <a:pt x="73345" y="528906"/>
                    </a:lnTo>
                    <a:lnTo>
                      <a:pt x="73850" y="507510"/>
                    </a:lnTo>
                    <a:lnTo>
                      <a:pt x="74160" y="500621"/>
                    </a:lnTo>
                    <a:lnTo>
                      <a:pt x="75070" y="459389"/>
                    </a:lnTo>
                    <a:lnTo>
                      <a:pt x="76510" y="400428"/>
                    </a:lnTo>
                    <a:lnTo>
                      <a:pt x="78876" y="306282"/>
                    </a:lnTo>
                    <a:lnTo>
                      <a:pt x="79876" y="264396"/>
                    </a:lnTo>
                    <a:lnTo>
                      <a:pt x="80787" y="221379"/>
                    </a:lnTo>
                    <a:lnTo>
                      <a:pt x="81888" y="165417"/>
                    </a:lnTo>
                    <a:lnTo>
                      <a:pt x="90408" y="130237"/>
                    </a:lnTo>
                    <a:lnTo>
                      <a:pt x="113702" y="103322"/>
                    </a:lnTo>
                    <a:lnTo>
                      <a:pt x="146113" y="88654"/>
                    </a:lnTo>
                    <a:lnTo>
                      <a:pt x="338467" y="88654"/>
                    </a:lnTo>
                    <a:lnTo>
                      <a:pt x="269966" y="37442"/>
                    </a:lnTo>
                    <a:lnTo>
                      <a:pt x="232715" y="13884"/>
                    </a:lnTo>
                    <a:lnTo>
                      <a:pt x="191975" y="1570"/>
                    </a:lnTo>
                    <a:lnTo>
                      <a:pt x="192495" y="1570"/>
                    </a:lnTo>
                    <a:lnTo>
                      <a:pt x="149833" y="0"/>
                    </a:lnTo>
                    <a:close/>
                  </a:path>
                  <a:path w="1196975" h="688975">
                    <a:moveTo>
                      <a:pt x="557396" y="372966"/>
                    </a:moveTo>
                    <a:lnTo>
                      <a:pt x="518886" y="400301"/>
                    </a:lnTo>
                    <a:lnTo>
                      <a:pt x="399942" y="486296"/>
                    </a:lnTo>
                    <a:lnTo>
                      <a:pt x="223648" y="616728"/>
                    </a:lnTo>
                    <a:lnTo>
                      <a:pt x="203011" y="627870"/>
                    </a:lnTo>
                    <a:lnTo>
                      <a:pt x="180845" y="634491"/>
                    </a:lnTo>
                    <a:lnTo>
                      <a:pt x="157268" y="635046"/>
                    </a:lnTo>
                    <a:lnTo>
                      <a:pt x="271818" y="635046"/>
                    </a:lnTo>
                    <a:lnTo>
                      <a:pt x="290379" y="618210"/>
                    </a:lnTo>
                    <a:lnTo>
                      <a:pt x="419061" y="504017"/>
                    </a:lnTo>
                    <a:lnTo>
                      <a:pt x="490261" y="439664"/>
                    </a:lnTo>
                    <a:lnTo>
                      <a:pt x="560399" y="375250"/>
                    </a:lnTo>
                    <a:lnTo>
                      <a:pt x="557396" y="372966"/>
                    </a:lnTo>
                    <a:close/>
                  </a:path>
                  <a:path w="1196975" h="688975">
                    <a:moveTo>
                      <a:pt x="1149956" y="53181"/>
                    </a:moveTo>
                    <a:lnTo>
                      <a:pt x="1036089" y="53181"/>
                    </a:lnTo>
                    <a:lnTo>
                      <a:pt x="1072683" y="63129"/>
                    </a:lnTo>
                    <a:lnTo>
                      <a:pt x="1101804" y="86180"/>
                    </a:lnTo>
                    <a:lnTo>
                      <a:pt x="1119781" y="119409"/>
                    </a:lnTo>
                    <a:lnTo>
                      <a:pt x="1122945" y="159888"/>
                    </a:lnTo>
                    <a:lnTo>
                      <a:pt x="1119083" y="311693"/>
                    </a:lnTo>
                    <a:lnTo>
                      <a:pt x="1117735" y="366908"/>
                    </a:lnTo>
                    <a:lnTo>
                      <a:pt x="1116378" y="425293"/>
                    </a:lnTo>
                    <a:lnTo>
                      <a:pt x="1115484" y="465996"/>
                    </a:lnTo>
                    <a:lnTo>
                      <a:pt x="1114359" y="523018"/>
                    </a:lnTo>
                    <a:lnTo>
                      <a:pt x="1111992" y="541561"/>
                    </a:lnTo>
                    <a:lnTo>
                      <a:pt x="1082161" y="585750"/>
                    </a:lnTo>
                    <a:lnTo>
                      <a:pt x="1030684" y="600945"/>
                    </a:lnTo>
                    <a:lnTo>
                      <a:pt x="1177896" y="600945"/>
                    </a:lnTo>
                    <a:lnTo>
                      <a:pt x="1191430" y="567414"/>
                    </a:lnTo>
                    <a:lnTo>
                      <a:pt x="1196493" y="523018"/>
                    </a:lnTo>
                    <a:lnTo>
                      <a:pt x="1196211" y="507510"/>
                    </a:lnTo>
                    <a:lnTo>
                      <a:pt x="1196087" y="500621"/>
                    </a:lnTo>
                    <a:lnTo>
                      <a:pt x="1196051" y="498651"/>
                    </a:lnTo>
                    <a:lnTo>
                      <a:pt x="1195947" y="492951"/>
                    </a:lnTo>
                    <a:lnTo>
                      <a:pt x="1195827" y="486296"/>
                    </a:lnTo>
                    <a:lnTo>
                      <a:pt x="1195713" y="480046"/>
                    </a:lnTo>
                    <a:lnTo>
                      <a:pt x="1194640" y="433175"/>
                    </a:lnTo>
                    <a:lnTo>
                      <a:pt x="1192175" y="336122"/>
                    </a:lnTo>
                    <a:lnTo>
                      <a:pt x="1191024" y="288658"/>
                    </a:lnTo>
                    <a:lnTo>
                      <a:pt x="1190147" y="246242"/>
                    </a:lnTo>
                    <a:lnTo>
                      <a:pt x="1190070" y="242722"/>
                    </a:lnTo>
                    <a:lnTo>
                      <a:pt x="1189368" y="216007"/>
                    </a:lnTo>
                    <a:lnTo>
                      <a:pt x="1188895" y="189521"/>
                    </a:lnTo>
                    <a:lnTo>
                      <a:pt x="1185582" y="127858"/>
                    </a:lnTo>
                    <a:lnTo>
                      <a:pt x="1172034" y="84278"/>
                    </a:lnTo>
                    <a:lnTo>
                      <a:pt x="1149956" y="53181"/>
                    </a:lnTo>
                    <a:close/>
                  </a:path>
                  <a:path w="1196975" h="688975">
                    <a:moveTo>
                      <a:pt x="558732" y="372018"/>
                    </a:moveTo>
                    <a:lnTo>
                      <a:pt x="557396" y="372966"/>
                    </a:lnTo>
                    <a:lnTo>
                      <a:pt x="560399" y="375250"/>
                    </a:lnTo>
                    <a:lnTo>
                      <a:pt x="560952" y="374740"/>
                    </a:lnTo>
                    <a:lnTo>
                      <a:pt x="558732" y="372018"/>
                    </a:lnTo>
                    <a:close/>
                  </a:path>
                  <a:path w="1196975" h="688975">
                    <a:moveTo>
                      <a:pt x="338467" y="88654"/>
                    </a:moveTo>
                    <a:lnTo>
                      <a:pt x="146113" y="88654"/>
                    </a:lnTo>
                    <a:lnTo>
                      <a:pt x="181979" y="90215"/>
                    </a:lnTo>
                    <a:lnTo>
                      <a:pt x="191277" y="93638"/>
                    </a:lnTo>
                    <a:lnTo>
                      <a:pt x="198821" y="97491"/>
                    </a:lnTo>
                    <a:lnTo>
                      <a:pt x="206248" y="102488"/>
                    </a:lnTo>
                    <a:lnTo>
                      <a:pt x="557396" y="372966"/>
                    </a:lnTo>
                    <a:lnTo>
                      <a:pt x="558732" y="372018"/>
                    </a:lnTo>
                    <a:lnTo>
                      <a:pt x="712875" y="372018"/>
                    </a:lnTo>
                    <a:lnTo>
                      <a:pt x="640304" y="316428"/>
                    </a:lnTo>
                    <a:lnTo>
                      <a:pt x="637504" y="316428"/>
                    </a:lnTo>
                    <a:lnTo>
                      <a:pt x="635295" y="313695"/>
                    </a:lnTo>
                    <a:lnTo>
                      <a:pt x="635944" y="313097"/>
                    </a:lnTo>
                    <a:lnTo>
                      <a:pt x="338467" y="88654"/>
                    </a:lnTo>
                    <a:close/>
                  </a:path>
                  <a:path w="1196975" h="688975">
                    <a:moveTo>
                      <a:pt x="635944" y="313097"/>
                    </a:moveTo>
                    <a:lnTo>
                      <a:pt x="635295" y="313695"/>
                    </a:lnTo>
                    <a:lnTo>
                      <a:pt x="637504" y="316428"/>
                    </a:lnTo>
                    <a:lnTo>
                      <a:pt x="638955" y="315398"/>
                    </a:lnTo>
                    <a:lnTo>
                      <a:pt x="635944" y="313097"/>
                    </a:lnTo>
                    <a:close/>
                  </a:path>
                  <a:path w="1196975" h="688975">
                    <a:moveTo>
                      <a:pt x="638955" y="315398"/>
                    </a:moveTo>
                    <a:lnTo>
                      <a:pt x="637504" y="316428"/>
                    </a:lnTo>
                    <a:lnTo>
                      <a:pt x="640304" y="316428"/>
                    </a:lnTo>
                    <a:lnTo>
                      <a:pt x="638955" y="315398"/>
                    </a:lnTo>
                    <a:close/>
                  </a:path>
                  <a:path w="1196975" h="688975">
                    <a:moveTo>
                      <a:pt x="1029896" y="1570"/>
                    </a:moveTo>
                    <a:lnTo>
                      <a:pt x="987379" y="10182"/>
                    </a:lnTo>
                    <a:lnTo>
                      <a:pt x="948071" y="33065"/>
                    </a:lnTo>
                    <a:lnTo>
                      <a:pt x="829908" y="137314"/>
                    </a:lnTo>
                    <a:lnTo>
                      <a:pt x="712648" y="242722"/>
                    </a:lnTo>
                    <a:lnTo>
                      <a:pt x="635944" y="313097"/>
                    </a:lnTo>
                    <a:lnTo>
                      <a:pt x="638955" y="315398"/>
                    </a:lnTo>
                    <a:lnTo>
                      <a:pt x="754404" y="232675"/>
                    </a:lnTo>
                    <a:lnTo>
                      <a:pt x="953610" y="85838"/>
                    </a:lnTo>
                    <a:lnTo>
                      <a:pt x="963731" y="78255"/>
                    </a:lnTo>
                    <a:lnTo>
                      <a:pt x="973795" y="70948"/>
                    </a:lnTo>
                    <a:lnTo>
                      <a:pt x="984287" y="64443"/>
                    </a:lnTo>
                    <a:lnTo>
                      <a:pt x="995693" y="59263"/>
                    </a:lnTo>
                    <a:lnTo>
                      <a:pt x="1036089" y="53181"/>
                    </a:lnTo>
                    <a:lnTo>
                      <a:pt x="1149956" y="53181"/>
                    </a:lnTo>
                    <a:lnTo>
                      <a:pt x="1146690" y="48581"/>
                    </a:lnTo>
                    <a:lnTo>
                      <a:pt x="1112552" y="22047"/>
                    </a:lnTo>
                    <a:lnTo>
                      <a:pt x="1072620" y="5950"/>
                    </a:lnTo>
                    <a:lnTo>
                      <a:pt x="1029896" y="1570"/>
                    </a:lnTo>
                    <a:close/>
                  </a:path>
                </a:pathLst>
              </a:custGeom>
              <a:solidFill>
                <a:srgbClr val="4987F9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822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</p:sldLayoutIdLst>
  <p:hf hdr="0" ftr="0" dt="0"/>
  <p:txStyles>
    <p:titleStyle>
      <a:lvl1pPr rtl="0">
        <a:defRPr sz="5000">
          <a:latin typeface="+mj-lt"/>
          <a:ea typeface="+mj-ea"/>
          <a:cs typeface="+mj-cs"/>
        </a:defRPr>
      </a:lvl1pPr>
    </p:titleStyle>
    <p:bodyStyle>
      <a:lvl1pPr marL="0" rt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EFF47B0-61E6-9628-C07D-43A632526F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877387723"/>
              </p:ext>
            </p:extLst>
          </p:nvPr>
        </p:nvGraphicFramePr>
        <p:xfrm>
          <a:off x="963" y="963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05" imgH="405" progId="TCLayout.ActiveDocument.1">
                  <p:embed/>
                </p:oleObj>
              </mc:Choice>
              <mc:Fallback>
                <p:oleObj name="think-cell Slide" r:id="rId11" imgW="405" imgH="40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EFF47B0-61E6-9628-C07D-43A632526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3" y="963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g object 16">
            <a:extLst>
              <a:ext uri="{FF2B5EF4-FFF2-40B4-BE49-F238E27FC236}">
                <a16:creationId xmlns:a16="http://schemas.microsoft.com/office/drawing/2014/main" id="{691E2AAE-E0C1-E977-AE4F-888DCC644C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gradFill flip="none" rotWithShape="1">
            <a:gsLst>
              <a:gs pos="18000">
                <a:schemeClr val="tx2"/>
              </a:gs>
              <a:gs pos="100000">
                <a:schemeClr val="accent1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rtl="0"/>
            <a:endParaRPr lang="en-US"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391" y="296228"/>
            <a:ext cx="10425085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E8577-18CC-49FC-8672-99434B7E76CC}" type="datetime1">
              <a:rPr lang="en-US" smtClean="0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04961" y="6516439"/>
            <a:ext cx="280416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rtl="0">
              <a:defRPr sz="11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upo 66">
            <a:extLst>
              <a:ext uri="{FF2B5EF4-FFF2-40B4-BE49-F238E27FC236}">
                <a16:creationId xmlns:a16="http://schemas.microsoft.com/office/drawing/2014/main" id="{9D1B17DD-1835-1E51-37C3-DCBDEBC2ECBF}"/>
              </a:ext>
            </a:extLst>
          </p:cNvPr>
          <p:cNvGrpSpPr/>
          <p:nvPr userDrawn="1"/>
        </p:nvGrpSpPr>
        <p:grpSpPr>
          <a:xfrm>
            <a:off x="10617200" y="285925"/>
            <a:ext cx="1347180" cy="571899"/>
            <a:chOff x="1628301" y="1476142"/>
            <a:chExt cx="3735070" cy="1585595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0D7B963D-D1AA-1192-A794-CE498EE5FF6A}"/>
                </a:ext>
              </a:extLst>
            </p:cNvPr>
            <p:cNvSpPr/>
            <p:nvPr/>
          </p:nvSpPr>
          <p:spPr>
            <a:xfrm>
              <a:off x="1628301" y="1476142"/>
              <a:ext cx="3735070" cy="1585595"/>
            </a:xfrm>
            <a:custGeom>
              <a:avLst/>
              <a:gdLst/>
              <a:ahLst/>
              <a:cxnLst/>
              <a:rect l="l" t="t" r="r" b="b"/>
              <a:pathLst>
                <a:path w="3735070" h="1585595">
                  <a:moveTo>
                    <a:pt x="3734765" y="0"/>
                  </a:moveTo>
                  <a:lnTo>
                    <a:pt x="0" y="0"/>
                  </a:lnTo>
                  <a:lnTo>
                    <a:pt x="0" y="1585564"/>
                  </a:lnTo>
                  <a:lnTo>
                    <a:pt x="3361489" y="1585564"/>
                  </a:lnTo>
                  <a:lnTo>
                    <a:pt x="3408311" y="1582655"/>
                  </a:lnTo>
                  <a:lnTo>
                    <a:pt x="3453398" y="1574163"/>
                  </a:lnTo>
                  <a:lnTo>
                    <a:pt x="3496399" y="1560438"/>
                  </a:lnTo>
                  <a:lnTo>
                    <a:pt x="3536966" y="1541828"/>
                  </a:lnTo>
                  <a:lnTo>
                    <a:pt x="3574748" y="1518684"/>
                  </a:lnTo>
                  <a:lnTo>
                    <a:pt x="3609395" y="1491356"/>
                  </a:lnTo>
                  <a:lnTo>
                    <a:pt x="3640557" y="1460193"/>
                  </a:lnTo>
                  <a:lnTo>
                    <a:pt x="3667886" y="1425546"/>
                  </a:lnTo>
                  <a:lnTo>
                    <a:pt x="3691029" y="1387765"/>
                  </a:lnTo>
                  <a:lnTo>
                    <a:pt x="3709639" y="1347198"/>
                  </a:lnTo>
                  <a:lnTo>
                    <a:pt x="3723365" y="1304196"/>
                  </a:lnTo>
                  <a:lnTo>
                    <a:pt x="3731857" y="1259109"/>
                  </a:lnTo>
                  <a:lnTo>
                    <a:pt x="3734765" y="1212287"/>
                  </a:lnTo>
                  <a:lnTo>
                    <a:pt x="3734765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401052" dist="38100" dir="13500000" algn="br" rotWithShape="0">
                <a:prstClr val="black">
                  <a:alpha val="13274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334DEA25-83BB-3F4E-D0B7-F97E46DC3A95}"/>
                </a:ext>
              </a:extLst>
            </p:cNvPr>
            <p:cNvSpPr txBox="1"/>
            <p:nvPr/>
          </p:nvSpPr>
          <p:spPr>
            <a:xfrm>
              <a:off x="1893550" y="2612230"/>
              <a:ext cx="3267924" cy="192224"/>
            </a:xfrm>
            <a:prstGeom prst="rect">
              <a:avLst/>
            </a:prstGeom>
          </p:spPr>
          <p:txBody>
            <a:bodyPr vert="horz" wrap="square" lIns="0" tIns="7701" rIns="0" bIns="0" rtlCol="0">
              <a:spAutoFit/>
            </a:bodyPr>
            <a:lstStyle/>
            <a:p>
              <a:pPr marL="7701" marR="0" lvl="0" indent="0" algn="l" defTabSz="914400" eaLnBrk="1" fontAlgn="auto" latinLnBrk="0" hangingPunct="1">
                <a:lnSpc>
                  <a:spcPct val="100000"/>
                </a:lnSpc>
                <a:spcBef>
                  <a:spcPts val="6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1200" cap="none" spc="79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THE</a:t>
              </a:r>
              <a:r>
                <a:rPr kumimoji="0" lang="en-US" sz="400" b="0" i="0" u="none" strike="noStrike" kern="1200" cap="none" spc="224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1200" cap="none" spc="106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NOURISHING</a:t>
              </a:r>
              <a:r>
                <a:rPr kumimoji="0" lang="en-US" sz="400" b="0" i="0" u="none" strike="noStrike" kern="1200" cap="none" spc="224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1200" cap="none" spc="106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ALLIANCE </a:t>
              </a: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2" name="object 5">
              <a:extLst>
                <a:ext uri="{FF2B5EF4-FFF2-40B4-BE49-F238E27FC236}">
                  <a16:creationId xmlns:a16="http://schemas.microsoft.com/office/drawing/2014/main" id="{EE6B9360-D47F-D648-93CA-58B1C20ADD5B}"/>
                </a:ext>
              </a:extLst>
            </p:cNvPr>
            <p:cNvGrpSpPr/>
            <p:nvPr/>
          </p:nvGrpSpPr>
          <p:grpSpPr>
            <a:xfrm>
              <a:off x="2111636" y="1796828"/>
              <a:ext cx="2747010" cy="688975"/>
              <a:chOff x="2111636" y="1796828"/>
              <a:chExt cx="2747010" cy="688975"/>
            </a:xfrm>
          </p:grpSpPr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EF253508-E95E-9104-4CF0-F4BD958C333C}"/>
                  </a:ext>
                </a:extLst>
              </p:cNvPr>
              <p:cNvSpPr/>
              <p:nvPr/>
            </p:nvSpPr>
            <p:spPr>
              <a:xfrm>
                <a:off x="2111629" y="1796840"/>
                <a:ext cx="1241425" cy="688975"/>
              </a:xfrm>
              <a:custGeom>
                <a:avLst/>
                <a:gdLst/>
                <a:ahLst/>
                <a:cxnLst/>
                <a:rect l="l" t="t" r="r" b="b"/>
                <a:pathLst>
                  <a:path w="1241425" h="688975">
                    <a:moveTo>
                      <a:pt x="469150" y="449224"/>
                    </a:moveTo>
                    <a:lnTo>
                      <a:pt x="464235" y="396557"/>
                    </a:lnTo>
                    <a:lnTo>
                      <a:pt x="450189" y="349427"/>
                    </a:lnTo>
                    <a:lnTo>
                      <a:pt x="428104" y="308800"/>
                    </a:lnTo>
                    <a:lnTo>
                      <a:pt x="415886" y="294843"/>
                    </a:lnTo>
                    <a:lnTo>
                      <a:pt x="399021" y="275564"/>
                    </a:lnTo>
                    <a:lnTo>
                      <a:pt x="364007" y="250685"/>
                    </a:lnTo>
                    <a:lnTo>
                      <a:pt x="324129" y="235077"/>
                    </a:lnTo>
                    <a:lnTo>
                      <a:pt x="308762" y="233184"/>
                    </a:lnTo>
                    <a:lnTo>
                      <a:pt x="308762" y="457796"/>
                    </a:lnTo>
                    <a:lnTo>
                      <a:pt x="303580" y="489673"/>
                    </a:lnTo>
                    <a:lnTo>
                      <a:pt x="303530" y="490029"/>
                    </a:lnTo>
                    <a:lnTo>
                      <a:pt x="288721" y="514946"/>
                    </a:lnTo>
                    <a:lnTo>
                      <a:pt x="265709" y="531012"/>
                    </a:lnTo>
                    <a:lnTo>
                      <a:pt x="235851" y="536714"/>
                    </a:lnTo>
                    <a:lnTo>
                      <a:pt x="207340" y="531012"/>
                    </a:lnTo>
                    <a:lnTo>
                      <a:pt x="206908" y="531012"/>
                    </a:lnTo>
                    <a:lnTo>
                      <a:pt x="183654" y="514629"/>
                    </a:lnTo>
                    <a:lnTo>
                      <a:pt x="168440" y="489673"/>
                    </a:lnTo>
                    <a:lnTo>
                      <a:pt x="162953" y="457796"/>
                    </a:lnTo>
                    <a:lnTo>
                      <a:pt x="168325" y="425704"/>
                    </a:lnTo>
                    <a:lnTo>
                      <a:pt x="183324" y="401091"/>
                    </a:lnTo>
                    <a:lnTo>
                      <a:pt x="206375" y="385318"/>
                    </a:lnTo>
                    <a:lnTo>
                      <a:pt x="235851" y="379755"/>
                    </a:lnTo>
                    <a:lnTo>
                      <a:pt x="265709" y="385318"/>
                    </a:lnTo>
                    <a:lnTo>
                      <a:pt x="288721" y="401091"/>
                    </a:lnTo>
                    <a:lnTo>
                      <a:pt x="303530" y="425704"/>
                    </a:lnTo>
                    <a:lnTo>
                      <a:pt x="308762" y="457796"/>
                    </a:lnTo>
                    <a:lnTo>
                      <a:pt x="308762" y="233184"/>
                    </a:lnTo>
                    <a:lnTo>
                      <a:pt x="241947" y="234061"/>
                    </a:lnTo>
                    <a:lnTo>
                      <a:pt x="182283" y="267284"/>
                    </a:lnTo>
                    <a:lnTo>
                      <a:pt x="162102" y="294843"/>
                    </a:lnTo>
                    <a:lnTo>
                      <a:pt x="162102" y="0"/>
                    </a:lnTo>
                    <a:lnTo>
                      <a:pt x="0" y="0"/>
                    </a:lnTo>
                    <a:lnTo>
                      <a:pt x="0" y="439788"/>
                    </a:lnTo>
                    <a:lnTo>
                      <a:pt x="4292" y="494068"/>
                    </a:lnTo>
                    <a:lnTo>
                      <a:pt x="16764" y="542696"/>
                    </a:lnTo>
                    <a:lnTo>
                      <a:pt x="36868" y="585203"/>
                    </a:lnTo>
                    <a:lnTo>
                      <a:pt x="64008" y="621080"/>
                    </a:lnTo>
                    <a:lnTo>
                      <a:pt x="97624" y="649846"/>
                    </a:lnTo>
                    <a:lnTo>
                      <a:pt x="137134" y="671004"/>
                    </a:lnTo>
                    <a:lnTo>
                      <a:pt x="181978" y="684060"/>
                    </a:lnTo>
                    <a:lnTo>
                      <a:pt x="231571" y="688517"/>
                    </a:lnTo>
                    <a:lnTo>
                      <a:pt x="281305" y="684060"/>
                    </a:lnTo>
                    <a:lnTo>
                      <a:pt x="282232" y="684060"/>
                    </a:lnTo>
                    <a:lnTo>
                      <a:pt x="328764" y="670661"/>
                    </a:lnTo>
                    <a:lnTo>
                      <a:pt x="369316" y="649439"/>
                    </a:lnTo>
                    <a:lnTo>
                      <a:pt x="403618" y="621080"/>
                    </a:lnTo>
                    <a:lnTo>
                      <a:pt x="431520" y="586003"/>
                    </a:lnTo>
                    <a:lnTo>
                      <a:pt x="452043" y="545236"/>
                    </a:lnTo>
                    <a:lnTo>
                      <a:pt x="464781" y="499402"/>
                    </a:lnTo>
                    <a:lnTo>
                      <a:pt x="469150" y="449224"/>
                    </a:lnTo>
                    <a:close/>
                  </a:path>
                  <a:path w="1241425" h="688975">
                    <a:moveTo>
                      <a:pt x="705154" y="257098"/>
                    </a:moveTo>
                    <a:lnTo>
                      <a:pt x="533615" y="257098"/>
                    </a:lnTo>
                    <a:lnTo>
                      <a:pt x="533615" y="688517"/>
                    </a:lnTo>
                    <a:lnTo>
                      <a:pt x="705154" y="688517"/>
                    </a:lnTo>
                    <a:lnTo>
                      <a:pt x="705154" y="257098"/>
                    </a:lnTo>
                    <a:close/>
                  </a:path>
                  <a:path w="1241425" h="688975">
                    <a:moveTo>
                      <a:pt x="712876" y="125882"/>
                    </a:moveTo>
                    <a:lnTo>
                      <a:pt x="705866" y="89052"/>
                    </a:lnTo>
                    <a:lnTo>
                      <a:pt x="686396" y="61556"/>
                    </a:lnTo>
                    <a:lnTo>
                      <a:pt x="656793" y="44348"/>
                    </a:lnTo>
                    <a:lnTo>
                      <a:pt x="619391" y="38392"/>
                    </a:lnTo>
                    <a:lnTo>
                      <a:pt x="582841" y="44348"/>
                    </a:lnTo>
                    <a:lnTo>
                      <a:pt x="553453" y="61556"/>
                    </a:lnTo>
                    <a:lnTo>
                      <a:pt x="533869" y="89052"/>
                    </a:lnTo>
                    <a:lnTo>
                      <a:pt x="526757" y="125882"/>
                    </a:lnTo>
                    <a:lnTo>
                      <a:pt x="533869" y="163296"/>
                    </a:lnTo>
                    <a:lnTo>
                      <a:pt x="553453" y="190423"/>
                    </a:lnTo>
                    <a:lnTo>
                      <a:pt x="582841" y="206933"/>
                    </a:lnTo>
                    <a:lnTo>
                      <a:pt x="619391" y="212509"/>
                    </a:lnTo>
                    <a:lnTo>
                      <a:pt x="656793" y="206933"/>
                    </a:lnTo>
                    <a:lnTo>
                      <a:pt x="686396" y="190423"/>
                    </a:lnTo>
                    <a:lnTo>
                      <a:pt x="705866" y="163296"/>
                    </a:lnTo>
                    <a:lnTo>
                      <a:pt x="712876" y="125882"/>
                    </a:lnTo>
                    <a:close/>
                  </a:path>
                  <a:path w="1241425" h="688975">
                    <a:moveTo>
                      <a:pt x="1241412" y="243382"/>
                    </a:moveTo>
                    <a:lnTo>
                      <a:pt x="1076731" y="243382"/>
                    </a:lnTo>
                    <a:lnTo>
                      <a:pt x="1076731" y="314566"/>
                    </a:lnTo>
                    <a:lnTo>
                      <a:pt x="1074153" y="310426"/>
                    </a:lnTo>
                    <a:lnTo>
                      <a:pt x="1074153" y="457796"/>
                    </a:lnTo>
                    <a:lnTo>
                      <a:pt x="1069111" y="488276"/>
                    </a:lnTo>
                    <a:lnTo>
                      <a:pt x="1055077" y="511835"/>
                    </a:lnTo>
                    <a:lnTo>
                      <a:pt x="1033627" y="527024"/>
                    </a:lnTo>
                    <a:lnTo>
                      <a:pt x="1006398" y="532422"/>
                    </a:lnTo>
                    <a:lnTo>
                      <a:pt x="979525" y="527024"/>
                    </a:lnTo>
                    <a:lnTo>
                      <a:pt x="958049" y="511835"/>
                    </a:lnTo>
                    <a:lnTo>
                      <a:pt x="943800" y="488276"/>
                    </a:lnTo>
                    <a:lnTo>
                      <a:pt x="938644" y="457796"/>
                    </a:lnTo>
                    <a:lnTo>
                      <a:pt x="943800" y="427824"/>
                    </a:lnTo>
                    <a:lnTo>
                      <a:pt x="979525" y="389420"/>
                    </a:lnTo>
                    <a:lnTo>
                      <a:pt x="1034262" y="389420"/>
                    </a:lnTo>
                    <a:lnTo>
                      <a:pt x="1033805" y="389420"/>
                    </a:lnTo>
                    <a:lnTo>
                      <a:pt x="1055077" y="404202"/>
                    </a:lnTo>
                    <a:lnTo>
                      <a:pt x="1069111" y="427469"/>
                    </a:lnTo>
                    <a:lnTo>
                      <a:pt x="1074153" y="457796"/>
                    </a:lnTo>
                    <a:lnTo>
                      <a:pt x="1074153" y="310426"/>
                    </a:lnTo>
                    <a:lnTo>
                      <a:pt x="1054112" y="278142"/>
                    </a:lnTo>
                    <a:lnTo>
                      <a:pt x="1025055" y="251523"/>
                    </a:lnTo>
                    <a:lnTo>
                      <a:pt x="989888" y="235204"/>
                    </a:lnTo>
                    <a:lnTo>
                      <a:pt x="948931" y="229666"/>
                    </a:lnTo>
                    <a:lnTo>
                      <a:pt x="906780" y="235496"/>
                    </a:lnTo>
                    <a:lnTo>
                      <a:pt x="868426" y="252209"/>
                    </a:lnTo>
                    <a:lnTo>
                      <a:pt x="834859" y="278612"/>
                    </a:lnTo>
                    <a:lnTo>
                      <a:pt x="807059" y="313474"/>
                    </a:lnTo>
                    <a:lnTo>
                      <a:pt x="785990" y="355625"/>
                    </a:lnTo>
                    <a:lnTo>
                      <a:pt x="772629" y="403847"/>
                    </a:lnTo>
                    <a:lnTo>
                      <a:pt x="767969" y="456946"/>
                    </a:lnTo>
                    <a:lnTo>
                      <a:pt x="772566" y="511835"/>
                    </a:lnTo>
                    <a:lnTo>
                      <a:pt x="772591" y="512165"/>
                    </a:lnTo>
                    <a:lnTo>
                      <a:pt x="785837" y="561746"/>
                    </a:lnTo>
                    <a:lnTo>
                      <a:pt x="806780" y="604621"/>
                    </a:lnTo>
                    <a:lnTo>
                      <a:pt x="834491" y="639775"/>
                    </a:lnTo>
                    <a:lnTo>
                      <a:pt x="868045" y="666165"/>
                    </a:lnTo>
                    <a:lnTo>
                      <a:pt x="906500" y="682752"/>
                    </a:lnTo>
                    <a:lnTo>
                      <a:pt x="948931" y="688517"/>
                    </a:lnTo>
                    <a:lnTo>
                      <a:pt x="991514" y="682218"/>
                    </a:lnTo>
                    <a:lnTo>
                      <a:pt x="1027734" y="663867"/>
                    </a:lnTo>
                    <a:lnTo>
                      <a:pt x="1057363" y="634250"/>
                    </a:lnTo>
                    <a:lnTo>
                      <a:pt x="1080160" y="594169"/>
                    </a:lnTo>
                    <a:lnTo>
                      <a:pt x="1080160" y="688517"/>
                    </a:lnTo>
                    <a:lnTo>
                      <a:pt x="1241412" y="688517"/>
                    </a:lnTo>
                    <a:lnTo>
                      <a:pt x="1241412" y="594169"/>
                    </a:lnTo>
                    <a:lnTo>
                      <a:pt x="1241412" y="532422"/>
                    </a:lnTo>
                    <a:lnTo>
                      <a:pt x="1241412" y="384048"/>
                    </a:lnTo>
                    <a:lnTo>
                      <a:pt x="1241412" y="314566"/>
                    </a:lnTo>
                    <a:lnTo>
                      <a:pt x="1241412" y="243382"/>
                    </a:lnTo>
                    <a:close/>
                  </a:path>
                </a:pathLst>
              </a:custGeom>
              <a:solidFill>
                <a:srgbClr val="1C3564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4" name="object 7">
                <a:extLst>
                  <a:ext uri="{FF2B5EF4-FFF2-40B4-BE49-F238E27FC236}">
                    <a16:creationId xmlns:a16="http://schemas.microsoft.com/office/drawing/2014/main" id="{C4448787-0152-3313-38BF-6A13D5911E0D}"/>
                  </a:ext>
                </a:extLst>
              </p:cNvPr>
              <p:cNvSpPr/>
              <p:nvPr/>
            </p:nvSpPr>
            <p:spPr>
              <a:xfrm>
                <a:off x="3661655" y="1796983"/>
                <a:ext cx="1196975" cy="688975"/>
              </a:xfrm>
              <a:custGeom>
                <a:avLst/>
                <a:gdLst/>
                <a:ahLst/>
                <a:cxnLst/>
                <a:rect l="l" t="t" r="r" b="b"/>
                <a:pathLst>
                  <a:path w="1196975" h="688975">
                    <a:moveTo>
                      <a:pt x="712875" y="372018"/>
                    </a:moveTo>
                    <a:lnTo>
                      <a:pt x="558732" y="372018"/>
                    </a:lnTo>
                    <a:lnTo>
                      <a:pt x="560952" y="374740"/>
                    </a:lnTo>
                    <a:lnTo>
                      <a:pt x="560399" y="375250"/>
                    </a:lnTo>
                    <a:lnTo>
                      <a:pt x="926271" y="650994"/>
                    </a:lnTo>
                    <a:lnTo>
                      <a:pt x="963831" y="674735"/>
                    </a:lnTo>
                    <a:lnTo>
                      <a:pt x="1003865" y="687040"/>
                    </a:lnTo>
                    <a:lnTo>
                      <a:pt x="1044504" y="688742"/>
                    </a:lnTo>
                    <a:lnTo>
                      <a:pt x="1083881" y="680677"/>
                    </a:lnTo>
                    <a:lnTo>
                      <a:pt x="1120129" y="663677"/>
                    </a:lnTo>
                    <a:lnTo>
                      <a:pt x="1151381" y="638578"/>
                    </a:lnTo>
                    <a:lnTo>
                      <a:pt x="1175771" y="606212"/>
                    </a:lnTo>
                    <a:lnTo>
                      <a:pt x="1177896" y="600945"/>
                    </a:lnTo>
                    <a:lnTo>
                      <a:pt x="1030684" y="600945"/>
                    </a:lnTo>
                    <a:lnTo>
                      <a:pt x="1004659" y="594602"/>
                    </a:lnTo>
                    <a:lnTo>
                      <a:pt x="981044" y="579090"/>
                    </a:lnTo>
                    <a:lnTo>
                      <a:pt x="712875" y="372018"/>
                    </a:lnTo>
                    <a:close/>
                  </a:path>
                  <a:path w="1196975" h="688975">
                    <a:moveTo>
                      <a:pt x="149833" y="0"/>
                    </a:moveTo>
                    <a:lnTo>
                      <a:pt x="108811" y="8805"/>
                    </a:lnTo>
                    <a:lnTo>
                      <a:pt x="71141" y="27531"/>
                    </a:lnTo>
                    <a:lnTo>
                      <a:pt x="39127" y="55744"/>
                    </a:lnTo>
                    <a:lnTo>
                      <a:pt x="15073" y="93011"/>
                    </a:lnTo>
                    <a:lnTo>
                      <a:pt x="451" y="154737"/>
                    </a:lnTo>
                    <a:lnTo>
                      <a:pt x="397" y="155166"/>
                    </a:lnTo>
                    <a:lnTo>
                      <a:pt x="297" y="155960"/>
                    </a:lnTo>
                    <a:lnTo>
                      <a:pt x="213" y="165417"/>
                    </a:lnTo>
                    <a:lnTo>
                      <a:pt x="118" y="176151"/>
                    </a:lnTo>
                    <a:lnTo>
                      <a:pt x="0" y="189521"/>
                    </a:lnTo>
                    <a:lnTo>
                      <a:pt x="845" y="221379"/>
                    </a:lnTo>
                    <a:lnTo>
                      <a:pt x="2156" y="275003"/>
                    </a:lnTo>
                    <a:lnTo>
                      <a:pt x="5609" y="425293"/>
                    </a:lnTo>
                    <a:lnTo>
                      <a:pt x="6588" y="465996"/>
                    </a:lnTo>
                    <a:lnTo>
                      <a:pt x="7421" y="498651"/>
                    </a:lnTo>
                    <a:lnTo>
                      <a:pt x="7471" y="500621"/>
                    </a:lnTo>
                    <a:lnTo>
                      <a:pt x="7592" y="504017"/>
                    </a:lnTo>
                    <a:lnTo>
                      <a:pt x="7715" y="507510"/>
                    </a:lnTo>
                    <a:lnTo>
                      <a:pt x="8123" y="523018"/>
                    </a:lnTo>
                    <a:lnTo>
                      <a:pt x="8172" y="524846"/>
                    </a:lnTo>
                    <a:lnTo>
                      <a:pt x="8279" y="528906"/>
                    </a:lnTo>
                    <a:lnTo>
                      <a:pt x="8560" y="535542"/>
                    </a:lnTo>
                    <a:lnTo>
                      <a:pt x="14476" y="579090"/>
                    </a:lnTo>
                    <a:lnTo>
                      <a:pt x="14534" y="579518"/>
                    </a:lnTo>
                    <a:lnTo>
                      <a:pt x="31994" y="616728"/>
                    </a:lnTo>
                    <a:lnTo>
                      <a:pt x="60466" y="649724"/>
                    </a:lnTo>
                    <a:lnTo>
                      <a:pt x="95542" y="672673"/>
                    </a:lnTo>
                    <a:lnTo>
                      <a:pt x="135436" y="685333"/>
                    </a:lnTo>
                    <a:lnTo>
                      <a:pt x="177708" y="686063"/>
                    </a:lnTo>
                    <a:lnTo>
                      <a:pt x="219915" y="673223"/>
                    </a:lnTo>
                    <a:lnTo>
                      <a:pt x="243611" y="658558"/>
                    </a:lnTo>
                    <a:lnTo>
                      <a:pt x="267427" y="639029"/>
                    </a:lnTo>
                    <a:lnTo>
                      <a:pt x="271818" y="635046"/>
                    </a:lnTo>
                    <a:lnTo>
                      <a:pt x="157268" y="635046"/>
                    </a:lnTo>
                    <a:lnTo>
                      <a:pt x="122433" y="624692"/>
                    </a:lnTo>
                    <a:lnTo>
                      <a:pt x="94537" y="602135"/>
                    </a:lnTo>
                    <a:lnTo>
                      <a:pt x="76959" y="571158"/>
                    </a:lnTo>
                    <a:lnTo>
                      <a:pt x="73133" y="536008"/>
                    </a:lnTo>
                    <a:lnTo>
                      <a:pt x="73082" y="535542"/>
                    </a:lnTo>
                    <a:lnTo>
                      <a:pt x="73266" y="530898"/>
                    </a:lnTo>
                    <a:lnTo>
                      <a:pt x="73345" y="528906"/>
                    </a:lnTo>
                    <a:lnTo>
                      <a:pt x="73850" y="507510"/>
                    </a:lnTo>
                    <a:lnTo>
                      <a:pt x="74160" y="500621"/>
                    </a:lnTo>
                    <a:lnTo>
                      <a:pt x="75070" y="459389"/>
                    </a:lnTo>
                    <a:lnTo>
                      <a:pt x="76510" y="400428"/>
                    </a:lnTo>
                    <a:lnTo>
                      <a:pt x="78876" y="306282"/>
                    </a:lnTo>
                    <a:lnTo>
                      <a:pt x="79876" y="264396"/>
                    </a:lnTo>
                    <a:lnTo>
                      <a:pt x="80787" y="221379"/>
                    </a:lnTo>
                    <a:lnTo>
                      <a:pt x="81888" y="165417"/>
                    </a:lnTo>
                    <a:lnTo>
                      <a:pt x="90408" y="130237"/>
                    </a:lnTo>
                    <a:lnTo>
                      <a:pt x="113702" y="103322"/>
                    </a:lnTo>
                    <a:lnTo>
                      <a:pt x="146113" y="88654"/>
                    </a:lnTo>
                    <a:lnTo>
                      <a:pt x="338467" y="88654"/>
                    </a:lnTo>
                    <a:lnTo>
                      <a:pt x="269966" y="37442"/>
                    </a:lnTo>
                    <a:lnTo>
                      <a:pt x="232715" y="13884"/>
                    </a:lnTo>
                    <a:lnTo>
                      <a:pt x="191975" y="1570"/>
                    </a:lnTo>
                    <a:lnTo>
                      <a:pt x="192495" y="1570"/>
                    </a:lnTo>
                    <a:lnTo>
                      <a:pt x="149833" y="0"/>
                    </a:lnTo>
                    <a:close/>
                  </a:path>
                  <a:path w="1196975" h="688975">
                    <a:moveTo>
                      <a:pt x="557396" y="372966"/>
                    </a:moveTo>
                    <a:lnTo>
                      <a:pt x="518886" y="400301"/>
                    </a:lnTo>
                    <a:lnTo>
                      <a:pt x="399942" y="486296"/>
                    </a:lnTo>
                    <a:lnTo>
                      <a:pt x="223648" y="616728"/>
                    </a:lnTo>
                    <a:lnTo>
                      <a:pt x="203011" y="627870"/>
                    </a:lnTo>
                    <a:lnTo>
                      <a:pt x="180845" y="634491"/>
                    </a:lnTo>
                    <a:lnTo>
                      <a:pt x="157268" y="635046"/>
                    </a:lnTo>
                    <a:lnTo>
                      <a:pt x="271818" y="635046"/>
                    </a:lnTo>
                    <a:lnTo>
                      <a:pt x="290379" y="618210"/>
                    </a:lnTo>
                    <a:lnTo>
                      <a:pt x="419061" y="504017"/>
                    </a:lnTo>
                    <a:lnTo>
                      <a:pt x="490261" y="439664"/>
                    </a:lnTo>
                    <a:lnTo>
                      <a:pt x="560399" y="375250"/>
                    </a:lnTo>
                    <a:lnTo>
                      <a:pt x="557396" y="372966"/>
                    </a:lnTo>
                    <a:close/>
                  </a:path>
                  <a:path w="1196975" h="688975">
                    <a:moveTo>
                      <a:pt x="1149956" y="53181"/>
                    </a:moveTo>
                    <a:lnTo>
                      <a:pt x="1036089" y="53181"/>
                    </a:lnTo>
                    <a:lnTo>
                      <a:pt x="1072683" y="63129"/>
                    </a:lnTo>
                    <a:lnTo>
                      <a:pt x="1101804" y="86180"/>
                    </a:lnTo>
                    <a:lnTo>
                      <a:pt x="1119781" y="119409"/>
                    </a:lnTo>
                    <a:lnTo>
                      <a:pt x="1122945" y="159888"/>
                    </a:lnTo>
                    <a:lnTo>
                      <a:pt x="1119083" y="311693"/>
                    </a:lnTo>
                    <a:lnTo>
                      <a:pt x="1117735" y="366908"/>
                    </a:lnTo>
                    <a:lnTo>
                      <a:pt x="1116378" y="425293"/>
                    </a:lnTo>
                    <a:lnTo>
                      <a:pt x="1115484" y="465996"/>
                    </a:lnTo>
                    <a:lnTo>
                      <a:pt x="1114359" y="523018"/>
                    </a:lnTo>
                    <a:lnTo>
                      <a:pt x="1111992" y="541561"/>
                    </a:lnTo>
                    <a:lnTo>
                      <a:pt x="1082161" y="585750"/>
                    </a:lnTo>
                    <a:lnTo>
                      <a:pt x="1030684" y="600945"/>
                    </a:lnTo>
                    <a:lnTo>
                      <a:pt x="1177896" y="600945"/>
                    </a:lnTo>
                    <a:lnTo>
                      <a:pt x="1191430" y="567414"/>
                    </a:lnTo>
                    <a:lnTo>
                      <a:pt x="1196493" y="523018"/>
                    </a:lnTo>
                    <a:lnTo>
                      <a:pt x="1196211" y="507510"/>
                    </a:lnTo>
                    <a:lnTo>
                      <a:pt x="1196087" y="500621"/>
                    </a:lnTo>
                    <a:lnTo>
                      <a:pt x="1196051" y="498651"/>
                    </a:lnTo>
                    <a:lnTo>
                      <a:pt x="1195947" y="492951"/>
                    </a:lnTo>
                    <a:lnTo>
                      <a:pt x="1195827" y="486296"/>
                    </a:lnTo>
                    <a:lnTo>
                      <a:pt x="1195713" y="480046"/>
                    </a:lnTo>
                    <a:lnTo>
                      <a:pt x="1194640" y="433175"/>
                    </a:lnTo>
                    <a:lnTo>
                      <a:pt x="1192175" y="336122"/>
                    </a:lnTo>
                    <a:lnTo>
                      <a:pt x="1191024" y="288658"/>
                    </a:lnTo>
                    <a:lnTo>
                      <a:pt x="1190147" y="246242"/>
                    </a:lnTo>
                    <a:lnTo>
                      <a:pt x="1190070" y="242722"/>
                    </a:lnTo>
                    <a:lnTo>
                      <a:pt x="1189368" y="216007"/>
                    </a:lnTo>
                    <a:lnTo>
                      <a:pt x="1188895" y="189521"/>
                    </a:lnTo>
                    <a:lnTo>
                      <a:pt x="1185582" y="127858"/>
                    </a:lnTo>
                    <a:lnTo>
                      <a:pt x="1172034" y="84278"/>
                    </a:lnTo>
                    <a:lnTo>
                      <a:pt x="1149956" y="53181"/>
                    </a:lnTo>
                    <a:close/>
                  </a:path>
                  <a:path w="1196975" h="688975">
                    <a:moveTo>
                      <a:pt x="558732" y="372018"/>
                    </a:moveTo>
                    <a:lnTo>
                      <a:pt x="557396" y="372966"/>
                    </a:lnTo>
                    <a:lnTo>
                      <a:pt x="560399" y="375250"/>
                    </a:lnTo>
                    <a:lnTo>
                      <a:pt x="560952" y="374740"/>
                    </a:lnTo>
                    <a:lnTo>
                      <a:pt x="558732" y="372018"/>
                    </a:lnTo>
                    <a:close/>
                  </a:path>
                  <a:path w="1196975" h="688975">
                    <a:moveTo>
                      <a:pt x="338467" y="88654"/>
                    </a:moveTo>
                    <a:lnTo>
                      <a:pt x="146113" y="88654"/>
                    </a:lnTo>
                    <a:lnTo>
                      <a:pt x="181979" y="90215"/>
                    </a:lnTo>
                    <a:lnTo>
                      <a:pt x="191277" y="93638"/>
                    </a:lnTo>
                    <a:lnTo>
                      <a:pt x="198821" y="97491"/>
                    </a:lnTo>
                    <a:lnTo>
                      <a:pt x="206248" y="102488"/>
                    </a:lnTo>
                    <a:lnTo>
                      <a:pt x="557396" y="372966"/>
                    </a:lnTo>
                    <a:lnTo>
                      <a:pt x="558732" y="372018"/>
                    </a:lnTo>
                    <a:lnTo>
                      <a:pt x="712875" y="372018"/>
                    </a:lnTo>
                    <a:lnTo>
                      <a:pt x="640304" y="316428"/>
                    </a:lnTo>
                    <a:lnTo>
                      <a:pt x="637504" y="316428"/>
                    </a:lnTo>
                    <a:lnTo>
                      <a:pt x="635295" y="313695"/>
                    </a:lnTo>
                    <a:lnTo>
                      <a:pt x="635944" y="313097"/>
                    </a:lnTo>
                    <a:lnTo>
                      <a:pt x="338467" y="88654"/>
                    </a:lnTo>
                    <a:close/>
                  </a:path>
                  <a:path w="1196975" h="688975">
                    <a:moveTo>
                      <a:pt x="635944" y="313097"/>
                    </a:moveTo>
                    <a:lnTo>
                      <a:pt x="635295" y="313695"/>
                    </a:lnTo>
                    <a:lnTo>
                      <a:pt x="637504" y="316428"/>
                    </a:lnTo>
                    <a:lnTo>
                      <a:pt x="638955" y="315398"/>
                    </a:lnTo>
                    <a:lnTo>
                      <a:pt x="635944" y="313097"/>
                    </a:lnTo>
                    <a:close/>
                  </a:path>
                  <a:path w="1196975" h="688975">
                    <a:moveTo>
                      <a:pt x="638955" y="315398"/>
                    </a:moveTo>
                    <a:lnTo>
                      <a:pt x="637504" y="316428"/>
                    </a:lnTo>
                    <a:lnTo>
                      <a:pt x="640304" y="316428"/>
                    </a:lnTo>
                    <a:lnTo>
                      <a:pt x="638955" y="315398"/>
                    </a:lnTo>
                    <a:close/>
                  </a:path>
                  <a:path w="1196975" h="688975">
                    <a:moveTo>
                      <a:pt x="1029896" y="1570"/>
                    </a:moveTo>
                    <a:lnTo>
                      <a:pt x="987379" y="10182"/>
                    </a:lnTo>
                    <a:lnTo>
                      <a:pt x="948071" y="33065"/>
                    </a:lnTo>
                    <a:lnTo>
                      <a:pt x="829908" y="137314"/>
                    </a:lnTo>
                    <a:lnTo>
                      <a:pt x="712648" y="242722"/>
                    </a:lnTo>
                    <a:lnTo>
                      <a:pt x="635944" y="313097"/>
                    </a:lnTo>
                    <a:lnTo>
                      <a:pt x="638955" y="315398"/>
                    </a:lnTo>
                    <a:lnTo>
                      <a:pt x="754404" y="232675"/>
                    </a:lnTo>
                    <a:lnTo>
                      <a:pt x="953610" y="85838"/>
                    </a:lnTo>
                    <a:lnTo>
                      <a:pt x="963731" y="78255"/>
                    </a:lnTo>
                    <a:lnTo>
                      <a:pt x="973795" y="70948"/>
                    </a:lnTo>
                    <a:lnTo>
                      <a:pt x="984287" y="64443"/>
                    </a:lnTo>
                    <a:lnTo>
                      <a:pt x="995693" y="59263"/>
                    </a:lnTo>
                    <a:lnTo>
                      <a:pt x="1036089" y="53181"/>
                    </a:lnTo>
                    <a:lnTo>
                      <a:pt x="1149956" y="53181"/>
                    </a:lnTo>
                    <a:lnTo>
                      <a:pt x="1146690" y="48581"/>
                    </a:lnTo>
                    <a:lnTo>
                      <a:pt x="1112552" y="22047"/>
                    </a:lnTo>
                    <a:lnTo>
                      <a:pt x="1072620" y="5950"/>
                    </a:lnTo>
                    <a:lnTo>
                      <a:pt x="1029896" y="1570"/>
                    </a:lnTo>
                    <a:close/>
                  </a:path>
                </a:pathLst>
              </a:custGeom>
              <a:solidFill>
                <a:srgbClr val="4987F9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295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</p:sldLayoutIdLst>
  <p:hf hdr="0" ftr="0" dt="0"/>
  <p:txStyles>
    <p:titleStyle>
      <a:lvl1pPr rtl="0">
        <a:defRPr sz="5000">
          <a:latin typeface="+mj-lt"/>
          <a:ea typeface="+mj-ea"/>
          <a:cs typeface="+mj-cs"/>
        </a:defRPr>
      </a:lvl1pPr>
    </p:titleStyle>
    <p:bodyStyle>
      <a:lvl1pPr marL="0" rt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EFF47B0-61E6-9628-C07D-43A632526F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984115791"/>
              </p:ext>
            </p:extLst>
          </p:nvPr>
        </p:nvGraphicFramePr>
        <p:xfrm>
          <a:off x="964" y="964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05" imgH="405" progId="TCLayout.ActiveDocument.1">
                  <p:embed/>
                </p:oleObj>
              </mc:Choice>
              <mc:Fallback>
                <p:oleObj name="think-cell Slide" r:id="rId10" imgW="405" imgH="40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EFF47B0-61E6-9628-C07D-43A632526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4" y="964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g object 16">
            <a:extLst>
              <a:ext uri="{FF2B5EF4-FFF2-40B4-BE49-F238E27FC236}">
                <a16:creationId xmlns:a16="http://schemas.microsoft.com/office/drawing/2014/main" id="{691E2AAE-E0C1-E977-AE4F-888DCC644C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gradFill flip="none" rotWithShape="1">
            <a:gsLst>
              <a:gs pos="18000">
                <a:schemeClr val="tx2"/>
              </a:gs>
              <a:gs pos="100000">
                <a:schemeClr val="accent1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rtl="0"/>
            <a:endParaRPr lang="en-US"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392" y="296229"/>
            <a:ext cx="10425085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ED8CA-5B26-4002-AA86-44F0624E91D4}" type="datetime1">
              <a:rPr lang="en-US" smtClean="0"/>
              <a:pPr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04961" y="6516440"/>
            <a:ext cx="280416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rtl="0">
              <a:defRPr sz="11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upo 66">
            <a:extLst>
              <a:ext uri="{FF2B5EF4-FFF2-40B4-BE49-F238E27FC236}">
                <a16:creationId xmlns:a16="http://schemas.microsoft.com/office/drawing/2014/main" id="{9D1B17DD-1835-1E51-37C3-DCBDEBC2ECBF}"/>
              </a:ext>
            </a:extLst>
          </p:cNvPr>
          <p:cNvGrpSpPr/>
          <p:nvPr userDrawn="1"/>
        </p:nvGrpSpPr>
        <p:grpSpPr>
          <a:xfrm>
            <a:off x="10617200" y="285925"/>
            <a:ext cx="1347180" cy="571899"/>
            <a:chOff x="1628301" y="1476142"/>
            <a:chExt cx="3735070" cy="1585595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0D7B963D-D1AA-1192-A794-CE498EE5FF6A}"/>
                </a:ext>
              </a:extLst>
            </p:cNvPr>
            <p:cNvSpPr/>
            <p:nvPr/>
          </p:nvSpPr>
          <p:spPr>
            <a:xfrm>
              <a:off x="1628301" y="1476142"/>
              <a:ext cx="3735070" cy="1585595"/>
            </a:xfrm>
            <a:custGeom>
              <a:avLst/>
              <a:gdLst/>
              <a:ahLst/>
              <a:cxnLst/>
              <a:rect l="l" t="t" r="r" b="b"/>
              <a:pathLst>
                <a:path w="3735070" h="1585595">
                  <a:moveTo>
                    <a:pt x="3734765" y="0"/>
                  </a:moveTo>
                  <a:lnTo>
                    <a:pt x="0" y="0"/>
                  </a:lnTo>
                  <a:lnTo>
                    <a:pt x="0" y="1585564"/>
                  </a:lnTo>
                  <a:lnTo>
                    <a:pt x="3361489" y="1585564"/>
                  </a:lnTo>
                  <a:lnTo>
                    <a:pt x="3408311" y="1582655"/>
                  </a:lnTo>
                  <a:lnTo>
                    <a:pt x="3453398" y="1574163"/>
                  </a:lnTo>
                  <a:lnTo>
                    <a:pt x="3496399" y="1560438"/>
                  </a:lnTo>
                  <a:lnTo>
                    <a:pt x="3536966" y="1541828"/>
                  </a:lnTo>
                  <a:lnTo>
                    <a:pt x="3574748" y="1518684"/>
                  </a:lnTo>
                  <a:lnTo>
                    <a:pt x="3609395" y="1491356"/>
                  </a:lnTo>
                  <a:lnTo>
                    <a:pt x="3640557" y="1460193"/>
                  </a:lnTo>
                  <a:lnTo>
                    <a:pt x="3667886" y="1425546"/>
                  </a:lnTo>
                  <a:lnTo>
                    <a:pt x="3691029" y="1387765"/>
                  </a:lnTo>
                  <a:lnTo>
                    <a:pt x="3709639" y="1347198"/>
                  </a:lnTo>
                  <a:lnTo>
                    <a:pt x="3723365" y="1304196"/>
                  </a:lnTo>
                  <a:lnTo>
                    <a:pt x="3731857" y="1259109"/>
                  </a:lnTo>
                  <a:lnTo>
                    <a:pt x="3734765" y="1212287"/>
                  </a:lnTo>
                  <a:lnTo>
                    <a:pt x="3734765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401052" dist="38100" dir="13500000" algn="br" rotWithShape="0">
                <a:prstClr val="black">
                  <a:alpha val="13274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9143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334DEA25-83BB-3F4E-D0B7-F97E46DC3A95}"/>
                </a:ext>
              </a:extLst>
            </p:cNvPr>
            <p:cNvSpPr txBox="1"/>
            <p:nvPr/>
          </p:nvSpPr>
          <p:spPr>
            <a:xfrm>
              <a:off x="1893550" y="2612230"/>
              <a:ext cx="3267924" cy="192224"/>
            </a:xfrm>
            <a:prstGeom prst="rect">
              <a:avLst/>
            </a:prstGeom>
          </p:spPr>
          <p:txBody>
            <a:bodyPr vert="horz" wrap="square" lIns="0" tIns="7701" rIns="0" bIns="0" rtlCol="0">
              <a:spAutoFit/>
            </a:bodyPr>
            <a:lstStyle/>
            <a:p>
              <a:pPr marL="7701" marR="0" lvl="0" indent="0" algn="l" defTabSz="914358" rtl="0" eaLnBrk="1" fontAlgn="auto" latinLnBrk="0" hangingPunct="1">
                <a:lnSpc>
                  <a:spcPct val="100000"/>
                </a:lnSpc>
                <a:spcBef>
                  <a:spcPts val="6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1200" cap="none" spc="79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THE</a:t>
              </a:r>
              <a:r>
                <a:rPr kumimoji="0" lang="en-US" sz="400" b="0" i="0" u="none" strike="noStrike" kern="1200" cap="none" spc="224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1200" cap="none" spc="106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NOURISHING</a:t>
              </a:r>
              <a:r>
                <a:rPr kumimoji="0" lang="en-US" sz="400" b="0" i="0" u="none" strike="noStrike" kern="1200" cap="none" spc="224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1200" cap="none" spc="106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ALLIANCE </a:t>
              </a: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2" name="object 5">
              <a:extLst>
                <a:ext uri="{FF2B5EF4-FFF2-40B4-BE49-F238E27FC236}">
                  <a16:creationId xmlns:a16="http://schemas.microsoft.com/office/drawing/2014/main" id="{EE6B9360-D47F-D648-93CA-58B1C20ADD5B}"/>
                </a:ext>
              </a:extLst>
            </p:cNvPr>
            <p:cNvGrpSpPr/>
            <p:nvPr/>
          </p:nvGrpSpPr>
          <p:grpSpPr>
            <a:xfrm>
              <a:off x="2111636" y="1796828"/>
              <a:ext cx="2747010" cy="688975"/>
              <a:chOff x="2111636" y="1796828"/>
              <a:chExt cx="2747010" cy="688975"/>
            </a:xfrm>
          </p:grpSpPr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EF253508-E95E-9104-4CF0-F4BD958C333C}"/>
                  </a:ext>
                </a:extLst>
              </p:cNvPr>
              <p:cNvSpPr/>
              <p:nvPr/>
            </p:nvSpPr>
            <p:spPr>
              <a:xfrm>
                <a:off x="2111629" y="1796840"/>
                <a:ext cx="1241425" cy="688975"/>
              </a:xfrm>
              <a:custGeom>
                <a:avLst/>
                <a:gdLst/>
                <a:ahLst/>
                <a:cxnLst/>
                <a:rect l="l" t="t" r="r" b="b"/>
                <a:pathLst>
                  <a:path w="1241425" h="688975">
                    <a:moveTo>
                      <a:pt x="469150" y="449224"/>
                    </a:moveTo>
                    <a:lnTo>
                      <a:pt x="464235" y="396557"/>
                    </a:lnTo>
                    <a:lnTo>
                      <a:pt x="450189" y="349427"/>
                    </a:lnTo>
                    <a:lnTo>
                      <a:pt x="428104" y="308800"/>
                    </a:lnTo>
                    <a:lnTo>
                      <a:pt x="415886" y="294843"/>
                    </a:lnTo>
                    <a:lnTo>
                      <a:pt x="399021" y="275564"/>
                    </a:lnTo>
                    <a:lnTo>
                      <a:pt x="364007" y="250685"/>
                    </a:lnTo>
                    <a:lnTo>
                      <a:pt x="324129" y="235077"/>
                    </a:lnTo>
                    <a:lnTo>
                      <a:pt x="308762" y="233184"/>
                    </a:lnTo>
                    <a:lnTo>
                      <a:pt x="308762" y="457796"/>
                    </a:lnTo>
                    <a:lnTo>
                      <a:pt x="303580" y="489673"/>
                    </a:lnTo>
                    <a:lnTo>
                      <a:pt x="303530" y="490029"/>
                    </a:lnTo>
                    <a:lnTo>
                      <a:pt x="288721" y="514946"/>
                    </a:lnTo>
                    <a:lnTo>
                      <a:pt x="265709" y="531012"/>
                    </a:lnTo>
                    <a:lnTo>
                      <a:pt x="235851" y="536714"/>
                    </a:lnTo>
                    <a:lnTo>
                      <a:pt x="207340" y="531012"/>
                    </a:lnTo>
                    <a:lnTo>
                      <a:pt x="206908" y="531012"/>
                    </a:lnTo>
                    <a:lnTo>
                      <a:pt x="183654" y="514629"/>
                    </a:lnTo>
                    <a:lnTo>
                      <a:pt x="168440" y="489673"/>
                    </a:lnTo>
                    <a:lnTo>
                      <a:pt x="162953" y="457796"/>
                    </a:lnTo>
                    <a:lnTo>
                      <a:pt x="168325" y="425704"/>
                    </a:lnTo>
                    <a:lnTo>
                      <a:pt x="183324" y="401091"/>
                    </a:lnTo>
                    <a:lnTo>
                      <a:pt x="206375" y="385318"/>
                    </a:lnTo>
                    <a:lnTo>
                      <a:pt x="235851" y="379755"/>
                    </a:lnTo>
                    <a:lnTo>
                      <a:pt x="265709" y="385318"/>
                    </a:lnTo>
                    <a:lnTo>
                      <a:pt x="288721" y="401091"/>
                    </a:lnTo>
                    <a:lnTo>
                      <a:pt x="303530" y="425704"/>
                    </a:lnTo>
                    <a:lnTo>
                      <a:pt x="308762" y="457796"/>
                    </a:lnTo>
                    <a:lnTo>
                      <a:pt x="308762" y="233184"/>
                    </a:lnTo>
                    <a:lnTo>
                      <a:pt x="241947" y="234061"/>
                    </a:lnTo>
                    <a:lnTo>
                      <a:pt x="182283" y="267284"/>
                    </a:lnTo>
                    <a:lnTo>
                      <a:pt x="162102" y="294843"/>
                    </a:lnTo>
                    <a:lnTo>
                      <a:pt x="162102" y="0"/>
                    </a:lnTo>
                    <a:lnTo>
                      <a:pt x="0" y="0"/>
                    </a:lnTo>
                    <a:lnTo>
                      <a:pt x="0" y="439788"/>
                    </a:lnTo>
                    <a:lnTo>
                      <a:pt x="4292" y="494068"/>
                    </a:lnTo>
                    <a:lnTo>
                      <a:pt x="16764" y="542696"/>
                    </a:lnTo>
                    <a:lnTo>
                      <a:pt x="36868" y="585203"/>
                    </a:lnTo>
                    <a:lnTo>
                      <a:pt x="64008" y="621080"/>
                    </a:lnTo>
                    <a:lnTo>
                      <a:pt x="97624" y="649846"/>
                    </a:lnTo>
                    <a:lnTo>
                      <a:pt x="137134" y="671004"/>
                    </a:lnTo>
                    <a:lnTo>
                      <a:pt x="181978" y="684060"/>
                    </a:lnTo>
                    <a:lnTo>
                      <a:pt x="231571" y="688517"/>
                    </a:lnTo>
                    <a:lnTo>
                      <a:pt x="281305" y="684060"/>
                    </a:lnTo>
                    <a:lnTo>
                      <a:pt x="282232" y="684060"/>
                    </a:lnTo>
                    <a:lnTo>
                      <a:pt x="328764" y="670661"/>
                    </a:lnTo>
                    <a:lnTo>
                      <a:pt x="369316" y="649439"/>
                    </a:lnTo>
                    <a:lnTo>
                      <a:pt x="403618" y="621080"/>
                    </a:lnTo>
                    <a:lnTo>
                      <a:pt x="431520" y="586003"/>
                    </a:lnTo>
                    <a:lnTo>
                      <a:pt x="452043" y="545236"/>
                    </a:lnTo>
                    <a:lnTo>
                      <a:pt x="464781" y="499402"/>
                    </a:lnTo>
                    <a:lnTo>
                      <a:pt x="469150" y="449224"/>
                    </a:lnTo>
                    <a:close/>
                  </a:path>
                  <a:path w="1241425" h="688975">
                    <a:moveTo>
                      <a:pt x="705154" y="257098"/>
                    </a:moveTo>
                    <a:lnTo>
                      <a:pt x="533615" y="257098"/>
                    </a:lnTo>
                    <a:lnTo>
                      <a:pt x="533615" y="688517"/>
                    </a:lnTo>
                    <a:lnTo>
                      <a:pt x="705154" y="688517"/>
                    </a:lnTo>
                    <a:lnTo>
                      <a:pt x="705154" y="257098"/>
                    </a:lnTo>
                    <a:close/>
                  </a:path>
                  <a:path w="1241425" h="688975">
                    <a:moveTo>
                      <a:pt x="712876" y="125882"/>
                    </a:moveTo>
                    <a:lnTo>
                      <a:pt x="705866" y="89052"/>
                    </a:lnTo>
                    <a:lnTo>
                      <a:pt x="686396" y="61556"/>
                    </a:lnTo>
                    <a:lnTo>
                      <a:pt x="656793" y="44348"/>
                    </a:lnTo>
                    <a:lnTo>
                      <a:pt x="619391" y="38392"/>
                    </a:lnTo>
                    <a:lnTo>
                      <a:pt x="582841" y="44348"/>
                    </a:lnTo>
                    <a:lnTo>
                      <a:pt x="553453" y="61556"/>
                    </a:lnTo>
                    <a:lnTo>
                      <a:pt x="533869" y="89052"/>
                    </a:lnTo>
                    <a:lnTo>
                      <a:pt x="526757" y="125882"/>
                    </a:lnTo>
                    <a:lnTo>
                      <a:pt x="533869" y="163296"/>
                    </a:lnTo>
                    <a:lnTo>
                      <a:pt x="553453" y="190423"/>
                    </a:lnTo>
                    <a:lnTo>
                      <a:pt x="582841" y="206933"/>
                    </a:lnTo>
                    <a:lnTo>
                      <a:pt x="619391" y="212509"/>
                    </a:lnTo>
                    <a:lnTo>
                      <a:pt x="656793" y="206933"/>
                    </a:lnTo>
                    <a:lnTo>
                      <a:pt x="686396" y="190423"/>
                    </a:lnTo>
                    <a:lnTo>
                      <a:pt x="705866" y="163296"/>
                    </a:lnTo>
                    <a:lnTo>
                      <a:pt x="712876" y="125882"/>
                    </a:lnTo>
                    <a:close/>
                  </a:path>
                  <a:path w="1241425" h="688975">
                    <a:moveTo>
                      <a:pt x="1241412" y="243382"/>
                    </a:moveTo>
                    <a:lnTo>
                      <a:pt x="1076731" y="243382"/>
                    </a:lnTo>
                    <a:lnTo>
                      <a:pt x="1076731" y="314566"/>
                    </a:lnTo>
                    <a:lnTo>
                      <a:pt x="1074153" y="310426"/>
                    </a:lnTo>
                    <a:lnTo>
                      <a:pt x="1074153" y="457796"/>
                    </a:lnTo>
                    <a:lnTo>
                      <a:pt x="1069111" y="488276"/>
                    </a:lnTo>
                    <a:lnTo>
                      <a:pt x="1055077" y="511835"/>
                    </a:lnTo>
                    <a:lnTo>
                      <a:pt x="1033627" y="527024"/>
                    </a:lnTo>
                    <a:lnTo>
                      <a:pt x="1006398" y="532422"/>
                    </a:lnTo>
                    <a:lnTo>
                      <a:pt x="979525" y="527024"/>
                    </a:lnTo>
                    <a:lnTo>
                      <a:pt x="958049" y="511835"/>
                    </a:lnTo>
                    <a:lnTo>
                      <a:pt x="943800" y="488276"/>
                    </a:lnTo>
                    <a:lnTo>
                      <a:pt x="938644" y="457796"/>
                    </a:lnTo>
                    <a:lnTo>
                      <a:pt x="943800" y="427824"/>
                    </a:lnTo>
                    <a:lnTo>
                      <a:pt x="979525" y="389420"/>
                    </a:lnTo>
                    <a:lnTo>
                      <a:pt x="1034262" y="389420"/>
                    </a:lnTo>
                    <a:lnTo>
                      <a:pt x="1033805" y="389420"/>
                    </a:lnTo>
                    <a:lnTo>
                      <a:pt x="1055077" y="404202"/>
                    </a:lnTo>
                    <a:lnTo>
                      <a:pt x="1069111" y="427469"/>
                    </a:lnTo>
                    <a:lnTo>
                      <a:pt x="1074153" y="457796"/>
                    </a:lnTo>
                    <a:lnTo>
                      <a:pt x="1074153" y="310426"/>
                    </a:lnTo>
                    <a:lnTo>
                      <a:pt x="1054112" y="278142"/>
                    </a:lnTo>
                    <a:lnTo>
                      <a:pt x="1025055" y="251523"/>
                    </a:lnTo>
                    <a:lnTo>
                      <a:pt x="989888" y="235204"/>
                    </a:lnTo>
                    <a:lnTo>
                      <a:pt x="948931" y="229666"/>
                    </a:lnTo>
                    <a:lnTo>
                      <a:pt x="906780" y="235496"/>
                    </a:lnTo>
                    <a:lnTo>
                      <a:pt x="868426" y="252209"/>
                    </a:lnTo>
                    <a:lnTo>
                      <a:pt x="834859" y="278612"/>
                    </a:lnTo>
                    <a:lnTo>
                      <a:pt x="807059" y="313474"/>
                    </a:lnTo>
                    <a:lnTo>
                      <a:pt x="785990" y="355625"/>
                    </a:lnTo>
                    <a:lnTo>
                      <a:pt x="772629" y="403847"/>
                    </a:lnTo>
                    <a:lnTo>
                      <a:pt x="767969" y="456946"/>
                    </a:lnTo>
                    <a:lnTo>
                      <a:pt x="772566" y="511835"/>
                    </a:lnTo>
                    <a:lnTo>
                      <a:pt x="772591" y="512165"/>
                    </a:lnTo>
                    <a:lnTo>
                      <a:pt x="785837" y="561746"/>
                    </a:lnTo>
                    <a:lnTo>
                      <a:pt x="806780" y="604621"/>
                    </a:lnTo>
                    <a:lnTo>
                      <a:pt x="834491" y="639775"/>
                    </a:lnTo>
                    <a:lnTo>
                      <a:pt x="868045" y="666165"/>
                    </a:lnTo>
                    <a:lnTo>
                      <a:pt x="906500" y="682752"/>
                    </a:lnTo>
                    <a:lnTo>
                      <a:pt x="948931" y="688517"/>
                    </a:lnTo>
                    <a:lnTo>
                      <a:pt x="991514" y="682218"/>
                    </a:lnTo>
                    <a:lnTo>
                      <a:pt x="1027734" y="663867"/>
                    </a:lnTo>
                    <a:lnTo>
                      <a:pt x="1057363" y="634250"/>
                    </a:lnTo>
                    <a:lnTo>
                      <a:pt x="1080160" y="594169"/>
                    </a:lnTo>
                    <a:lnTo>
                      <a:pt x="1080160" y="688517"/>
                    </a:lnTo>
                    <a:lnTo>
                      <a:pt x="1241412" y="688517"/>
                    </a:lnTo>
                    <a:lnTo>
                      <a:pt x="1241412" y="594169"/>
                    </a:lnTo>
                    <a:lnTo>
                      <a:pt x="1241412" y="532422"/>
                    </a:lnTo>
                    <a:lnTo>
                      <a:pt x="1241412" y="384048"/>
                    </a:lnTo>
                    <a:lnTo>
                      <a:pt x="1241412" y="314566"/>
                    </a:lnTo>
                    <a:lnTo>
                      <a:pt x="1241412" y="243382"/>
                    </a:lnTo>
                    <a:close/>
                  </a:path>
                </a:pathLst>
              </a:custGeom>
              <a:solidFill>
                <a:srgbClr val="1C3564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35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4" name="object 7">
                <a:extLst>
                  <a:ext uri="{FF2B5EF4-FFF2-40B4-BE49-F238E27FC236}">
                    <a16:creationId xmlns:a16="http://schemas.microsoft.com/office/drawing/2014/main" id="{C4448787-0152-3313-38BF-6A13D5911E0D}"/>
                  </a:ext>
                </a:extLst>
              </p:cNvPr>
              <p:cNvSpPr/>
              <p:nvPr/>
            </p:nvSpPr>
            <p:spPr>
              <a:xfrm>
                <a:off x="3661655" y="1796983"/>
                <a:ext cx="1196975" cy="688975"/>
              </a:xfrm>
              <a:custGeom>
                <a:avLst/>
                <a:gdLst/>
                <a:ahLst/>
                <a:cxnLst/>
                <a:rect l="l" t="t" r="r" b="b"/>
                <a:pathLst>
                  <a:path w="1196975" h="688975">
                    <a:moveTo>
                      <a:pt x="712875" y="372018"/>
                    </a:moveTo>
                    <a:lnTo>
                      <a:pt x="558732" y="372018"/>
                    </a:lnTo>
                    <a:lnTo>
                      <a:pt x="560952" y="374740"/>
                    </a:lnTo>
                    <a:lnTo>
                      <a:pt x="560399" y="375250"/>
                    </a:lnTo>
                    <a:lnTo>
                      <a:pt x="926271" y="650994"/>
                    </a:lnTo>
                    <a:lnTo>
                      <a:pt x="963831" y="674735"/>
                    </a:lnTo>
                    <a:lnTo>
                      <a:pt x="1003865" y="687040"/>
                    </a:lnTo>
                    <a:lnTo>
                      <a:pt x="1044504" y="688742"/>
                    </a:lnTo>
                    <a:lnTo>
                      <a:pt x="1083881" y="680677"/>
                    </a:lnTo>
                    <a:lnTo>
                      <a:pt x="1120129" y="663677"/>
                    </a:lnTo>
                    <a:lnTo>
                      <a:pt x="1151381" y="638578"/>
                    </a:lnTo>
                    <a:lnTo>
                      <a:pt x="1175771" y="606212"/>
                    </a:lnTo>
                    <a:lnTo>
                      <a:pt x="1177896" y="600945"/>
                    </a:lnTo>
                    <a:lnTo>
                      <a:pt x="1030684" y="600945"/>
                    </a:lnTo>
                    <a:lnTo>
                      <a:pt x="1004659" y="594602"/>
                    </a:lnTo>
                    <a:lnTo>
                      <a:pt x="981044" y="579090"/>
                    </a:lnTo>
                    <a:lnTo>
                      <a:pt x="712875" y="372018"/>
                    </a:lnTo>
                    <a:close/>
                  </a:path>
                  <a:path w="1196975" h="688975">
                    <a:moveTo>
                      <a:pt x="149833" y="0"/>
                    </a:moveTo>
                    <a:lnTo>
                      <a:pt x="108811" y="8805"/>
                    </a:lnTo>
                    <a:lnTo>
                      <a:pt x="71141" y="27531"/>
                    </a:lnTo>
                    <a:lnTo>
                      <a:pt x="39127" y="55744"/>
                    </a:lnTo>
                    <a:lnTo>
                      <a:pt x="15073" y="93011"/>
                    </a:lnTo>
                    <a:lnTo>
                      <a:pt x="451" y="154737"/>
                    </a:lnTo>
                    <a:lnTo>
                      <a:pt x="397" y="155166"/>
                    </a:lnTo>
                    <a:lnTo>
                      <a:pt x="297" y="155960"/>
                    </a:lnTo>
                    <a:lnTo>
                      <a:pt x="213" y="165417"/>
                    </a:lnTo>
                    <a:lnTo>
                      <a:pt x="118" y="176151"/>
                    </a:lnTo>
                    <a:lnTo>
                      <a:pt x="0" y="189521"/>
                    </a:lnTo>
                    <a:lnTo>
                      <a:pt x="845" y="221379"/>
                    </a:lnTo>
                    <a:lnTo>
                      <a:pt x="2156" y="275003"/>
                    </a:lnTo>
                    <a:lnTo>
                      <a:pt x="5609" y="425293"/>
                    </a:lnTo>
                    <a:lnTo>
                      <a:pt x="6588" y="465996"/>
                    </a:lnTo>
                    <a:lnTo>
                      <a:pt x="7421" y="498651"/>
                    </a:lnTo>
                    <a:lnTo>
                      <a:pt x="7471" y="500621"/>
                    </a:lnTo>
                    <a:lnTo>
                      <a:pt x="7592" y="504017"/>
                    </a:lnTo>
                    <a:lnTo>
                      <a:pt x="7715" y="507510"/>
                    </a:lnTo>
                    <a:lnTo>
                      <a:pt x="8123" y="523018"/>
                    </a:lnTo>
                    <a:lnTo>
                      <a:pt x="8172" y="524846"/>
                    </a:lnTo>
                    <a:lnTo>
                      <a:pt x="8279" y="528906"/>
                    </a:lnTo>
                    <a:lnTo>
                      <a:pt x="8560" y="535542"/>
                    </a:lnTo>
                    <a:lnTo>
                      <a:pt x="14476" y="579090"/>
                    </a:lnTo>
                    <a:lnTo>
                      <a:pt x="14534" y="579518"/>
                    </a:lnTo>
                    <a:lnTo>
                      <a:pt x="31994" y="616728"/>
                    </a:lnTo>
                    <a:lnTo>
                      <a:pt x="60466" y="649724"/>
                    </a:lnTo>
                    <a:lnTo>
                      <a:pt x="95542" y="672673"/>
                    </a:lnTo>
                    <a:lnTo>
                      <a:pt x="135436" y="685333"/>
                    </a:lnTo>
                    <a:lnTo>
                      <a:pt x="177708" y="686063"/>
                    </a:lnTo>
                    <a:lnTo>
                      <a:pt x="219915" y="673223"/>
                    </a:lnTo>
                    <a:lnTo>
                      <a:pt x="243611" y="658558"/>
                    </a:lnTo>
                    <a:lnTo>
                      <a:pt x="267427" y="639029"/>
                    </a:lnTo>
                    <a:lnTo>
                      <a:pt x="271818" y="635046"/>
                    </a:lnTo>
                    <a:lnTo>
                      <a:pt x="157268" y="635046"/>
                    </a:lnTo>
                    <a:lnTo>
                      <a:pt x="122433" y="624692"/>
                    </a:lnTo>
                    <a:lnTo>
                      <a:pt x="94537" y="602135"/>
                    </a:lnTo>
                    <a:lnTo>
                      <a:pt x="76959" y="571158"/>
                    </a:lnTo>
                    <a:lnTo>
                      <a:pt x="73133" y="536008"/>
                    </a:lnTo>
                    <a:lnTo>
                      <a:pt x="73082" y="535542"/>
                    </a:lnTo>
                    <a:lnTo>
                      <a:pt x="73266" y="530898"/>
                    </a:lnTo>
                    <a:lnTo>
                      <a:pt x="73345" y="528906"/>
                    </a:lnTo>
                    <a:lnTo>
                      <a:pt x="73850" y="507510"/>
                    </a:lnTo>
                    <a:lnTo>
                      <a:pt x="74160" y="500621"/>
                    </a:lnTo>
                    <a:lnTo>
                      <a:pt x="75070" y="459389"/>
                    </a:lnTo>
                    <a:lnTo>
                      <a:pt x="76510" y="400428"/>
                    </a:lnTo>
                    <a:lnTo>
                      <a:pt x="78876" y="306282"/>
                    </a:lnTo>
                    <a:lnTo>
                      <a:pt x="79876" y="264396"/>
                    </a:lnTo>
                    <a:lnTo>
                      <a:pt x="80787" y="221379"/>
                    </a:lnTo>
                    <a:lnTo>
                      <a:pt x="81888" y="165417"/>
                    </a:lnTo>
                    <a:lnTo>
                      <a:pt x="90408" y="130237"/>
                    </a:lnTo>
                    <a:lnTo>
                      <a:pt x="113702" y="103322"/>
                    </a:lnTo>
                    <a:lnTo>
                      <a:pt x="146113" y="88654"/>
                    </a:lnTo>
                    <a:lnTo>
                      <a:pt x="338467" y="88654"/>
                    </a:lnTo>
                    <a:lnTo>
                      <a:pt x="269966" y="37442"/>
                    </a:lnTo>
                    <a:lnTo>
                      <a:pt x="232715" y="13884"/>
                    </a:lnTo>
                    <a:lnTo>
                      <a:pt x="191975" y="1570"/>
                    </a:lnTo>
                    <a:lnTo>
                      <a:pt x="192495" y="1570"/>
                    </a:lnTo>
                    <a:lnTo>
                      <a:pt x="149833" y="0"/>
                    </a:lnTo>
                    <a:close/>
                  </a:path>
                  <a:path w="1196975" h="688975">
                    <a:moveTo>
                      <a:pt x="557396" y="372966"/>
                    </a:moveTo>
                    <a:lnTo>
                      <a:pt x="518886" y="400301"/>
                    </a:lnTo>
                    <a:lnTo>
                      <a:pt x="399942" y="486296"/>
                    </a:lnTo>
                    <a:lnTo>
                      <a:pt x="223648" y="616728"/>
                    </a:lnTo>
                    <a:lnTo>
                      <a:pt x="203011" y="627870"/>
                    </a:lnTo>
                    <a:lnTo>
                      <a:pt x="180845" y="634491"/>
                    </a:lnTo>
                    <a:lnTo>
                      <a:pt x="157268" y="635046"/>
                    </a:lnTo>
                    <a:lnTo>
                      <a:pt x="271818" y="635046"/>
                    </a:lnTo>
                    <a:lnTo>
                      <a:pt x="290379" y="618210"/>
                    </a:lnTo>
                    <a:lnTo>
                      <a:pt x="419061" y="504017"/>
                    </a:lnTo>
                    <a:lnTo>
                      <a:pt x="490261" y="439664"/>
                    </a:lnTo>
                    <a:lnTo>
                      <a:pt x="560399" y="375250"/>
                    </a:lnTo>
                    <a:lnTo>
                      <a:pt x="557396" y="372966"/>
                    </a:lnTo>
                    <a:close/>
                  </a:path>
                  <a:path w="1196975" h="688975">
                    <a:moveTo>
                      <a:pt x="1149956" y="53181"/>
                    </a:moveTo>
                    <a:lnTo>
                      <a:pt x="1036089" y="53181"/>
                    </a:lnTo>
                    <a:lnTo>
                      <a:pt x="1072683" y="63129"/>
                    </a:lnTo>
                    <a:lnTo>
                      <a:pt x="1101804" y="86180"/>
                    </a:lnTo>
                    <a:lnTo>
                      <a:pt x="1119781" y="119409"/>
                    </a:lnTo>
                    <a:lnTo>
                      <a:pt x="1122945" y="159888"/>
                    </a:lnTo>
                    <a:lnTo>
                      <a:pt x="1119083" y="311693"/>
                    </a:lnTo>
                    <a:lnTo>
                      <a:pt x="1117735" y="366908"/>
                    </a:lnTo>
                    <a:lnTo>
                      <a:pt x="1116378" y="425293"/>
                    </a:lnTo>
                    <a:lnTo>
                      <a:pt x="1115484" y="465996"/>
                    </a:lnTo>
                    <a:lnTo>
                      <a:pt x="1114359" y="523018"/>
                    </a:lnTo>
                    <a:lnTo>
                      <a:pt x="1111992" y="541561"/>
                    </a:lnTo>
                    <a:lnTo>
                      <a:pt x="1082161" y="585750"/>
                    </a:lnTo>
                    <a:lnTo>
                      <a:pt x="1030684" y="600945"/>
                    </a:lnTo>
                    <a:lnTo>
                      <a:pt x="1177896" y="600945"/>
                    </a:lnTo>
                    <a:lnTo>
                      <a:pt x="1191430" y="567414"/>
                    </a:lnTo>
                    <a:lnTo>
                      <a:pt x="1196493" y="523018"/>
                    </a:lnTo>
                    <a:lnTo>
                      <a:pt x="1196211" y="507510"/>
                    </a:lnTo>
                    <a:lnTo>
                      <a:pt x="1196087" y="500621"/>
                    </a:lnTo>
                    <a:lnTo>
                      <a:pt x="1196051" y="498651"/>
                    </a:lnTo>
                    <a:lnTo>
                      <a:pt x="1195947" y="492951"/>
                    </a:lnTo>
                    <a:lnTo>
                      <a:pt x="1195827" y="486296"/>
                    </a:lnTo>
                    <a:lnTo>
                      <a:pt x="1195713" y="480046"/>
                    </a:lnTo>
                    <a:lnTo>
                      <a:pt x="1194640" y="433175"/>
                    </a:lnTo>
                    <a:lnTo>
                      <a:pt x="1192175" y="336122"/>
                    </a:lnTo>
                    <a:lnTo>
                      <a:pt x="1191024" y="288658"/>
                    </a:lnTo>
                    <a:lnTo>
                      <a:pt x="1190147" y="246242"/>
                    </a:lnTo>
                    <a:lnTo>
                      <a:pt x="1190070" y="242722"/>
                    </a:lnTo>
                    <a:lnTo>
                      <a:pt x="1189368" y="216007"/>
                    </a:lnTo>
                    <a:lnTo>
                      <a:pt x="1188895" y="189521"/>
                    </a:lnTo>
                    <a:lnTo>
                      <a:pt x="1185582" y="127858"/>
                    </a:lnTo>
                    <a:lnTo>
                      <a:pt x="1172034" y="84278"/>
                    </a:lnTo>
                    <a:lnTo>
                      <a:pt x="1149956" y="53181"/>
                    </a:lnTo>
                    <a:close/>
                  </a:path>
                  <a:path w="1196975" h="688975">
                    <a:moveTo>
                      <a:pt x="558732" y="372018"/>
                    </a:moveTo>
                    <a:lnTo>
                      <a:pt x="557396" y="372966"/>
                    </a:lnTo>
                    <a:lnTo>
                      <a:pt x="560399" y="375250"/>
                    </a:lnTo>
                    <a:lnTo>
                      <a:pt x="560952" y="374740"/>
                    </a:lnTo>
                    <a:lnTo>
                      <a:pt x="558732" y="372018"/>
                    </a:lnTo>
                    <a:close/>
                  </a:path>
                  <a:path w="1196975" h="688975">
                    <a:moveTo>
                      <a:pt x="338467" y="88654"/>
                    </a:moveTo>
                    <a:lnTo>
                      <a:pt x="146113" y="88654"/>
                    </a:lnTo>
                    <a:lnTo>
                      <a:pt x="181979" y="90215"/>
                    </a:lnTo>
                    <a:lnTo>
                      <a:pt x="191277" y="93638"/>
                    </a:lnTo>
                    <a:lnTo>
                      <a:pt x="198821" y="97491"/>
                    </a:lnTo>
                    <a:lnTo>
                      <a:pt x="206248" y="102488"/>
                    </a:lnTo>
                    <a:lnTo>
                      <a:pt x="557396" y="372966"/>
                    </a:lnTo>
                    <a:lnTo>
                      <a:pt x="558732" y="372018"/>
                    </a:lnTo>
                    <a:lnTo>
                      <a:pt x="712875" y="372018"/>
                    </a:lnTo>
                    <a:lnTo>
                      <a:pt x="640304" y="316428"/>
                    </a:lnTo>
                    <a:lnTo>
                      <a:pt x="637504" y="316428"/>
                    </a:lnTo>
                    <a:lnTo>
                      <a:pt x="635295" y="313695"/>
                    </a:lnTo>
                    <a:lnTo>
                      <a:pt x="635944" y="313097"/>
                    </a:lnTo>
                    <a:lnTo>
                      <a:pt x="338467" y="88654"/>
                    </a:lnTo>
                    <a:close/>
                  </a:path>
                  <a:path w="1196975" h="688975">
                    <a:moveTo>
                      <a:pt x="635944" y="313097"/>
                    </a:moveTo>
                    <a:lnTo>
                      <a:pt x="635295" y="313695"/>
                    </a:lnTo>
                    <a:lnTo>
                      <a:pt x="637504" y="316428"/>
                    </a:lnTo>
                    <a:lnTo>
                      <a:pt x="638955" y="315398"/>
                    </a:lnTo>
                    <a:lnTo>
                      <a:pt x="635944" y="313097"/>
                    </a:lnTo>
                    <a:close/>
                  </a:path>
                  <a:path w="1196975" h="688975">
                    <a:moveTo>
                      <a:pt x="638955" y="315398"/>
                    </a:moveTo>
                    <a:lnTo>
                      <a:pt x="637504" y="316428"/>
                    </a:lnTo>
                    <a:lnTo>
                      <a:pt x="640304" y="316428"/>
                    </a:lnTo>
                    <a:lnTo>
                      <a:pt x="638955" y="315398"/>
                    </a:lnTo>
                    <a:close/>
                  </a:path>
                  <a:path w="1196975" h="688975">
                    <a:moveTo>
                      <a:pt x="1029896" y="1570"/>
                    </a:moveTo>
                    <a:lnTo>
                      <a:pt x="987379" y="10182"/>
                    </a:lnTo>
                    <a:lnTo>
                      <a:pt x="948071" y="33065"/>
                    </a:lnTo>
                    <a:lnTo>
                      <a:pt x="829908" y="137314"/>
                    </a:lnTo>
                    <a:lnTo>
                      <a:pt x="712648" y="242722"/>
                    </a:lnTo>
                    <a:lnTo>
                      <a:pt x="635944" y="313097"/>
                    </a:lnTo>
                    <a:lnTo>
                      <a:pt x="638955" y="315398"/>
                    </a:lnTo>
                    <a:lnTo>
                      <a:pt x="754404" y="232675"/>
                    </a:lnTo>
                    <a:lnTo>
                      <a:pt x="953610" y="85838"/>
                    </a:lnTo>
                    <a:lnTo>
                      <a:pt x="963731" y="78255"/>
                    </a:lnTo>
                    <a:lnTo>
                      <a:pt x="973795" y="70948"/>
                    </a:lnTo>
                    <a:lnTo>
                      <a:pt x="984287" y="64443"/>
                    </a:lnTo>
                    <a:lnTo>
                      <a:pt x="995693" y="59263"/>
                    </a:lnTo>
                    <a:lnTo>
                      <a:pt x="1036089" y="53181"/>
                    </a:lnTo>
                    <a:lnTo>
                      <a:pt x="1149956" y="53181"/>
                    </a:lnTo>
                    <a:lnTo>
                      <a:pt x="1146690" y="48581"/>
                    </a:lnTo>
                    <a:lnTo>
                      <a:pt x="1112552" y="22047"/>
                    </a:lnTo>
                    <a:lnTo>
                      <a:pt x="1072620" y="5950"/>
                    </a:lnTo>
                    <a:lnTo>
                      <a:pt x="1029896" y="1570"/>
                    </a:lnTo>
                    <a:close/>
                  </a:path>
                </a:pathLst>
              </a:custGeom>
              <a:solidFill>
                <a:srgbClr val="4987F9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35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715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</p:sldLayoutIdLst>
  <p:hf hdr="0" ftr="0" dt="0"/>
  <p:txStyles>
    <p:titleStyle>
      <a:lvl1pPr rtl="0">
        <a:defRPr sz="5000">
          <a:latin typeface="+mj-lt"/>
          <a:ea typeface="+mj-ea"/>
          <a:cs typeface="+mj-cs"/>
        </a:defRPr>
      </a:lvl1pPr>
    </p:titleStyle>
    <p:bodyStyle>
      <a:lvl1pPr marL="0" rtl="0">
        <a:defRPr>
          <a:latin typeface="+mn-lt"/>
          <a:ea typeface="+mn-ea"/>
          <a:cs typeface="+mn-cs"/>
        </a:defRPr>
      </a:lvl1pPr>
      <a:lvl2pPr marL="277233">
        <a:defRPr>
          <a:latin typeface="+mn-lt"/>
          <a:ea typeface="+mn-ea"/>
          <a:cs typeface="+mn-cs"/>
        </a:defRPr>
      </a:lvl2pPr>
      <a:lvl3pPr marL="554466">
        <a:defRPr>
          <a:latin typeface="+mn-lt"/>
          <a:ea typeface="+mn-ea"/>
          <a:cs typeface="+mn-cs"/>
        </a:defRPr>
      </a:lvl3pPr>
      <a:lvl4pPr marL="831699">
        <a:defRPr>
          <a:latin typeface="+mn-lt"/>
          <a:ea typeface="+mn-ea"/>
          <a:cs typeface="+mn-cs"/>
        </a:defRPr>
      </a:lvl4pPr>
      <a:lvl5pPr marL="1108933">
        <a:defRPr>
          <a:latin typeface="+mn-lt"/>
          <a:ea typeface="+mn-ea"/>
          <a:cs typeface="+mn-cs"/>
        </a:defRPr>
      </a:lvl5pPr>
      <a:lvl6pPr marL="1386166">
        <a:defRPr>
          <a:latin typeface="+mn-lt"/>
          <a:ea typeface="+mn-ea"/>
          <a:cs typeface="+mn-cs"/>
        </a:defRPr>
      </a:lvl6pPr>
      <a:lvl7pPr marL="1663399">
        <a:defRPr>
          <a:latin typeface="+mn-lt"/>
          <a:ea typeface="+mn-ea"/>
          <a:cs typeface="+mn-cs"/>
        </a:defRPr>
      </a:lvl7pPr>
      <a:lvl8pPr marL="1940633">
        <a:defRPr>
          <a:latin typeface="+mn-lt"/>
          <a:ea typeface="+mn-ea"/>
          <a:cs typeface="+mn-cs"/>
        </a:defRPr>
      </a:lvl8pPr>
      <a:lvl9pPr marL="22178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33">
        <a:defRPr>
          <a:latin typeface="+mn-lt"/>
          <a:ea typeface="+mn-ea"/>
          <a:cs typeface="+mn-cs"/>
        </a:defRPr>
      </a:lvl2pPr>
      <a:lvl3pPr marL="554466">
        <a:defRPr>
          <a:latin typeface="+mn-lt"/>
          <a:ea typeface="+mn-ea"/>
          <a:cs typeface="+mn-cs"/>
        </a:defRPr>
      </a:lvl3pPr>
      <a:lvl4pPr marL="831699">
        <a:defRPr>
          <a:latin typeface="+mn-lt"/>
          <a:ea typeface="+mn-ea"/>
          <a:cs typeface="+mn-cs"/>
        </a:defRPr>
      </a:lvl4pPr>
      <a:lvl5pPr marL="1108933">
        <a:defRPr>
          <a:latin typeface="+mn-lt"/>
          <a:ea typeface="+mn-ea"/>
          <a:cs typeface="+mn-cs"/>
        </a:defRPr>
      </a:lvl5pPr>
      <a:lvl6pPr marL="1386166">
        <a:defRPr>
          <a:latin typeface="+mn-lt"/>
          <a:ea typeface="+mn-ea"/>
          <a:cs typeface="+mn-cs"/>
        </a:defRPr>
      </a:lvl6pPr>
      <a:lvl7pPr marL="1663399">
        <a:defRPr>
          <a:latin typeface="+mn-lt"/>
          <a:ea typeface="+mn-ea"/>
          <a:cs typeface="+mn-cs"/>
        </a:defRPr>
      </a:lvl7pPr>
      <a:lvl8pPr marL="1940633">
        <a:defRPr>
          <a:latin typeface="+mn-lt"/>
          <a:ea typeface="+mn-ea"/>
          <a:cs typeface="+mn-cs"/>
        </a:defRPr>
      </a:lvl8pPr>
      <a:lvl9pPr marL="2217866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EFF47B0-61E6-9628-C07D-43A632526F14}"/>
              </a:ext>
            </a:extLst>
          </p:cNvPr>
          <p:cNvGraphicFramePr>
            <a:graphicFrameLocks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721504411"/>
              </p:ext>
            </p:extLst>
          </p:nvPr>
        </p:nvGraphicFramePr>
        <p:xfrm>
          <a:off x="964" y="964"/>
          <a:ext cx="963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05" imgH="405" progId="TCLayout.ActiveDocument.1">
                  <p:embed/>
                </p:oleObj>
              </mc:Choice>
              <mc:Fallback>
                <p:oleObj name="think-cell Slide" r:id="rId11" imgW="405" imgH="40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EFF47B0-61E6-9628-C07D-43A632526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4" y="964"/>
                        <a:ext cx="963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g object 16">
            <a:extLst>
              <a:ext uri="{FF2B5EF4-FFF2-40B4-BE49-F238E27FC236}">
                <a16:creationId xmlns:a16="http://schemas.microsoft.com/office/drawing/2014/main" id="{691E2AAE-E0C1-E977-AE4F-888DCC644C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gradFill flip="none" rotWithShape="1">
            <a:gsLst>
              <a:gs pos="18000">
                <a:schemeClr val="tx2"/>
              </a:gs>
              <a:gs pos="100000">
                <a:schemeClr val="accent1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rtl="0"/>
            <a:endParaRPr lang="en-US"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392" y="296229"/>
            <a:ext cx="10425085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4987F9"/>
                </a:solidFill>
                <a:latin typeface="Montserrat ExtraBold"/>
                <a:cs typeface="Montserrat ExtraBold"/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rtl="0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ED8CA-5B26-4002-AA86-44F0624E91D4}" type="datetime1">
              <a:rPr lang="en-US" smtClean="0"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04961" y="6516440"/>
            <a:ext cx="280416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 rtl="0">
              <a:defRPr sz="11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upo 66">
            <a:extLst>
              <a:ext uri="{FF2B5EF4-FFF2-40B4-BE49-F238E27FC236}">
                <a16:creationId xmlns:a16="http://schemas.microsoft.com/office/drawing/2014/main" id="{9D1B17DD-1835-1E51-37C3-DCBDEBC2ECBF}"/>
              </a:ext>
            </a:extLst>
          </p:cNvPr>
          <p:cNvGrpSpPr/>
          <p:nvPr userDrawn="1"/>
        </p:nvGrpSpPr>
        <p:grpSpPr>
          <a:xfrm>
            <a:off x="10617200" y="285925"/>
            <a:ext cx="1347180" cy="571899"/>
            <a:chOff x="1628301" y="1476142"/>
            <a:chExt cx="3735070" cy="1585595"/>
          </a:xfrm>
        </p:grpSpPr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0D7B963D-D1AA-1192-A794-CE498EE5FF6A}"/>
                </a:ext>
              </a:extLst>
            </p:cNvPr>
            <p:cNvSpPr/>
            <p:nvPr/>
          </p:nvSpPr>
          <p:spPr>
            <a:xfrm>
              <a:off x="1628301" y="1476142"/>
              <a:ext cx="3735070" cy="1585595"/>
            </a:xfrm>
            <a:custGeom>
              <a:avLst/>
              <a:gdLst/>
              <a:ahLst/>
              <a:cxnLst/>
              <a:rect l="l" t="t" r="r" b="b"/>
              <a:pathLst>
                <a:path w="3735070" h="1585595">
                  <a:moveTo>
                    <a:pt x="3734765" y="0"/>
                  </a:moveTo>
                  <a:lnTo>
                    <a:pt x="0" y="0"/>
                  </a:lnTo>
                  <a:lnTo>
                    <a:pt x="0" y="1585564"/>
                  </a:lnTo>
                  <a:lnTo>
                    <a:pt x="3361489" y="1585564"/>
                  </a:lnTo>
                  <a:lnTo>
                    <a:pt x="3408311" y="1582655"/>
                  </a:lnTo>
                  <a:lnTo>
                    <a:pt x="3453398" y="1574163"/>
                  </a:lnTo>
                  <a:lnTo>
                    <a:pt x="3496399" y="1560438"/>
                  </a:lnTo>
                  <a:lnTo>
                    <a:pt x="3536966" y="1541828"/>
                  </a:lnTo>
                  <a:lnTo>
                    <a:pt x="3574748" y="1518684"/>
                  </a:lnTo>
                  <a:lnTo>
                    <a:pt x="3609395" y="1491356"/>
                  </a:lnTo>
                  <a:lnTo>
                    <a:pt x="3640557" y="1460193"/>
                  </a:lnTo>
                  <a:lnTo>
                    <a:pt x="3667886" y="1425546"/>
                  </a:lnTo>
                  <a:lnTo>
                    <a:pt x="3691029" y="1387765"/>
                  </a:lnTo>
                  <a:lnTo>
                    <a:pt x="3709639" y="1347198"/>
                  </a:lnTo>
                  <a:lnTo>
                    <a:pt x="3723365" y="1304196"/>
                  </a:lnTo>
                  <a:lnTo>
                    <a:pt x="3731857" y="1259109"/>
                  </a:lnTo>
                  <a:lnTo>
                    <a:pt x="3734765" y="1212287"/>
                  </a:lnTo>
                  <a:lnTo>
                    <a:pt x="3734765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401052" dist="38100" dir="13500000" algn="br" rotWithShape="0">
                <a:prstClr val="black">
                  <a:alpha val="13274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91435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334DEA25-83BB-3F4E-D0B7-F97E46DC3A95}"/>
                </a:ext>
              </a:extLst>
            </p:cNvPr>
            <p:cNvSpPr txBox="1"/>
            <p:nvPr/>
          </p:nvSpPr>
          <p:spPr>
            <a:xfrm>
              <a:off x="1893550" y="2612230"/>
              <a:ext cx="3267924" cy="192224"/>
            </a:xfrm>
            <a:prstGeom prst="rect">
              <a:avLst/>
            </a:prstGeom>
          </p:spPr>
          <p:txBody>
            <a:bodyPr vert="horz" wrap="square" lIns="0" tIns="7701" rIns="0" bIns="0" rtlCol="0">
              <a:spAutoFit/>
            </a:bodyPr>
            <a:lstStyle/>
            <a:p>
              <a:pPr marL="7701" marR="0" lvl="0" indent="0" algn="l" defTabSz="914358" eaLnBrk="1" fontAlgn="auto" latinLnBrk="0" hangingPunct="1">
                <a:lnSpc>
                  <a:spcPct val="100000"/>
                </a:lnSpc>
                <a:spcBef>
                  <a:spcPts val="6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0" i="0" u="none" strike="noStrike" kern="1200" cap="none" spc="79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THE</a:t>
              </a:r>
              <a:r>
                <a:rPr kumimoji="0" lang="en-US" sz="400" b="0" i="0" u="none" strike="noStrike" kern="1200" cap="none" spc="224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1200" cap="none" spc="106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NOURISHING</a:t>
              </a:r>
              <a:r>
                <a:rPr kumimoji="0" lang="en-US" sz="400" b="0" i="0" u="none" strike="noStrike" kern="1200" cap="none" spc="224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400" b="0" i="0" u="none" strike="noStrike" kern="1200" cap="none" spc="106" normalizeH="0" baseline="0" noProof="0">
                  <a:ln>
                    <a:noFill/>
                  </a:ln>
                  <a:solidFill>
                    <a:srgbClr val="1C3564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ALLIANCE </a:t>
              </a:r>
              <a:endParaRPr kumimoji="0" lang="en-US" sz="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12" name="object 5">
              <a:extLst>
                <a:ext uri="{FF2B5EF4-FFF2-40B4-BE49-F238E27FC236}">
                  <a16:creationId xmlns:a16="http://schemas.microsoft.com/office/drawing/2014/main" id="{EE6B9360-D47F-D648-93CA-58B1C20ADD5B}"/>
                </a:ext>
              </a:extLst>
            </p:cNvPr>
            <p:cNvGrpSpPr/>
            <p:nvPr/>
          </p:nvGrpSpPr>
          <p:grpSpPr>
            <a:xfrm>
              <a:off x="2111636" y="1796828"/>
              <a:ext cx="2747010" cy="688975"/>
              <a:chOff x="2111636" y="1796828"/>
              <a:chExt cx="2747010" cy="688975"/>
            </a:xfrm>
          </p:grpSpPr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EF253508-E95E-9104-4CF0-F4BD958C333C}"/>
                  </a:ext>
                </a:extLst>
              </p:cNvPr>
              <p:cNvSpPr/>
              <p:nvPr/>
            </p:nvSpPr>
            <p:spPr>
              <a:xfrm>
                <a:off x="2111629" y="1796840"/>
                <a:ext cx="1241425" cy="688975"/>
              </a:xfrm>
              <a:custGeom>
                <a:avLst/>
                <a:gdLst/>
                <a:ahLst/>
                <a:cxnLst/>
                <a:rect l="l" t="t" r="r" b="b"/>
                <a:pathLst>
                  <a:path w="1241425" h="688975">
                    <a:moveTo>
                      <a:pt x="469150" y="449224"/>
                    </a:moveTo>
                    <a:lnTo>
                      <a:pt x="464235" y="396557"/>
                    </a:lnTo>
                    <a:lnTo>
                      <a:pt x="450189" y="349427"/>
                    </a:lnTo>
                    <a:lnTo>
                      <a:pt x="428104" y="308800"/>
                    </a:lnTo>
                    <a:lnTo>
                      <a:pt x="415886" y="294843"/>
                    </a:lnTo>
                    <a:lnTo>
                      <a:pt x="399021" y="275564"/>
                    </a:lnTo>
                    <a:lnTo>
                      <a:pt x="364007" y="250685"/>
                    </a:lnTo>
                    <a:lnTo>
                      <a:pt x="324129" y="235077"/>
                    </a:lnTo>
                    <a:lnTo>
                      <a:pt x="308762" y="233184"/>
                    </a:lnTo>
                    <a:lnTo>
                      <a:pt x="308762" y="457796"/>
                    </a:lnTo>
                    <a:lnTo>
                      <a:pt x="303580" y="489673"/>
                    </a:lnTo>
                    <a:lnTo>
                      <a:pt x="303530" y="490029"/>
                    </a:lnTo>
                    <a:lnTo>
                      <a:pt x="288721" y="514946"/>
                    </a:lnTo>
                    <a:lnTo>
                      <a:pt x="265709" y="531012"/>
                    </a:lnTo>
                    <a:lnTo>
                      <a:pt x="235851" y="536714"/>
                    </a:lnTo>
                    <a:lnTo>
                      <a:pt x="207340" y="531012"/>
                    </a:lnTo>
                    <a:lnTo>
                      <a:pt x="206908" y="531012"/>
                    </a:lnTo>
                    <a:lnTo>
                      <a:pt x="183654" y="514629"/>
                    </a:lnTo>
                    <a:lnTo>
                      <a:pt x="168440" y="489673"/>
                    </a:lnTo>
                    <a:lnTo>
                      <a:pt x="162953" y="457796"/>
                    </a:lnTo>
                    <a:lnTo>
                      <a:pt x="168325" y="425704"/>
                    </a:lnTo>
                    <a:lnTo>
                      <a:pt x="183324" y="401091"/>
                    </a:lnTo>
                    <a:lnTo>
                      <a:pt x="206375" y="385318"/>
                    </a:lnTo>
                    <a:lnTo>
                      <a:pt x="235851" y="379755"/>
                    </a:lnTo>
                    <a:lnTo>
                      <a:pt x="265709" y="385318"/>
                    </a:lnTo>
                    <a:lnTo>
                      <a:pt x="288721" y="401091"/>
                    </a:lnTo>
                    <a:lnTo>
                      <a:pt x="303530" y="425704"/>
                    </a:lnTo>
                    <a:lnTo>
                      <a:pt x="308762" y="457796"/>
                    </a:lnTo>
                    <a:lnTo>
                      <a:pt x="308762" y="233184"/>
                    </a:lnTo>
                    <a:lnTo>
                      <a:pt x="241947" y="234061"/>
                    </a:lnTo>
                    <a:lnTo>
                      <a:pt x="182283" y="267284"/>
                    </a:lnTo>
                    <a:lnTo>
                      <a:pt x="162102" y="294843"/>
                    </a:lnTo>
                    <a:lnTo>
                      <a:pt x="162102" y="0"/>
                    </a:lnTo>
                    <a:lnTo>
                      <a:pt x="0" y="0"/>
                    </a:lnTo>
                    <a:lnTo>
                      <a:pt x="0" y="439788"/>
                    </a:lnTo>
                    <a:lnTo>
                      <a:pt x="4292" y="494068"/>
                    </a:lnTo>
                    <a:lnTo>
                      <a:pt x="16764" y="542696"/>
                    </a:lnTo>
                    <a:lnTo>
                      <a:pt x="36868" y="585203"/>
                    </a:lnTo>
                    <a:lnTo>
                      <a:pt x="64008" y="621080"/>
                    </a:lnTo>
                    <a:lnTo>
                      <a:pt x="97624" y="649846"/>
                    </a:lnTo>
                    <a:lnTo>
                      <a:pt x="137134" y="671004"/>
                    </a:lnTo>
                    <a:lnTo>
                      <a:pt x="181978" y="684060"/>
                    </a:lnTo>
                    <a:lnTo>
                      <a:pt x="231571" y="688517"/>
                    </a:lnTo>
                    <a:lnTo>
                      <a:pt x="281305" y="684060"/>
                    </a:lnTo>
                    <a:lnTo>
                      <a:pt x="282232" y="684060"/>
                    </a:lnTo>
                    <a:lnTo>
                      <a:pt x="328764" y="670661"/>
                    </a:lnTo>
                    <a:lnTo>
                      <a:pt x="369316" y="649439"/>
                    </a:lnTo>
                    <a:lnTo>
                      <a:pt x="403618" y="621080"/>
                    </a:lnTo>
                    <a:lnTo>
                      <a:pt x="431520" y="586003"/>
                    </a:lnTo>
                    <a:lnTo>
                      <a:pt x="452043" y="545236"/>
                    </a:lnTo>
                    <a:lnTo>
                      <a:pt x="464781" y="499402"/>
                    </a:lnTo>
                    <a:lnTo>
                      <a:pt x="469150" y="449224"/>
                    </a:lnTo>
                    <a:close/>
                  </a:path>
                  <a:path w="1241425" h="688975">
                    <a:moveTo>
                      <a:pt x="705154" y="257098"/>
                    </a:moveTo>
                    <a:lnTo>
                      <a:pt x="533615" y="257098"/>
                    </a:lnTo>
                    <a:lnTo>
                      <a:pt x="533615" y="688517"/>
                    </a:lnTo>
                    <a:lnTo>
                      <a:pt x="705154" y="688517"/>
                    </a:lnTo>
                    <a:lnTo>
                      <a:pt x="705154" y="257098"/>
                    </a:lnTo>
                    <a:close/>
                  </a:path>
                  <a:path w="1241425" h="688975">
                    <a:moveTo>
                      <a:pt x="712876" y="125882"/>
                    </a:moveTo>
                    <a:lnTo>
                      <a:pt x="705866" y="89052"/>
                    </a:lnTo>
                    <a:lnTo>
                      <a:pt x="686396" y="61556"/>
                    </a:lnTo>
                    <a:lnTo>
                      <a:pt x="656793" y="44348"/>
                    </a:lnTo>
                    <a:lnTo>
                      <a:pt x="619391" y="38392"/>
                    </a:lnTo>
                    <a:lnTo>
                      <a:pt x="582841" y="44348"/>
                    </a:lnTo>
                    <a:lnTo>
                      <a:pt x="553453" y="61556"/>
                    </a:lnTo>
                    <a:lnTo>
                      <a:pt x="533869" y="89052"/>
                    </a:lnTo>
                    <a:lnTo>
                      <a:pt x="526757" y="125882"/>
                    </a:lnTo>
                    <a:lnTo>
                      <a:pt x="533869" y="163296"/>
                    </a:lnTo>
                    <a:lnTo>
                      <a:pt x="553453" y="190423"/>
                    </a:lnTo>
                    <a:lnTo>
                      <a:pt x="582841" y="206933"/>
                    </a:lnTo>
                    <a:lnTo>
                      <a:pt x="619391" y="212509"/>
                    </a:lnTo>
                    <a:lnTo>
                      <a:pt x="656793" y="206933"/>
                    </a:lnTo>
                    <a:lnTo>
                      <a:pt x="686396" y="190423"/>
                    </a:lnTo>
                    <a:lnTo>
                      <a:pt x="705866" y="163296"/>
                    </a:lnTo>
                    <a:lnTo>
                      <a:pt x="712876" y="125882"/>
                    </a:lnTo>
                    <a:close/>
                  </a:path>
                  <a:path w="1241425" h="688975">
                    <a:moveTo>
                      <a:pt x="1241412" y="243382"/>
                    </a:moveTo>
                    <a:lnTo>
                      <a:pt x="1076731" y="243382"/>
                    </a:lnTo>
                    <a:lnTo>
                      <a:pt x="1076731" y="314566"/>
                    </a:lnTo>
                    <a:lnTo>
                      <a:pt x="1074153" y="310426"/>
                    </a:lnTo>
                    <a:lnTo>
                      <a:pt x="1074153" y="457796"/>
                    </a:lnTo>
                    <a:lnTo>
                      <a:pt x="1069111" y="488276"/>
                    </a:lnTo>
                    <a:lnTo>
                      <a:pt x="1055077" y="511835"/>
                    </a:lnTo>
                    <a:lnTo>
                      <a:pt x="1033627" y="527024"/>
                    </a:lnTo>
                    <a:lnTo>
                      <a:pt x="1006398" y="532422"/>
                    </a:lnTo>
                    <a:lnTo>
                      <a:pt x="979525" y="527024"/>
                    </a:lnTo>
                    <a:lnTo>
                      <a:pt x="958049" y="511835"/>
                    </a:lnTo>
                    <a:lnTo>
                      <a:pt x="943800" y="488276"/>
                    </a:lnTo>
                    <a:lnTo>
                      <a:pt x="938644" y="457796"/>
                    </a:lnTo>
                    <a:lnTo>
                      <a:pt x="943800" y="427824"/>
                    </a:lnTo>
                    <a:lnTo>
                      <a:pt x="979525" y="389420"/>
                    </a:lnTo>
                    <a:lnTo>
                      <a:pt x="1034262" y="389420"/>
                    </a:lnTo>
                    <a:lnTo>
                      <a:pt x="1033805" y="389420"/>
                    </a:lnTo>
                    <a:lnTo>
                      <a:pt x="1055077" y="404202"/>
                    </a:lnTo>
                    <a:lnTo>
                      <a:pt x="1069111" y="427469"/>
                    </a:lnTo>
                    <a:lnTo>
                      <a:pt x="1074153" y="457796"/>
                    </a:lnTo>
                    <a:lnTo>
                      <a:pt x="1074153" y="310426"/>
                    </a:lnTo>
                    <a:lnTo>
                      <a:pt x="1054112" y="278142"/>
                    </a:lnTo>
                    <a:lnTo>
                      <a:pt x="1025055" y="251523"/>
                    </a:lnTo>
                    <a:lnTo>
                      <a:pt x="989888" y="235204"/>
                    </a:lnTo>
                    <a:lnTo>
                      <a:pt x="948931" y="229666"/>
                    </a:lnTo>
                    <a:lnTo>
                      <a:pt x="906780" y="235496"/>
                    </a:lnTo>
                    <a:lnTo>
                      <a:pt x="868426" y="252209"/>
                    </a:lnTo>
                    <a:lnTo>
                      <a:pt x="834859" y="278612"/>
                    </a:lnTo>
                    <a:lnTo>
                      <a:pt x="807059" y="313474"/>
                    </a:lnTo>
                    <a:lnTo>
                      <a:pt x="785990" y="355625"/>
                    </a:lnTo>
                    <a:lnTo>
                      <a:pt x="772629" y="403847"/>
                    </a:lnTo>
                    <a:lnTo>
                      <a:pt x="767969" y="456946"/>
                    </a:lnTo>
                    <a:lnTo>
                      <a:pt x="772566" y="511835"/>
                    </a:lnTo>
                    <a:lnTo>
                      <a:pt x="772591" y="512165"/>
                    </a:lnTo>
                    <a:lnTo>
                      <a:pt x="785837" y="561746"/>
                    </a:lnTo>
                    <a:lnTo>
                      <a:pt x="806780" y="604621"/>
                    </a:lnTo>
                    <a:lnTo>
                      <a:pt x="834491" y="639775"/>
                    </a:lnTo>
                    <a:lnTo>
                      <a:pt x="868045" y="666165"/>
                    </a:lnTo>
                    <a:lnTo>
                      <a:pt x="906500" y="682752"/>
                    </a:lnTo>
                    <a:lnTo>
                      <a:pt x="948931" y="688517"/>
                    </a:lnTo>
                    <a:lnTo>
                      <a:pt x="991514" y="682218"/>
                    </a:lnTo>
                    <a:lnTo>
                      <a:pt x="1027734" y="663867"/>
                    </a:lnTo>
                    <a:lnTo>
                      <a:pt x="1057363" y="634250"/>
                    </a:lnTo>
                    <a:lnTo>
                      <a:pt x="1080160" y="594169"/>
                    </a:lnTo>
                    <a:lnTo>
                      <a:pt x="1080160" y="688517"/>
                    </a:lnTo>
                    <a:lnTo>
                      <a:pt x="1241412" y="688517"/>
                    </a:lnTo>
                    <a:lnTo>
                      <a:pt x="1241412" y="594169"/>
                    </a:lnTo>
                    <a:lnTo>
                      <a:pt x="1241412" y="532422"/>
                    </a:lnTo>
                    <a:lnTo>
                      <a:pt x="1241412" y="384048"/>
                    </a:lnTo>
                    <a:lnTo>
                      <a:pt x="1241412" y="314566"/>
                    </a:lnTo>
                    <a:lnTo>
                      <a:pt x="1241412" y="243382"/>
                    </a:lnTo>
                    <a:close/>
                  </a:path>
                </a:pathLst>
              </a:custGeom>
              <a:solidFill>
                <a:srgbClr val="1C3564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35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4" name="object 7">
                <a:extLst>
                  <a:ext uri="{FF2B5EF4-FFF2-40B4-BE49-F238E27FC236}">
                    <a16:creationId xmlns:a16="http://schemas.microsoft.com/office/drawing/2014/main" id="{C4448787-0152-3313-38BF-6A13D5911E0D}"/>
                  </a:ext>
                </a:extLst>
              </p:cNvPr>
              <p:cNvSpPr/>
              <p:nvPr/>
            </p:nvSpPr>
            <p:spPr>
              <a:xfrm>
                <a:off x="3661655" y="1796983"/>
                <a:ext cx="1196975" cy="688975"/>
              </a:xfrm>
              <a:custGeom>
                <a:avLst/>
                <a:gdLst/>
                <a:ahLst/>
                <a:cxnLst/>
                <a:rect l="l" t="t" r="r" b="b"/>
                <a:pathLst>
                  <a:path w="1196975" h="688975">
                    <a:moveTo>
                      <a:pt x="712875" y="372018"/>
                    </a:moveTo>
                    <a:lnTo>
                      <a:pt x="558732" y="372018"/>
                    </a:lnTo>
                    <a:lnTo>
                      <a:pt x="560952" y="374740"/>
                    </a:lnTo>
                    <a:lnTo>
                      <a:pt x="560399" y="375250"/>
                    </a:lnTo>
                    <a:lnTo>
                      <a:pt x="926271" y="650994"/>
                    </a:lnTo>
                    <a:lnTo>
                      <a:pt x="963831" y="674735"/>
                    </a:lnTo>
                    <a:lnTo>
                      <a:pt x="1003865" y="687040"/>
                    </a:lnTo>
                    <a:lnTo>
                      <a:pt x="1044504" y="688742"/>
                    </a:lnTo>
                    <a:lnTo>
                      <a:pt x="1083881" y="680677"/>
                    </a:lnTo>
                    <a:lnTo>
                      <a:pt x="1120129" y="663677"/>
                    </a:lnTo>
                    <a:lnTo>
                      <a:pt x="1151381" y="638578"/>
                    </a:lnTo>
                    <a:lnTo>
                      <a:pt x="1175771" y="606212"/>
                    </a:lnTo>
                    <a:lnTo>
                      <a:pt x="1177896" y="600945"/>
                    </a:lnTo>
                    <a:lnTo>
                      <a:pt x="1030684" y="600945"/>
                    </a:lnTo>
                    <a:lnTo>
                      <a:pt x="1004659" y="594602"/>
                    </a:lnTo>
                    <a:lnTo>
                      <a:pt x="981044" y="579090"/>
                    </a:lnTo>
                    <a:lnTo>
                      <a:pt x="712875" y="372018"/>
                    </a:lnTo>
                    <a:close/>
                  </a:path>
                  <a:path w="1196975" h="688975">
                    <a:moveTo>
                      <a:pt x="149833" y="0"/>
                    </a:moveTo>
                    <a:lnTo>
                      <a:pt x="108811" y="8805"/>
                    </a:lnTo>
                    <a:lnTo>
                      <a:pt x="71141" y="27531"/>
                    </a:lnTo>
                    <a:lnTo>
                      <a:pt x="39127" y="55744"/>
                    </a:lnTo>
                    <a:lnTo>
                      <a:pt x="15073" y="93011"/>
                    </a:lnTo>
                    <a:lnTo>
                      <a:pt x="451" y="154737"/>
                    </a:lnTo>
                    <a:lnTo>
                      <a:pt x="397" y="155166"/>
                    </a:lnTo>
                    <a:lnTo>
                      <a:pt x="297" y="155960"/>
                    </a:lnTo>
                    <a:lnTo>
                      <a:pt x="213" y="165417"/>
                    </a:lnTo>
                    <a:lnTo>
                      <a:pt x="118" y="176151"/>
                    </a:lnTo>
                    <a:lnTo>
                      <a:pt x="0" y="189521"/>
                    </a:lnTo>
                    <a:lnTo>
                      <a:pt x="845" y="221379"/>
                    </a:lnTo>
                    <a:lnTo>
                      <a:pt x="2156" y="275003"/>
                    </a:lnTo>
                    <a:lnTo>
                      <a:pt x="5609" y="425293"/>
                    </a:lnTo>
                    <a:lnTo>
                      <a:pt x="6588" y="465996"/>
                    </a:lnTo>
                    <a:lnTo>
                      <a:pt x="7421" y="498651"/>
                    </a:lnTo>
                    <a:lnTo>
                      <a:pt x="7471" y="500621"/>
                    </a:lnTo>
                    <a:lnTo>
                      <a:pt x="7592" y="504017"/>
                    </a:lnTo>
                    <a:lnTo>
                      <a:pt x="7715" y="507510"/>
                    </a:lnTo>
                    <a:lnTo>
                      <a:pt x="8123" y="523018"/>
                    </a:lnTo>
                    <a:lnTo>
                      <a:pt x="8172" y="524846"/>
                    </a:lnTo>
                    <a:lnTo>
                      <a:pt x="8279" y="528906"/>
                    </a:lnTo>
                    <a:lnTo>
                      <a:pt x="8560" y="535542"/>
                    </a:lnTo>
                    <a:lnTo>
                      <a:pt x="14476" y="579090"/>
                    </a:lnTo>
                    <a:lnTo>
                      <a:pt x="14534" y="579518"/>
                    </a:lnTo>
                    <a:lnTo>
                      <a:pt x="31994" y="616728"/>
                    </a:lnTo>
                    <a:lnTo>
                      <a:pt x="60466" y="649724"/>
                    </a:lnTo>
                    <a:lnTo>
                      <a:pt x="95542" y="672673"/>
                    </a:lnTo>
                    <a:lnTo>
                      <a:pt x="135436" y="685333"/>
                    </a:lnTo>
                    <a:lnTo>
                      <a:pt x="177708" y="686063"/>
                    </a:lnTo>
                    <a:lnTo>
                      <a:pt x="219915" y="673223"/>
                    </a:lnTo>
                    <a:lnTo>
                      <a:pt x="243611" y="658558"/>
                    </a:lnTo>
                    <a:lnTo>
                      <a:pt x="267427" y="639029"/>
                    </a:lnTo>
                    <a:lnTo>
                      <a:pt x="271818" y="635046"/>
                    </a:lnTo>
                    <a:lnTo>
                      <a:pt x="157268" y="635046"/>
                    </a:lnTo>
                    <a:lnTo>
                      <a:pt x="122433" y="624692"/>
                    </a:lnTo>
                    <a:lnTo>
                      <a:pt x="94537" y="602135"/>
                    </a:lnTo>
                    <a:lnTo>
                      <a:pt x="76959" y="571158"/>
                    </a:lnTo>
                    <a:lnTo>
                      <a:pt x="73133" y="536008"/>
                    </a:lnTo>
                    <a:lnTo>
                      <a:pt x="73082" y="535542"/>
                    </a:lnTo>
                    <a:lnTo>
                      <a:pt x="73266" y="530898"/>
                    </a:lnTo>
                    <a:lnTo>
                      <a:pt x="73345" y="528906"/>
                    </a:lnTo>
                    <a:lnTo>
                      <a:pt x="73850" y="507510"/>
                    </a:lnTo>
                    <a:lnTo>
                      <a:pt x="74160" y="500621"/>
                    </a:lnTo>
                    <a:lnTo>
                      <a:pt x="75070" y="459389"/>
                    </a:lnTo>
                    <a:lnTo>
                      <a:pt x="76510" y="400428"/>
                    </a:lnTo>
                    <a:lnTo>
                      <a:pt x="78876" y="306282"/>
                    </a:lnTo>
                    <a:lnTo>
                      <a:pt x="79876" y="264396"/>
                    </a:lnTo>
                    <a:lnTo>
                      <a:pt x="80787" y="221379"/>
                    </a:lnTo>
                    <a:lnTo>
                      <a:pt x="81888" y="165417"/>
                    </a:lnTo>
                    <a:lnTo>
                      <a:pt x="90408" y="130237"/>
                    </a:lnTo>
                    <a:lnTo>
                      <a:pt x="113702" y="103322"/>
                    </a:lnTo>
                    <a:lnTo>
                      <a:pt x="146113" y="88654"/>
                    </a:lnTo>
                    <a:lnTo>
                      <a:pt x="338467" y="88654"/>
                    </a:lnTo>
                    <a:lnTo>
                      <a:pt x="269966" y="37442"/>
                    </a:lnTo>
                    <a:lnTo>
                      <a:pt x="232715" y="13884"/>
                    </a:lnTo>
                    <a:lnTo>
                      <a:pt x="191975" y="1570"/>
                    </a:lnTo>
                    <a:lnTo>
                      <a:pt x="192495" y="1570"/>
                    </a:lnTo>
                    <a:lnTo>
                      <a:pt x="149833" y="0"/>
                    </a:lnTo>
                    <a:close/>
                  </a:path>
                  <a:path w="1196975" h="688975">
                    <a:moveTo>
                      <a:pt x="557396" y="372966"/>
                    </a:moveTo>
                    <a:lnTo>
                      <a:pt x="518886" y="400301"/>
                    </a:lnTo>
                    <a:lnTo>
                      <a:pt x="399942" y="486296"/>
                    </a:lnTo>
                    <a:lnTo>
                      <a:pt x="223648" y="616728"/>
                    </a:lnTo>
                    <a:lnTo>
                      <a:pt x="203011" y="627870"/>
                    </a:lnTo>
                    <a:lnTo>
                      <a:pt x="180845" y="634491"/>
                    </a:lnTo>
                    <a:lnTo>
                      <a:pt x="157268" y="635046"/>
                    </a:lnTo>
                    <a:lnTo>
                      <a:pt x="271818" y="635046"/>
                    </a:lnTo>
                    <a:lnTo>
                      <a:pt x="290379" y="618210"/>
                    </a:lnTo>
                    <a:lnTo>
                      <a:pt x="419061" y="504017"/>
                    </a:lnTo>
                    <a:lnTo>
                      <a:pt x="490261" y="439664"/>
                    </a:lnTo>
                    <a:lnTo>
                      <a:pt x="560399" y="375250"/>
                    </a:lnTo>
                    <a:lnTo>
                      <a:pt x="557396" y="372966"/>
                    </a:lnTo>
                    <a:close/>
                  </a:path>
                  <a:path w="1196975" h="688975">
                    <a:moveTo>
                      <a:pt x="1149956" y="53181"/>
                    </a:moveTo>
                    <a:lnTo>
                      <a:pt x="1036089" y="53181"/>
                    </a:lnTo>
                    <a:lnTo>
                      <a:pt x="1072683" y="63129"/>
                    </a:lnTo>
                    <a:lnTo>
                      <a:pt x="1101804" y="86180"/>
                    </a:lnTo>
                    <a:lnTo>
                      <a:pt x="1119781" y="119409"/>
                    </a:lnTo>
                    <a:lnTo>
                      <a:pt x="1122945" y="159888"/>
                    </a:lnTo>
                    <a:lnTo>
                      <a:pt x="1119083" y="311693"/>
                    </a:lnTo>
                    <a:lnTo>
                      <a:pt x="1117735" y="366908"/>
                    </a:lnTo>
                    <a:lnTo>
                      <a:pt x="1116378" y="425293"/>
                    </a:lnTo>
                    <a:lnTo>
                      <a:pt x="1115484" y="465996"/>
                    </a:lnTo>
                    <a:lnTo>
                      <a:pt x="1114359" y="523018"/>
                    </a:lnTo>
                    <a:lnTo>
                      <a:pt x="1111992" y="541561"/>
                    </a:lnTo>
                    <a:lnTo>
                      <a:pt x="1082161" y="585750"/>
                    </a:lnTo>
                    <a:lnTo>
                      <a:pt x="1030684" y="600945"/>
                    </a:lnTo>
                    <a:lnTo>
                      <a:pt x="1177896" y="600945"/>
                    </a:lnTo>
                    <a:lnTo>
                      <a:pt x="1191430" y="567414"/>
                    </a:lnTo>
                    <a:lnTo>
                      <a:pt x="1196493" y="523018"/>
                    </a:lnTo>
                    <a:lnTo>
                      <a:pt x="1196211" y="507510"/>
                    </a:lnTo>
                    <a:lnTo>
                      <a:pt x="1196087" y="500621"/>
                    </a:lnTo>
                    <a:lnTo>
                      <a:pt x="1196051" y="498651"/>
                    </a:lnTo>
                    <a:lnTo>
                      <a:pt x="1195947" y="492951"/>
                    </a:lnTo>
                    <a:lnTo>
                      <a:pt x="1195827" y="486296"/>
                    </a:lnTo>
                    <a:lnTo>
                      <a:pt x="1195713" y="480046"/>
                    </a:lnTo>
                    <a:lnTo>
                      <a:pt x="1194640" y="433175"/>
                    </a:lnTo>
                    <a:lnTo>
                      <a:pt x="1192175" y="336122"/>
                    </a:lnTo>
                    <a:lnTo>
                      <a:pt x="1191024" y="288658"/>
                    </a:lnTo>
                    <a:lnTo>
                      <a:pt x="1190147" y="246242"/>
                    </a:lnTo>
                    <a:lnTo>
                      <a:pt x="1190070" y="242722"/>
                    </a:lnTo>
                    <a:lnTo>
                      <a:pt x="1189368" y="216007"/>
                    </a:lnTo>
                    <a:lnTo>
                      <a:pt x="1188895" y="189521"/>
                    </a:lnTo>
                    <a:lnTo>
                      <a:pt x="1185582" y="127858"/>
                    </a:lnTo>
                    <a:lnTo>
                      <a:pt x="1172034" y="84278"/>
                    </a:lnTo>
                    <a:lnTo>
                      <a:pt x="1149956" y="53181"/>
                    </a:lnTo>
                    <a:close/>
                  </a:path>
                  <a:path w="1196975" h="688975">
                    <a:moveTo>
                      <a:pt x="558732" y="372018"/>
                    </a:moveTo>
                    <a:lnTo>
                      <a:pt x="557396" y="372966"/>
                    </a:lnTo>
                    <a:lnTo>
                      <a:pt x="560399" y="375250"/>
                    </a:lnTo>
                    <a:lnTo>
                      <a:pt x="560952" y="374740"/>
                    </a:lnTo>
                    <a:lnTo>
                      <a:pt x="558732" y="372018"/>
                    </a:lnTo>
                    <a:close/>
                  </a:path>
                  <a:path w="1196975" h="688975">
                    <a:moveTo>
                      <a:pt x="338467" y="88654"/>
                    </a:moveTo>
                    <a:lnTo>
                      <a:pt x="146113" y="88654"/>
                    </a:lnTo>
                    <a:lnTo>
                      <a:pt x="181979" y="90215"/>
                    </a:lnTo>
                    <a:lnTo>
                      <a:pt x="191277" y="93638"/>
                    </a:lnTo>
                    <a:lnTo>
                      <a:pt x="198821" y="97491"/>
                    </a:lnTo>
                    <a:lnTo>
                      <a:pt x="206248" y="102488"/>
                    </a:lnTo>
                    <a:lnTo>
                      <a:pt x="557396" y="372966"/>
                    </a:lnTo>
                    <a:lnTo>
                      <a:pt x="558732" y="372018"/>
                    </a:lnTo>
                    <a:lnTo>
                      <a:pt x="712875" y="372018"/>
                    </a:lnTo>
                    <a:lnTo>
                      <a:pt x="640304" y="316428"/>
                    </a:lnTo>
                    <a:lnTo>
                      <a:pt x="637504" y="316428"/>
                    </a:lnTo>
                    <a:lnTo>
                      <a:pt x="635295" y="313695"/>
                    </a:lnTo>
                    <a:lnTo>
                      <a:pt x="635944" y="313097"/>
                    </a:lnTo>
                    <a:lnTo>
                      <a:pt x="338467" y="88654"/>
                    </a:lnTo>
                    <a:close/>
                  </a:path>
                  <a:path w="1196975" h="688975">
                    <a:moveTo>
                      <a:pt x="635944" y="313097"/>
                    </a:moveTo>
                    <a:lnTo>
                      <a:pt x="635295" y="313695"/>
                    </a:lnTo>
                    <a:lnTo>
                      <a:pt x="637504" y="316428"/>
                    </a:lnTo>
                    <a:lnTo>
                      <a:pt x="638955" y="315398"/>
                    </a:lnTo>
                    <a:lnTo>
                      <a:pt x="635944" y="313097"/>
                    </a:lnTo>
                    <a:close/>
                  </a:path>
                  <a:path w="1196975" h="688975">
                    <a:moveTo>
                      <a:pt x="638955" y="315398"/>
                    </a:moveTo>
                    <a:lnTo>
                      <a:pt x="637504" y="316428"/>
                    </a:lnTo>
                    <a:lnTo>
                      <a:pt x="640304" y="316428"/>
                    </a:lnTo>
                    <a:lnTo>
                      <a:pt x="638955" y="315398"/>
                    </a:lnTo>
                    <a:close/>
                  </a:path>
                  <a:path w="1196975" h="688975">
                    <a:moveTo>
                      <a:pt x="1029896" y="1570"/>
                    </a:moveTo>
                    <a:lnTo>
                      <a:pt x="987379" y="10182"/>
                    </a:lnTo>
                    <a:lnTo>
                      <a:pt x="948071" y="33065"/>
                    </a:lnTo>
                    <a:lnTo>
                      <a:pt x="829908" y="137314"/>
                    </a:lnTo>
                    <a:lnTo>
                      <a:pt x="712648" y="242722"/>
                    </a:lnTo>
                    <a:lnTo>
                      <a:pt x="635944" y="313097"/>
                    </a:lnTo>
                    <a:lnTo>
                      <a:pt x="638955" y="315398"/>
                    </a:lnTo>
                    <a:lnTo>
                      <a:pt x="754404" y="232675"/>
                    </a:lnTo>
                    <a:lnTo>
                      <a:pt x="953610" y="85838"/>
                    </a:lnTo>
                    <a:lnTo>
                      <a:pt x="963731" y="78255"/>
                    </a:lnTo>
                    <a:lnTo>
                      <a:pt x="973795" y="70948"/>
                    </a:lnTo>
                    <a:lnTo>
                      <a:pt x="984287" y="64443"/>
                    </a:lnTo>
                    <a:lnTo>
                      <a:pt x="995693" y="59263"/>
                    </a:lnTo>
                    <a:lnTo>
                      <a:pt x="1036089" y="53181"/>
                    </a:lnTo>
                    <a:lnTo>
                      <a:pt x="1149956" y="53181"/>
                    </a:lnTo>
                    <a:lnTo>
                      <a:pt x="1146690" y="48581"/>
                    </a:lnTo>
                    <a:lnTo>
                      <a:pt x="1112552" y="22047"/>
                    </a:lnTo>
                    <a:lnTo>
                      <a:pt x="1072620" y="5950"/>
                    </a:lnTo>
                    <a:lnTo>
                      <a:pt x="1029896" y="1570"/>
                    </a:lnTo>
                    <a:close/>
                  </a:path>
                </a:pathLst>
              </a:custGeom>
              <a:solidFill>
                <a:srgbClr val="4987F9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35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74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</p:sldLayoutIdLst>
  <p:hf hdr="0" ftr="0" dt="0"/>
  <p:txStyles>
    <p:titleStyle>
      <a:lvl1pPr rtl="0">
        <a:defRPr sz="5000">
          <a:latin typeface="+mj-lt"/>
          <a:ea typeface="+mj-ea"/>
          <a:cs typeface="+mj-cs"/>
        </a:defRPr>
      </a:lvl1pPr>
    </p:titleStyle>
    <p:bodyStyle>
      <a:lvl1pPr marL="0" rtl="0">
        <a:defRPr>
          <a:latin typeface="+mn-lt"/>
          <a:ea typeface="+mn-ea"/>
          <a:cs typeface="+mn-cs"/>
        </a:defRPr>
      </a:lvl1pPr>
      <a:lvl2pPr marL="277233">
        <a:defRPr>
          <a:latin typeface="+mn-lt"/>
          <a:ea typeface="+mn-ea"/>
          <a:cs typeface="+mn-cs"/>
        </a:defRPr>
      </a:lvl2pPr>
      <a:lvl3pPr marL="554466">
        <a:defRPr>
          <a:latin typeface="+mn-lt"/>
          <a:ea typeface="+mn-ea"/>
          <a:cs typeface="+mn-cs"/>
        </a:defRPr>
      </a:lvl3pPr>
      <a:lvl4pPr marL="831699">
        <a:defRPr>
          <a:latin typeface="+mn-lt"/>
          <a:ea typeface="+mn-ea"/>
          <a:cs typeface="+mn-cs"/>
        </a:defRPr>
      </a:lvl4pPr>
      <a:lvl5pPr marL="1108933">
        <a:defRPr>
          <a:latin typeface="+mn-lt"/>
          <a:ea typeface="+mn-ea"/>
          <a:cs typeface="+mn-cs"/>
        </a:defRPr>
      </a:lvl5pPr>
      <a:lvl6pPr marL="1386166">
        <a:defRPr>
          <a:latin typeface="+mn-lt"/>
          <a:ea typeface="+mn-ea"/>
          <a:cs typeface="+mn-cs"/>
        </a:defRPr>
      </a:lvl6pPr>
      <a:lvl7pPr marL="1663399">
        <a:defRPr>
          <a:latin typeface="+mn-lt"/>
          <a:ea typeface="+mn-ea"/>
          <a:cs typeface="+mn-cs"/>
        </a:defRPr>
      </a:lvl7pPr>
      <a:lvl8pPr marL="1940633">
        <a:defRPr>
          <a:latin typeface="+mn-lt"/>
          <a:ea typeface="+mn-ea"/>
          <a:cs typeface="+mn-cs"/>
        </a:defRPr>
      </a:lvl8pPr>
      <a:lvl9pPr marL="22178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33">
        <a:defRPr>
          <a:latin typeface="+mn-lt"/>
          <a:ea typeface="+mn-ea"/>
          <a:cs typeface="+mn-cs"/>
        </a:defRPr>
      </a:lvl2pPr>
      <a:lvl3pPr marL="554466">
        <a:defRPr>
          <a:latin typeface="+mn-lt"/>
          <a:ea typeface="+mn-ea"/>
          <a:cs typeface="+mn-cs"/>
        </a:defRPr>
      </a:lvl3pPr>
      <a:lvl4pPr marL="831699">
        <a:defRPr>
          <a:latin typeface="+mn-lt"/>
          <a:ea typeface="+mn-ea"/>
          <a:cs typeface="+mn-cs"/>
        </a:defRPr>
      </a:lvl4pPr>
      <a:lvl5pPr marL="1108933">
        <a:defRPr>
          <a:latin typeface="+mn-lt"/>
          <a:ea typeface="+mn-ea"/>
          <a:cs typeface="+mn-cs"/>
        </a:defRPr>
      </a:lvl5pPr>
      <a:lvl6pPr marL="1386166">
        <a:defRPr>
          <a:latin typeface="+mn-lt"/>
          <a:ea typeface="+mn-ea"/>
          <a:cs typeface="+mn-cs"/>
        </a:defRPr>
      </a:lvl6pPr>
      <a:lvl7pPr marL="1663399">
        <a:defRPr>
          <a:latin typeface="+mn-lt"/>
          <a:ea typeface="+mn-ea"/>
          <a:cs typeface="+mn-cs"/>
        </a:defRPr>
      </a:lvl7pPr>
      <a:lvl8pPr marL="1940633">
        <a:defRPr>
          <a:latin typeface="+mn-lt"/>
          <a:ea typeface="+mn-ea"/>
          <a:cs typeface="+mn-cs"/>
        </a:defRPr>
      </a:lvl8pPr>
      <a:lvl9pPr marL="221786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41.xml"/><Relationship Id="rId6" Type="http://schemas.openxmlformats.org/officeDocument/2006/relationships/image" Target="../media/image15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3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35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34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96.xml"/><Relationship Id="rId7" Type="http://schemas.openxmlformats.org/officeDocument/2006/relationships/image" Target="../media/image34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5.bin"/><Relationship Id="rId10" Type="http://schemas.openxmlformats.org/officeDocument/2006/relationships/chart" Target="../charts/chart1.xml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35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99.xml"/><Relationship Id="rId6" Type="http://schemas.openxmlformats.org/officeDocument/2006/relationships/image" Target="../media/image15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tags" Target="../tags/tag101.xml"/><Relationship Id="rId16" Type="http://schemas.openxmlformats.org/officeDocument/2006/relationships/image" Target="../media/image49.png"/><Relationship Id="rId1" Type="http://schemas.openxmlformats.org/officeDocument/2006/relationships/tags" Target="../tags/tag100.xml"/><Relationship Id="rId6" Type="http://schemas.openxmlformats.org/officeDocument/2006/relationships/image" Target="../media/image34.png"/><Relationship Id="rId11" Type="http://schemas.openxmlformats.org/officeDocument/2006/relationships/image" Target="../media/image44.svg"/><Relationship Id="rId5" Type="http://schemas.openxmlformats.org/officeDocument/2006/relationships/image" Target="../media/image11.emf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tags" Target="../tags/tag103.xml"/><Relationship Id="rId16" Type="http://schemas.openxmlformats.org/officeDocument/2006/relationships/image" Target="../media/image62.png"/><Relationship Id="rId1" Type="http://schemas.openxmlformats.org/officeDocument/2006/relationships/tags" Target="../tags/tag10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11.emf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slideLayout" Target="../slideLayouts/slideLayout48.xml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tags" Target="../tags/tag105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tags" Target="../tags/tag104.xml"/><Relationship Id="rId6" Type="http://schemas.openxmlformats.org/officeDocument/2006/relationships/image" Target="../media/image65.jpeg"/><Relationship Id="rId11" Type="http://schemas.openxmlformats.org/officeDocument/2006/relationships/image" Target="../media/image70.png"/><Relationship Id="rId5" Type="http://schemas.openxmlformats.org/officeDocument/2006/relationships/image" Target="../media/image11.emf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06.xml"/><Relationship Id="rId6" Type="http://schemas.openxmlformats.org/officeDocument/2006/relationships/image" Target="../media/image15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42.xml"/><Relationship Id="rId6" Type="http://schemas.openxmlformats.org/officeDocument/2006/relationships/image" Target="../media/image15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3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87.png"/><Relationship Id="rId11" Type="http://schemas.openxmlformats.org/officeDocument/2006/relationships/image" Target="../media/image29.png"/><Relationship Id="rId5" Type="http://schemas.openxmlformats.org/officeDocument/2006/relationships/image" Target="../media/image11.emf"/><Relationship Id="rId15" Type="http://schemas.openxmlformats.org/officeDocument/2006/relationships/image" Target="../media/image95.png"/><Relationship Id="rId10" Type="http://schemas.openxmlformats.org/officeDocument/2006/relationships/image" Target="../media/image91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90.png"/><Relationship Id="rId1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97.png"/><Relationship Id="rId12" Type="http://schemas.openxmlformats.org/officeDocument/2006/relationships/image" Target="../media/image102.jpe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11.emf"/><Relationship Id="rId10" Type="http://schemas.openxmlformats.org/officeDocument/2006/relationships/image" Target="../media/image100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26.png"/><Relationship Id="rId12" Type="http://schemas.openxmlformats.org/officeDocument/2006/relationships/image" Target="../media/image110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1.emf"/><Relationship Id="rId10" Type="http://schemas.openxmlformats.org/officeDocument/2006/relationships/image" Target="../media/image108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13.emf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117.xml"/><Relationship Id="rId6" Type="http://schemas.openxmlformats.org/officeDocument/2006/relationships/image" Target="../media/image15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56.xml"/><Relationship Id="rId1" Type="http://schemas.openxmlformats.org/officeDocument/2006/relationships/tags" Target="../tags/tag118.xml"/><Relationship Id="rId6" Type="http://schemas.openxmlformats.org/officeDocument/2006/relationships/image" Target="../media/image115.png"/><Relationship Id="rId5" Type="http://schemas.openxmlformats.org/officeDocument/2006/relationships/image" Target="../media/image114.emf"/><Relationship Id="rId10" Type="http://schemas.openxmlformats.org/officeDocument/2006/relationships/image" Target="../media/image119.png"/><Relationship Id="rId4" Type="http://schemas.openxmlformats.org/officeDocument/2006/relationships/oleObject" Target="../embeddings/oleObject39.bin"/><Relationship Id="rId9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svg"/><Relationship Id="rId18" Type="http://schemas.openxmlformats.org/officeDocument/2006/relationships/image" Target="../media/image13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1.svg"/><Relationship Id="rId12" Type="http://schemas.openxmlformats.org/officeDocument/2006/relationships/image" Target="../media/image126.png"/><Relationship Id="rId17" Type="http://schemas.openxmlformats.org/officeDocument/2006/relationships/image" Target="../media/image131.svg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130.png"/><Relationship Id="rId1" Type="http://schemas.openxmlformats.org/officeDocument/2006/relationships/tags" Target="../tags/tag119.xml"/><Relationship Id="rId6" Type="http://schemas.openxmlformats.org/officeDocument/2006/relationships/image" Target="../media/image120.png"/><Relationship Id="rId11" Type="http://schemas.openxmlformats.org/officeDocument/2006/relationships/image" Target="../media/image125.svg"/><Relationship Id="rId5" Type="http://schemas.openxmlformats.org/officeDocument/2006/relationships/image" Target="../media/image114.emf"/><Relationship Id="rId15" Type="http://schemas.openxmlformats.org/officeDocument/2006/relationships/image" Target="../media/image129.svg"/><Relationship Id="rId10" Type="http://schemas.openxmlformats.org/officeDocument/2006/relationships/image" Target="../media/image124.png"/><Relationship Id="rId4" Type="http://schemas.openxmlformats.org/officeDocument/2006/relationships/oleObject" Target="../embeddings/oleObject40.bin"/><Relationship Id="rId9" Type="http://schemas.openxmlformats.org/officeDocument/2006/relationships/image" Target="../media/image123.svg"/><Relationship Id="rId14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tags" Target="../tags/tag122.xml"/><Relationship Id="rId7" Type="http://schemas.openxmlformats.org/officeDocument/2006/relationships/oleObject" Target="../embeddings/oleObject40.bin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chart" Target="../charts/chart2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3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2.png"/><Relationship Id="rId2" Type="http://schemas.openxmlformats.org/officeDocument/2006/relationships/image" Target="../media/image133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7.png"/><Relationship Id="rId11" Type="http://schemas.openxmlformats.org/officeDocument/2006/relationships/image" Target="../media/image141.png"/><Relationship Id="rId5" Type="http://schemas.openxmlformats.org/officeDocument/2006/relationships/image" Target="../media/image136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5.sv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4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7" Type="http://schemas.openxmlformats.org/officeDocument/2006/relationships/image" Target="../media/image113.em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23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13.png"/><Relationship Id="rId4" Type="http://schemas.openxmlformats.org/officeDocument/2006/relationships/image" Target="../media/image14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7" Type="http://schemas.openxmlformats.org/officeDocument/2006/relationships/image" Target="../media/image113.emf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24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13.png"/><Relationship Id="rId4" Type="http://schemas.openxmlformats.org/officeDocument/2006/relationships/image" Target="../media/image14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7" Type="http://schemas.openxmlformats.org/officeDocument/2006/relationships/image" Target="../media/image153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2.png"/><Relationship Id="rId5" Type="http://schemas.openxmlformats.org/officeDocument/2006/relationships/image" Target="../media/image151.jpeg"/><Relationship Id="rId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3.png"/><Relationship Id="rId7" Type="http://schemas.openxmlformats.org/officeDocument/2006/relationships/image" Target="../media/image1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5.png"/><Relationship Id="rId5" Type="http://schemas.openxmlformats.org/officeDocument/2006/relationships/image" Target="../media/image140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56.png"/><Relationship Id="rId7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8.png"/><Relationship Id="rId11" Type="http://schemas.openxmlformats.org/officeDocument/2006/relationships/image" Target="../media/image58.png"/><Relationship Id="rId5" Type="http://schemas.microsoft.com/office/2007/relationships/hdphoto" Target="../media/hdphoto1.wdp"/><Relationship Id="rId10" Type="http://schemas.openxmlformats.org/officeDocument/2006/relationships/image" Target="../media/image62.png"/><Relationship Id="rId4" Type="http://schemas.openxmlformats.org/officeDocument/2006/relationships/image" Target="../media/image157.png"/><Relationship Id="rId9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12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svg"/><Relationship Id="rId11" Type="http://schemas.openxmlformats.org/officeDocument/2006/relationships/image" Target="../media/image5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7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5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9.png"/><Relationship Id="rId5" Type="http://schemas.openxmlformats.org/officeDocument/2006/relationships/image" Target="../media/image145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3.png"/><Relationship Id="rId5" Type="http://schemas.openxmlformats.org/officeDocument/2006/relationships/image" Target="../media/image151.jpeg"/><Relationship Id="rId4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55.pn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125.xml"/><Relationship Id="rId6" Type="http://schemas.openxmlformats.org/officeDocument/2006/relationships/image" Target="../media/image13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4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3" Type="http://schemas.openxmlformats.org/officeDocument/2006/relationships/tags" Target="../tags/tag48.xml"/><Relationship Id="rId21" Type="http://schemas.openxmlformats.org/officeDocument/2006/relationships/oleObject" Target="../embeddings/oleObject36.bin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notesSlide" Target="../notesSlides/notesSlide4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image" Target="../media/image18.png"/><Relationship Id="rId10" Type="http://schemas.openxmlformats.org/officeDocument/2006/relationships/tags" Target="../tags/tag55.xml"/><Relationship Id="rId19" Type="http://schemas.openxmlformats.org/officeDocument/2006/relationships/slideLayout" Target="../slideLayouts/slideLayout40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oleObject" Target="../embeddings/oleObject37.bin"/><Relationship Id="rId3" Type="http://schemas.openxmlformats.org/officeDocument/2006/relationships/tags" Target="../tags/tag66.xml"/><Relationship Id="rId21" Type="http://schemas.openxmlformats.org/officeDocument/2006/relationships/tags" Target="../tags/tag84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notesSlide" Target="../notesSlides/notesSlide5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tags" Target="../tags/tag83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slideLayout" Target="../slideLayouts/slideLayout40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openxmlformats.org/officeDocument/2006/relationships/image" Target="../media/image19.png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tags" Target="../tags/tag88.xml"/><Relationship Id="rId16" Type="http://schemas.openxmlformats.org/officeDocument/2006/relationships/image" Target="../media/image30.png"/><Relationship Id="rId1" Type="http://schemas.openxmlformats.org/officeDocument/2006/relationships/tags" Target="../tags/tag8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1.emf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tags" Target="../tags/tag90.xml"/><Relationship Id="rId16" Type="http://schemas.openxmlformats.org/officeDocument/2006/relationships/image" Target="../media/image33.png"/><Relationship Id="rId1" Type="http://schemas.openxmlformats.org/officeDocument/2006/relationships/tags" Target="../tags/tag8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1.emf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91.xml"/><Relationship Id="rId6" Type="http://schemas.openxmlformats.org/officeDocument/2006/relationships/image" Target="../media/image15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5C0223AF-A606-9CFD-477B-089D12752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B6C6698A-2626-0E8E-C17F-C020744CBA4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5" imgH="405" progId="TCLayout.ActiveDocument.1">
                  <p:embed/>
                </p:oleObj>
              </mc:Choice>
              <mc:Fallback>
                <p:oleObj name="think-cell Slide" r:id="rId4" imgW="405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6C6698A-2626-0E8E-C17F-C020744CBA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2AD0385-7EE8-23CF-BDD1-6D2FE694883D}"/>
              </a:ext>
            </a:extLst>
          </p:cNvPr>
          <p:cNvCxnSpPr>
            <a:cxnSpLocks/>
          </p:cNvCxnSpPr>
          <p:nvPr/>
        </p:nvCxnSpPr>
        <p:spPr>
          <a:xfrm>
            <a:off x="5026496" y="1463674"/>
            <a:ext cx="7165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E8DF11D-366B-08A6-145F-06E08E6BDC73}"/>
              </a:ext>
            </a:extLst>
          </p:cNvPr>
          <p:cNvSpPr/>
          <p:nvPr/>
        </p:nvSpPr>
        <p:spPr>
          <a:xfrm>
            <a:off x="884506" y="942283"/>
            <a:ext cx="4141990" cy="1042782"/>
          </a:xfrm>
          <a:prstGeom prst="round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Coffee Hub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C273EBE2-6E96-EFB1-B96E-B42981047C6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74428" y="1463674"/>
            <a:ext cx="9589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551F59-1540-33BF-20A5-DC0667E803E6}"/>
              </a:ext>
            </a:extLst>
          </p:cNvPr>
          <p:cNvGraphicFramePr>
            <a:graphicFrameLocks noGrp="1"/>
          </p:cNvGraphicFramePr>
          <p:nvPr/>
        </p:nvGraphicFramePr>
        <p:xfrm>
          <a:off x="480742" y="2418317"/>
          <a:ext cx="5894658" cy="387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04">
                  <a:extLst>
                    <a:ext uri="{9D8B030D-6E8A-4147-A177-3AD203B41FA5}">
                      <a16:colId xmlns:a16="http://schemas.microsoft.com/office/drawing/2014/main" val="933587551"/>
                    </a:ext>
                  </a:extLst>
                </a:gridCol>
                <a:gridCol w="394952">
                  <a:extLst>
                    <a:ext uri="{9D8B030D-6E8A-4147-A177-3AD203B41FA5}">
                      <a16:colId xmlns:a16="http://schemas.microsoft.com/office/drawing/2014/main" val="2963507112"/>
                    </a:ext>
                  </a:extLst>
                </a:gridCol>
                <a:gridCol w="4709802">
                  <a:extLst>
                    <a:ext uri="{9D8B030D-6E8A-4147-A177-3AD203B41FA5}">
                      <a16:colId xmlns:a16="http://schemas.microsoft.com/office/drawing/2014/main" val="3574611630"/>
                    </a:ext>
                  </a:extLst>
                </a:gridCol>
              </a:tblGrid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N5 Financials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660746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Understanding Green Coffee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22002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ategory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&amp; Consumer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7075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lays 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700194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Artemis Coffee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38167"/>
                  </a:ext>
                </a:extLst>
              </a:tr>
            </a:tbl>
          </a:graphicData>
        </a:graphic>
      </p:graphicFrame>
      <p:sp>
        <p:nvSpPr>
          <p:cNvPr id="9" name="Triángulo 49">
            <a:extLst>
              <a:ext uri="{FF2B5EF4-FFF2-40B4-BE49-F238E27FC236}">
                <a16:creationId xmlns:a16="http://schemas.microsoft.com/office/drawing/2014/main" id="{CA916589-1B62-EF4D-B3F1-C680BE336A4A}"/>
              </a:ext>
            </a:extLst>
          </p:cNvPr>
          <p:cNvSpPr/>
          <p:nvPr/>
        </p:nvSpPr>
        <p:spPr>
          <a:xfrm rot="5400000">
            <a:off x="1334378" y="2568254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Triángulo 49">
            <a:extLst>
              <a:ext uri="{FF2B5EF4-FFF2-40B4-BE49-F238E27FC236}">
                <a16:creationId xmlns:a16="http://schemas.microsoft.com/office/drawing/2014/main" id="{8A49FC9A-5AF4-C5D4-82D6-103E197C9D1B}"/>
              </a:ext>
            </a:extLst>
          </p:cNvPr>
          <p:cNvSpPr/>
          <p:nvPr/>
        </p:nvSpPr>
        <p:spPr>
          <a:xfrm rot="5400000">
            <a:off x="1334378" y="4103162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Triángulo 49">
            <a:extLst>
              <a:ext uri="{FF2B5EF4-FFF2-40B4-BE49-F238E27FC236}">
                <a16:creationId xmlns:a16="http://schemas.microsoft.com/office/drawing/2014/main" id="{23C45B86-88AE-7F93-6E2C-690B30D6F8CE}"/>
              </a:ext>
            </a:extLst>
          </p:cNvPr>
          <p:cNvSpPr/>
          <p:nvPr/>
        </p:nvSpPr>
        <p:spPr>
          <a:xfrm rot="5400000">
            <a:off x="1337752" y="4870214"/>
            <a:ext cx="179597" cy="154695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2" name="Triángulo 49">
            <a:extLst>
              <a:ext uri="{FF2B5EF4-FFF2-40B4-BE49-F238E27FC236}">
                <a16:creationId xmlns:a16="http://schemas.microsoft.com/office/drawing/2014/main" id="{9E55AAF6-7C85-38CC-B8BB-2A2D7A6C9FF1}"/>
              </a:ext>
            </a:extLst>
          </p:cNvPr>
          <p:cNvSpPr/>
          <p:nvPr/>
        </p:nvSpPr>
        <p:spPr>
          <a:xfrm rot="5400000">
            <a:off x="1334378" y="5631320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Triángulo 49">
            <a:extLst>
              <a:ext uri="{FF2B5EF4-FFF2-40B4-BE49-F238E27FC236}">
                <a16:creationId xmlns:a16="http://schemas.microsoft.com/office/drawing/2014/main" id="{BCB48653-0E8D-FF6A-242F-B35EBD628DA4}"/>
              </a:ext>
            </a:extLst>
          </p:cNvPr>
          <p:cNvSpPr/>
          <p:nvPr/>
        </p:nvSpPr>
        <p:spPr>
          <a:xfrm rot="5400000">
            <a:off x="1334378" y="3335708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32C4AB-5974-3769-B7BB-7BF7EE99C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 b="1844"/>
          <a:stretch>
            <a:fillRect/>
          </a:stretch>
        </p:blipFill>
        <p:spPr>
          <a:xfrm>
            <a:off x="6972038" y="0"/>
            <a:ext cx="5219962" cy="6858001"/>
          </a:xfrm>
          <a:prstGeom prst="rect">
            <a:avLst/>
          </a:prstGeom>
        </p:spPr>
      </p:pic>
      <p:pic>
        <p:nvPicPr>
          <p:cNvPr id="252" name="Google Shape;252;g32e4a692a60_1_54">
            <a:extLst>
              <a:ext uri="{FF2B5EF4-FFF2-40B4-BE49-F238E27FC236}">
                <a16:creationId xmlns:a16="http://schemas.microsoft.com/office/drawing/2014/main" id="{C4FE2BB2-4CE4-3456-74A1-F2BDC0FB38C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77987" y="254775"/>
            <a:ext cx="1151864" cy="48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65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B60A-17BF-4060-88D9-280C32E12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25C577D8-0838-F5A0-1D2A-B14DDA0F1E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5C577D8-0838-F5A0-1D2A-B14DDA0F1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6B4C0A-8D7A-A3BA-5845-2FC5CD51C3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63A60F-72DD-D746-2572-447DEC17EB4A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69E4771-6051-8765-B517-C9920E86B28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26337" y="710952"/>
            <a:ext cx="5687377" cy="2985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Where we see Green Coffee Cycle</a:t>
            </a:r>
          </a:p>
        </p:txBody>
      </p:sp>
      <p:sp>
        <p:nvSpPr>
          <p:cNvPr id="31" name="Rectángulo: esquinas redondeadas 4">
            <a:extLst>
              <a:ext uri="{FF2B5EF4-FFF2-40B4-BE49-F238E27FC236}">
                <a16:creationId xmlns:a16="http://schemas.microsoft.com/office/drawing/2014/main" id="{72D12C94-431D-61CD-8F42-46B6260048C0}"/>
              </a:ext>
            </a:extLst>
          </p:cNvPr>
          <p:cNvSpPr/>
          <p:nvPr/>
        </p:nvSpPr>
        <p:spPr>
          <a:xfrm>
            <a:off x="6247141" y="2157136"/>
            <a:ext cx="5731241" cy="3354267"/>
          </a:xfrm>
          <a:prstGeom prst="roundRect">
            <a:avLst>
              <a:gd name="adj" fmla="val 13139"/>
            </a:avLst>
          </a:prstGeom>
          <a:solidFill>
            <a:srgbClr val="F2F2F2"/>
          </a:solidFill>
          <a:ln w="19050" cap="flat" cmpd="sng" algn="ctr">
            <a:noFill/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2534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2534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2534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ángulo: esquinas redondeadas 3">
            <a:extLst>
              <a:ext uri="{FF2B5EF4-FFF2-40B4-BE49-F238E27FC236}">
                <a16:creationId xmlns:a16="http://schemas.microsoft.com/office/drawing/2014/main" id="{4DCF3BDB-3355-59AA-99CD-DCD38ED5E3D6}"/>
              </a:ext>
            </a:extLst>
          </p:cNvPr>
          <p:cNvSpPr/>
          <p:nvPr/>
        </p:nvSpPr>
        <p:spPr>
          <a:xfrm>
            <a:off x="213618" y="2193402"/>
            <a:ext cx="5713056" cy="3262587"/>
          </a:xfrm>
          <a:prstGeom prst="roundRect">
            <a:avLst>
              <a:gd name="adj" fmla="val 13139"/>
            </a:avLst>
          </a:prstGeom>
          <a:solidFill>
            <a:srgbClr val="F2F2F2"/>
          </a:solidFill>
          <a:ln w="19050" cap="flat" cmpd="sng" algn="ctr">
            <a:noFill/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2534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2534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2534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F163D99A-97A0-D7FA-A37B-CCFDB48CFB95}"/>
              </a:ext>
            </a:extLst>
          </p:cNvPr>
          <p:cNvSpPr txBox="1"/>
          <p:nvPr/>
        </p:nvSpPr>
        <p:spPr>
          <a:xfrm>
            <a:off x="234432" y="1491543"/>
            <a:ext cx="5757067" cy="476412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3970" marR="0" lvl="0" indent="0" algn="ctr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ontserrat ExtraBold"/>
                <a:ea typeface="+mn-ea"/>
                <a:cs typeface="Montserrat ExtraBold"/>
              </a:rPr>
              <a:t>NY Market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Montserrat"/>
              <a:ea typeface="+mn-ea"/>
              <a:cs typeface="Montserrat"/>
            </a:endParaRP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1507B654-5BE1-4A5B-EA37-63274A6CCE2F}"/>
              </a:ext>
            </a:extLst>
          </p:cNvPr>
          <p:cNvSpPr txBox="1"/>
          <p:nvPr/>
        </p:nvSpPr>
        <p:spPr>
          <a:xfrm>
            <a:off x="6289960" y="1491543"/>
            <a:ext cx="5355316" cy="476412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3970" marR="0" lvl="0" indent="0" algn="ctr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ontserrat ExtraBold"/>
                <a:ea typeface="+mn-ea"/>
                <a:cs typeface="Montserrat ExtraBold"/>
              </a:rPr>
              <a:t>London Market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Montserrat"/>
              <a:ea typeface="+mn-ea"/>
              <a:cs typeface="Montserrat"/>
            </a:endParaRPr>
          </a:p>
        </p:txBody>
      </p:sp>
      <p:sp>
        <p:nvSpPr>
          <p:cNvPr id="35" name="object 8">
            <a:extLst>
              <a:ext uri="{FF2B5EF4-FFF2-40B4-BE49-F238E27FC236}">
                <a16:creationId xmlns:a16="http://schemas.microsoft.com/office/drawing/2014/main" id="{D5C886B5-5016-4379-17D6-F4D8CE169E69}"/>
              </a:ext>
            </a:extLst>
          </p:cNvPr>
          <p:cNvSpPr txBox="1"/>
          <p:nvPr/>
        </p:nvSpPr>
        <p:spPr>
          <a:xfrm>
            <a:off x="6753691" y="2257034"/>
            <a:ext cx="4427855" cy="50719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London Robusta Coffee $/Mt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2008-2026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Montserrat"/>
            </a:endParaRPr>
          </a:p>
        </p:txBody>
      </p:sp>
      <p:pic>
        <p:nvPicPr>
          <p:cNvPr id="36" name="Imagen 2">
            <a:extLst>
              <a:ext uri="{FF2B5EF4-FFF2-40B4-BE49-F238E27FC236}">
                <a16:creationId xmlns:a16="http://schemas.microsoft.com/office/drawing/2014/main" id="{EB23231A-4487-33F9-DF1A-CEBEBA415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329" y="5629931"/>
            <a:ext cx="1906671" cy="1235523"/>
          </a:xfrm>
          <a:prstGeom prst="rect">
            <a:avLst/>
          </a:prstGeom>
        </p:spPr>
      </p:pic>
      <p:sp>
        <p:nvSpPr>
          <p:cNvPr id="37" name="CuadroTexto 10">
            <a:extLst>
              <a:ext uri="{FF2B5EF4-FFF2-40B4-BE49-F238E27FC236}">
                <a16:creationId xmlns:a16="http://schemas.microsoft.com/office/drawing/2014/main" id="{9C81A59D-60CD-D085-038B-1C595A0ED739}"/>
              </a:ext>
            </a:extLst>
          </p:cNvPr>
          <p:cNvSpPr txBox="1"/>
          <p:nvPr/>
        </p:nvSpPr>
        <p:spPr>
          <a:xfrm>
            <a:off x="2813608" y="5718173"/>
            <a:ext cx="6564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There is a new reality in the high &amp; low coffee prices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4A88FA"/>
                </a:solidFill>
                <a:latin typeface="Montserrat"/>
              </a:rPr>
              <a:t>Expecting that the worst has passed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4A88F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E0B3D79A-E367-D6DE-460E-9746C00D2383}"/>
              </a:ext>
            </a:extLst>
          </p:cNvPr>
          <p:cNvSpPr txBox="1"/>
          <p:nvPr/>
        </p:nvSpPr>
        <p:spPr>
          <a:xfrm>
            <a:off x="755869" y="2274165"/>
            <a:ext cx="4427855" cy="50719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NY Arabica Coffee $/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lb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3564"/>
              </a:solidFill>
              <a:effectLst/>
              <a:uLnTx/>
              <a:uFillTx/>
              <a:latin typeface="Montserrat"/>
              <a:ea typeface="+mn-ea"/>
              <a:cs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1973-2026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Montserrat"/>
            </a:endParaRP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D0DB0168-1732-09A6-2AAC-5590C9BEB09F}"/>
              </a:ext>
            </a:extLst>
          </p:cNvPr>
          <p:cNvSpPr txBox="1"/>
          <p:nvPr/>
        </p:nvSpPr>
        <p:spPr>
          <a:xfrm>
            <a:off x="4883920" y="2521847"/>
            <a:ext cx="1363221" cy="30713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+$</a:t>
            </a:r>
            <a:r>
              <a:rPr lang="en-US" sz="1100" b="1" dirty="0">
                <a:solidFill>
                  <a:srgbClr val="1C3564"/>
                </a:solidFill>
                <a:latin typeface="Montserrat"/>
                <a:cs typeface="Montserrat"/>
              </a:rPr>
              <a:t>355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/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lb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C3564"/>
              </a:solidFill>
              <a:effectLst/>
              <a:uLnTx/>
              <a:uFillTx/>
              <a:latin typeface="Montserrat"/>
              <a:ea typeface="+mn-ea"/>
              <a:cs typeface="Montserrat"/>
            </a:endParaRPr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55C30C2B-7F1E-5AD8-39B5-0997ABBA8E54}"/>
              </a:ext>
            </a:extLst>
          </p:cNvPr>
          <p:cNvSpPr txBox="1"/>
          <p:nvPr/>
        </p:nvSpPr>
        <p:spPr>
          <a:xfrm>
            <a:off x="10762982" y="2496164"/>
            <a:ext cx="1363221" cy="30713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+$</a:t>
            </a:r>
            <a:r>
              <a:rPr lang="en-US" sz="1100" b="1" dirty="0">
                <a:solidFill>
                  <a:srgbClr val="1C3564"/>
                </a:solidFill>
                <a:latin typeface="Montserrat"/>
                <a:cs typeface="Montserrat"/>
              </a:rPr>
              <a:t>4000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/Mt</a:t>
            </a:r>
          </a:p>
        </p:txBody>
      </p:sp>
      <p:pic>
        <p:nvPicPr>
          <p:cNvPr id="41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848A7D5A-D6C1-11A1-D157-5426C34E4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893" y="2953506"/>
            <a:ext cx="5515699" cy="1932969"/>
          </a:xfrm>
          <a:prstGeom prst="rect">
            <a:avLst/>
          </a:prstGeom>
        </p:spPr>
      </p:pic>
      <p:pic>
        <p:nvPicPr>
          <p:cNvPr id="42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C157F5B9-5C4B-9086-073A-CA021B5EA6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911" y="2989671"/>
            <a:ext cx="5515699" cy="1896804"/>
          </a:xfrm>
          <a:prstGeom prst="rect">
            <a:avLst/>
          </a:prstGeom>
        </p:spPr>
      </p:pic>
      <p:sp>
        <p:nvSpPr>
          <p:cNvPr id="43" name="Elipse 6">
            <a:extLst>
              <a:ext uri="{FF2B5EF4-FFF2-40B4-BE49-F238E27FC236}">
                <a16:creationId xmlns:a16="http://schemas.microsoft.com/office/drawing/2014/main" id="{D0FB89E7-C320-9E47-A4C6-99FEB756BA2F}"/>
              </a:ext>
            </a:extLst>
          </p:cNvPr>
          <p:cNvSpPr/>
          <p:nvPr/>
        </p:nvSpPr>
        <p:spPr>
          <a:xfrm>
            <a:off x="5183724" y="2960074"/>
            <a:ext cx="742950" cy="497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Elipse 6">
            <a:extLst>
              <a:ext uri="{FF2B5EF4-FFF2-40B4-BE49-F238E27FC236}">
                <a16:creationId xmlns:a16="http://schemas.microsoft.com/office/drawing/2014/main" id="{489E47F3-6666-B479-E766-60FEDDA79F11}"/>
              </a:ext>
            </a:extLst>
          </p:cNvPr>
          <p:cNvSpPr/>
          <p:nvPr/>
        </p:nvSpPr>
        <p:spPr>
          <a:xfrm>
            <a:off x="11181546" y="3045966"/>
            <a:ext cx="742950" cy="69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09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3454-C2AD-07AE-D478-3C6972B99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E11D8546-84FA-F270-4CF0-6D1557B20B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84" imgH="486" progId="TCLayout.ActiveDocument.1">
                  <p:embed/>
                </p:oleObj>
              </mc:Choice>
              <mc:Fallback>
                <p:oleObj name="think-cell Slide" r:id="rId5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11D8546-84FA-F270-4CF0-6D1557B20B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826A0C7-16AE-2D95-ED7B-F8180B955BD2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A402E2E-CD78-2DCB-E7BB-E056601E084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26337" y="710952"/>
            <a:ext cx="5687377" cy="597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Where we see Green Coffee Cycle</a:t>
            </a:r>
          </a:p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40" dirty="0">
                <a:solidFill>
                  <a:schemeClr val="bg1"/>
                </a:solidFill>
                <a:latin typeface="Montserrat" panose="00000500000000000000" pitchFamily="2" charset="0"/>
              </a:rPr>
              <a:t>Coffee Futures manifesting a down cycle</a:t>
            </a:r>
            <a:endParaRPr kumimoji="0" lang="en-US" sz="194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5" name="Imagen 20">
            <a:extLst>
              <a:ext uri="{FF2B5EF4-FFF2-40B4-BE49-F238E27FC236}">
                <a16:creationId xmlns:a16="http://schemas.microsoft.com/office/drawing/2014/main" id="{60EC7778-096B-E370-337F-7D7F2C63E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920" y="6128805"/>
            <a:ext cx="1182077" cy="765986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66456F6E-7AD0-B4CA-7AF3-F42A7972A80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black">
          <a:xfrm>
            <a:off x="6452364" y="4299413"/>
            <a:ext cx="544545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Montserrat" pitchFamily="2" charset="77"/>
              <a:ea typeface="+mn-ea"/>
              <a:cs typeface="Gotham Light" pitchFamily="50" charset="0"/>
            </a:endParaRPr>
          </a:p>
          <a:p>
            <a:pPr marL="285750" marR="0" lvl="0" indent="-285750" algn="l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Montserrat" pitchFamily="2" charset="77"/>
              <a:ea typeface="+mn-ea"/>
              <a:cs typeface="Gotham Light" pitchFamily="50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7889A2A-6FF7-6165-9756-33225AD43DB4}"/>
              </a:ext>
            </a:extLst>
          </p:cNvPr>
          <p:cNvSpPr txBox="1"/>
          <p:nvPr/>
        </p:nvSpPr>
        <p:spPr>
          <a:xfrm>
            <a:off x="1645925" y="1443765"/>
            <a:ext cx="2799221" cy="414857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3970" marR="0" lvl="0" indent="0" algn="l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GT" b="1" dirty="0">
                <a:solidFill>
                  <a:schemeClr val="accent2"/>
                </a:solidFill>
                <a:latin typeface="Montserrat" pitchFamily="2" charset="77"/>
                <a:cs typeface="Montserrat"/>
              </a:rPr>
              <a:t>S</a:t>
            </a:r>
            <a:r>
              <a:rPr lang="en-US" b="1" dirty="0" err="1">
                <a:solidFill>
                  <a:schemeClr val="accent2"/>
                </a:solidFill>
                <a:latin typeface="Montserrat" pitchFamily="2" charset="77"/>
                <a:cs typeface="Montserrat"/>
              </a:rPr>
              <a:t>hort</a:t>
            </a:r>
            <a:r>
              <a:rPr lang="en-US" b="1" dirty="0">
                <a:solidFill>
                  <a:schemeClr val="accent2"/>
                </a:solidFill>
                <a:latin typeface="Montserrat" pitchFamily="2" charset="77"/>
                <a:cs typeface="Montserrat"/>
              </a:rPr>
              <a:t> term Zoom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Montserrat" pitchFamily="2" charset="77"/>
              <a:ea typeface="+mn-ea"/>
              <a:cs typeface="Montserra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75E77A-73AF-00D4-E4BC-3F5B6A97BABD}"/>
              </a:ext>
            </a:extLst>
          </p:cNvPr>
          <p:cNvGrpSpPr/>
          <p:nvPr/>
        </p:nvGrpSpPr>
        <p:grpSpPr>
          <a:xfrm>
            <a:off x="283165" y="2059767"/>
            <a:ext cx="4785822" cy="2089644"/>
            <a:chOff x="313327" y="1740644"/>
            <a:chExt cx="4785822" cy="2089644"/>
          </a:xfrm>
          <a:effectLst/>
        </p:grpSpPr>
        <p:sp>
          <p:nvSpPr>
            <p:cNvPr id="10" name="Rectángulo: esquinas redondeadas 21">
              <a:extLst>
                <a:ext uri="{FF2B5EF4-FFF2-40B4-BE49-F238E27FC236}">
                  <a16:creationId xmlns:a16="http://schemas.microsoft.com/office/drawing/2014/main" id="{AAE92D35-ECFC-612F-823B-0DEB4F115B7B}"/>
                </a:ext>
              </a:extLst>
            </p:cNvPr>
            <p:cNvSpPr/>
            <p:nvPr/>
          </p:nvSpPr>
          <p:spPr>
            <a:xfrm>
              <a:off x="313327" y="1753211"/>
              <a:ext cx="4785822" cy="2077077"/>
            </a:xfrm>
            <a:prstGeom prst="roundRect">
              <a:avLst>
                <a:gd name="adj" fmla="val 13139"/>
              </a:avLst>
            </a:prstGeom>
            <a:solidFill>
              <a:srgbClr val="F2F2F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2534"/>
                </a:buClr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2534"/>
                </a:buClr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2534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	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CDB30A4E-9F76-FA9A-A25A-2A71D044C2A2}"/>
                </a:ext>
              </a:extLst>
            </p:cNvPr>
            <p:cNvSpPr txBox="1"/>
            <p:nvPr/>
          </p:nvSpPr>
          <p:spPr>
            <a:xfrm>
              <a:off x="1569822" y="1740644"/>
              <a:ext cx="2323282" cy="507190"/>
            </a:xfrm>
            <a:prstGeom prst="rect">
              <a:avLst/>
            </a:prstGeom>
          </p:spPr>
          <p:txBody>
            <a:bodyPr vert="horz" wrap="square" lIns="0" tIns="136525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</a:rPr>
                <a:t>Arabica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</a:rPr>
                <a:t>2023-2026</a:t>
              </a:r>
              <a:r>
                <a: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venir Next LT Pro" panose="020B0504020202020204" pitchFamily="34" charset="0"/>
                  <a:ea typeface="+mn-ea"/>
                  <a:cs typeface="Gotham Light" pitchFamily="50" charset="0"/>
                </a:rPr>
                <a:t> $/lb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Montserrat"/>
              </a:endParaRPr>
            </a:p>
          </p:txBody>
        </p:sp>
      </p:grpSp>
      <p:pic>
        <p:nvPicPr>
          <p:cNvPr id="12" name="Imagen 691">
            <a:extLst>
              <a:ext uri="{FF2B5EF4-FFF2-40B4-BE49-F238E27FC236}">
                <a16:creationId xmlns:a16="http://schemas.microsoft.com/office/drawing/2014/main" id="{6EB4A440-3CF0-3C24-90EB-A5D4E69AC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0" y="2018717"/>
            <a:ext cx="587742" cy="4486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2B6391B-1E08-61B8-34F1-1CF0CE3B6DAA}"/>
              </a:ext>
            </a:extLst>
          </p:cNvPr>
          <p:cNvGrpSpPr/>
          <p:nvPr/>
        </p:nvGrpSpPr>
        <p:grpSpPr>
          <a:xfrm>
            <a:off x="6620526" y="639390"/>
            <a:ext cx="4785822" cy="2725949"/>
            <a:chOff x="6221199" y="1083220"/>
            <a:chExt cx="5803357" cy="2725949"/>
          </a:xfrm>
        </p:grpSpPr>
        <p:sp>
          <p:nvSpPr>
            <p:cNvPr id="14" name="Rectángulo 134">
              <a:extLst>
                <a:ext uri="{FF2B5EF4-FFF2-40B4-BE49-F238E27FC236}">
                  <a16:creationId xmlns:a16="http://schemas.microsoft.com/office/drawing/2014/main" id="{60385F7C-F99E-D5AC-86C4-8AFD0F15EF2B}"/>
                </a:ext>
              </a:extLst>
            </p:cNvPr>
            <p:cNvSpPr/>
            <p:nvPr/>
          </p:nvSpPr>
          <p:spPr>
            <a:xfrm>
              <a:off x="6221199" y="1486537"/>
              <a:ext cx="5803357" cy="2322632"/>
            </a:xfrm>
            <a:prstGeom prst="roundRect">
              <a:avLst>
                <a:gd name="adj" fmla="val 101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42516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02EE2E-A2D0-E2FB-04DA-A456F4ABDF6F}"/>
                </a:ext>
              </a:extLst>
            </p:cNvPr>
            <p:cNvSpPr/>
            <p:nvPr/>
          </p:nvSpPr>
          <p:spPr>
            <a:xfrm>
              <a:off x="7816850" y="1083220"/>
              <a:ext cx="2457660" cy="330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Key Takeaways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3B9EA4-C81E-86B3-9440-2FB8679333A2}"/>
              </a:ext>
            </a:extLst>
          </p:cNvPr>
          <p:cNvGrpSpPr/>
          <p:nvPr/>
        </p:nvGrpSpPr>
        <p:grpSpPr>
          <a:xfrm>
            <a:off x="6680357" y="3492662"/>
            <a:ext cx="4785822" cy="3017085"/>
            <a:chOff x="6221199" y="1074072"/>
            <a:chExt cx="5803357" cy="3347195"/>
          </a:xfrm>
        </p:grpSpPr>
        <p:sp>
          <p:nvSpPr>
            <p:cNvPr id="17" name="Rectángulo 134">
              <a:extLst>
                <a:ext uri="{FF2B5EF4-FFF2-40B4-BE49-F238E27FC236}">
                  <a16:creationId xmlns:a16="http://schemas.microsoft.com/office/drawing/2014/main" id="{72D0EB75-0B2B-5323-CE51-6914CD5BA499}"/>
                </a:ext>
              </a:extLst>
            </p:cNvPr>
            <p:cNvSpPr/>
            <p:nvPr/>
          </p:nvSpPr>
          <p:spPr>
            <a:xfrm>
              <a:off x="6221199" y="1486536"/>
              <a:ext cx="5803357" cy="2934731"/>
            </a:xfrm>
            <a:prstGeom prst="roundRect">
              <a:avLst>
                <a:gd name="adj" fmla="val 101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42516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A9AE26-EF54-6282-F51F-A258822B0384}"/>
                </a:ext>
              </a:extLst>
            </p:cNvPr>
            <p:cNvSpPr/>
            <p:nvPr/>
          </p:nvSpPr>
          <p:spPr>
            <a:xfrm>
              <a:off x="7835531" y="1074072"/>
              <a:ext cx="2457660" cy="3307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Implications</a:t>
              </a:r>
            </a:p>
          </p:txBody>
        </p:sp>
      </p:grpSp>
      <p:pic>
        <p:nvPicPr>
          <p:cNvPr id="19" name="Imagen 2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4857D622-A8D9-460E-939F-E148462AF3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848" y="2566957"/>
            <a:ext cx="4147082" cy="136541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9EB5F14-8C4C-AB52-3765-2EE6E8032CB7}"/>
              </a:ext>
            </a:extLst>
          </p:cNvPr>
          <p:cNvGrpSpPr/>
          <p:nvPr/>
        </p:nvGrpSpPr>
        <p:grpSpPr>
          <a:xfrm>
            <a:off x="283165" y="4358178"/>
            <a:ext cx="4785822" cy="2089644"/>
            <a:chOff x="313327" y="1740644"/>
            <a:chExt cx="4785822" cy="2089644"/>
          </a:xfrm>
          <a:effectLst/>
        </p:grpSpPr>
        <p:sp>
          <p:nvSpPr>
            <p:cNvPr id="21" name="Rectángulo: esquinas redondeadas 21">
              <a:extLst>
                <a:ext uri="{FF2B5EF4-FFF2-40B4-BE49-F238E27FC236}">
                  <a16:creationId xmlns:a16="http://schemas.microsoft.com/office/drawing/2014/main" id="{5A9B7232-1E16-6E6C-D477-6D0583DCD902}"/>
                </a:ext>
              </a:extLst>
            </p:cNvPr>
            <p:cNvSpPr/>
            <p:nvPr/>
          </p:nvSpPr>
          <p:spPr>
            <a:xfrm>
              <a:off x="313327" y="1753211"/>
              <a:ext cx="4785822" cy="2077077"/>
            </a:xfrm>
            <a:prstGeom prst="roundRect">
              <a:avLst>
                <a:gd name="adj" fmla="val 13139"/>
              </a:avLst>
            </a:prstGeom>
            <a:solidFill>
              <a:srgbClr val="F2F2F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2534"/>
                </a:buClr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2534"/>
                </a:buClr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02534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	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4F6339FD-1838-D78E-06AE-70F81900BCCB}"/>
                </a:ext>
              </a:extLst>
            </p:cNvPr>
            <p:cNvSpPr txBox="1"/>
            <p:nvPr/>
          </p:nvSpPr>
          <p:spPr>
            <a:xfrm>
              <a:off x="1569822" y="1740644"/>
              <a:ext cx="2323282" cy="507190"/>
            </a:xfrm>
            <a:prstGeom prst="rect">
              <a:avLst/>
            </a:prstGeom>
          </p:spPr>
          <p:txBody>
            <a:bodyPr vert="horz" wrap="square" lIns="0" tIns="136525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</a:rPr>
                <a:t>Arabica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</a:rPr>
                <a:t>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</a:rPr>
                <a:t>Futures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GT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Montserrat"/>
                  <a:ea typeface="+mn-ea"/>
                  <a:cs typeface="Montserrat"/>
                </a:rPr>
                <a:t>03/2026 – 03/2028 </a:t>
              </a:r>
              <a:r>
                <a: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venir Next LT Pro" panose="020B0504020202020204" pitchFamily="34" charset="0"/>
                  <a:ea typeface="+mn-ea"/>
                  <a:cs typeface="Gotham Light" pitchFamily="50" charset="0"/>
                </a:rPr>
                <a:t>$/lb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Montserrat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3C905A-CB3A-D86B-AB81-B510F5CB3414}"/>
              </a:ext>
            </a:extLst>
          </p:cNvPr>
          <p:cNvSpPr txBox="1"/>
          <p:nvPr/>
        </p:nvSpPr>
        <p:spPr>
          <a:xfrm>
            <a:off x="6896415" y="1381489"/>
            <a:ext cx="4614104" cy="172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noProof="0" dirty="0"/>
              <a:t>Coffee prices started to show a Price decrease in July 2025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noProof="0" dirty="0"/>
              <a:t>Tariffs to Brazil reversed Price trend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noProof="0" dirty="0"/>
              <a:t>Futures market show a down cycle for 2027-2028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/>
              <a:t>Appears that the “worst is over”.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noProof="0" dirty="0"/>
              <a:t>2026 crops announcing a positive outcome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83443-79DA-226B-ED1A-EFA850F66334}"/>
              </a:ext>
            </a:extLst>
          </p:cNvPr>
          <p:cNvSpPr txBox="1"/>
          <p:nvPr/>
        </p:nvSpPr>
        <p:spPr>
          <a:xfrm>
            <a:off x="6896415" y="4048548"/>
            <a:ext cx="4614104" cy="227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noProof="0" dirty="0"/>
              <a:t>Expect headwinds for green Coffee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noProof="0" dirty="0"/>
              <a:t>Expect a green coffee down cycle for N5 period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noProof="0" dirty="0"/>
              <a:t>Do not expect prices to go below $250/</a:t>
            </a:r>
            <a:r>
              <a:rPr lang="en-US" sz="1200" noProof="0" dirty="0" err="1"/>
              <a:t>lb</a:t>
            </a:r>
            <a:endParaRPr lang="en-US" sz="1200" noProof="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/>
              <a:t>Expect Competitors to become more aggressive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noProof="0" dirty="0"/>
              <a:t>Expect marketing investment to increase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/>
              <a:t>Expect an increase in Tade Dynamic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noProof="0" dirty="0"/>
              <a:t>Expect Mainstream segment to recover &amp; value segment to slow down.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2A36F4-D87C-04E0-1D7F-166BF83F16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112576"/>
              </p:ext>
            </p:extLst>
          </p:nvPr>
        </p:nvGraphicFramePr>
        <p:xfrm>
          <a:off x="587456" y="4865176"/>
          <a:ext cx="4177239" cy="1582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1408DB9-B270-0E55-3BCC-F5F4E3231D13}"/>
              </a:ext>
            </a:extLst>
          </p:cNvPr>
          <p:cNvSpPr txBox="1"/>
          <p:nvPr/>
        </p:nvSpPr>
        <p:spPr>
          <a:xfrm>
            <a:off x="855172" y="4805984"/>
            <a:ext cx="640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800" b="1" dirty="0"/>
              <a:t>$355/lb</a:t>
            </a:r>
            <a:endParaRPr lang="en-US" sz="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24D351-0E38-0E2E-9D59-2F3E5496E468}"/>
              </a:ext>
            </a:extLst>
          </p:cNvPr>
          <p:cNvSpPr txBox="1"/>
          <p:nvPr/>
        </p:nvSpPr>
        <p:spPr>
          <a:xfrm>
            <a:off x="4243776" y="5785973"/>
            <a:ext cx="640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800" b="1" dirty="0"/>
              <a:t>$297/lb</a:t>
            </a:r>
            <a:endParaRPr lang="en-US" sz="8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2998F4-F81E-F311-B1F7-FC9DD8575EEB}"/>
              </a:ext>
            </a:extLst>
          </p:cNvPr>
          <p:cNvCxnSpPr>
            <a:cxnSpLocks/>
          </p:cNvCxnSpPr>
          <p:nvPr/>
        </p:nvCxnSpPr>
        <p:spPr>
          <a:xfrm>
            <a:off x="1632963" y="5148561"/>
            <a:ext cx="2468875" cy="42247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10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05EF1-2067-6B5E-0F01-EBCCDC723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3">
            <a:extLst>
              <a:ext uri="{FF2B5EF4-FFF2-40B4-BE49-F238E27FC236}">
                <a16:creationId xmlns:a16="http://schemas.microsoft.com/office/drawing/2014/main" id="{854149E2-C5B1-21FC-CD93-4F26E2758C11}"/>
              </a:ext>
            </a:extLst>
          </p:cNvPr>
          <p:cNvSpPr/>
          <p:nvPr/>
        </p:nvSpPr>
        <p:spPr>
          <a:xfrm>
            <a:off x="422477" y="2621665"/>
            <a:ext cx="7041406" cy="2993509"/>
          </a:xfrm>
          <a:prstGeom prst="roundRect">
            <a:avLst>
              <a:gd name="adj" fmla="val 13139"/>
            </a:avLst>
          </a:prstGeom>
          <a:solidFill>
            <a:schemeClr val="bg1"/>
          </a:solidFill>
          <a:ln w="57150" cap="flat" cmpd="sng" algn="ctr">
            <a:gradFill flip="none" rotWithShape="1">
              <a:gsLst>
                <a:gs pos="1724">
                  <a:schemeClr val="bg1"/>
                </a:gs>
                <a:gs pos="100000">
                  <a:schemeClr val="bg1"/>
                </a:gs>
                <a:gs pos="55000">
                  <a:schemeClr val="bg1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2534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2534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2534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	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F69415AB-205B-6966-40B2-54CF552FA1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84" imgH="486" progId="TCLayout.ActiveDocument.1">
                  <p:embed/>
                </p:oleObj>
              </mc:Choice>
              <mc:Fallback>
                <p:oleObj name="think-cell Slide" r:id="rId5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69415AB-205B-6966-40B2-54CF552FA1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DEBECC6-4BDC-1EE1-A210-30A358D6ECE2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9DACC76-0EE9-9C8E-313F-7E0297184B6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26337" y="710952"/>
            <a:ext cx="5687377" cy="597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Where we see Green Coffee Cycle</a:t>
            </a:r>
          </a:p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N5 Green Coffee projection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6F06F0-EB57-3410-09EE-CF61D12BE5B8}"/>
              </a:ext>
            </a:extLst>
          </p:cNvPr>
          <p:cNvGrpSpPr/>
          <p:nvPr/>
        </p:nvGrpSpPr>
        <p:grpSpPr>
          <a:xfrm>
            <a:off x="486137" y="2763635"/>
            <a:ext cx="6877276" cy="2725838"/>
            <a:chOff x="1196727" y="8031365"/>
            <a:chExt cx="6635871" cy="2725838"/>
          </a:xfrm>
        </p:grpSpPr>
        <p:pic>
          <p:nvPicPr>
            <p:cNvPr id="6" name="Imagen 3" descr="Gráfico&#10;&#10;El contenido generado por IA puede ser incorrecto.">
              <a:extLst>
                <a:ext uri="{FF2B5EF4-FFF2-40B4-BE49-F238E27FC236}">
                  <a16:creationId xmlns:a16="http://schemas.microsoft.com/office/drawing/2014/main" id="{64EE6EEA-09EB-2C24-F465-262558059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5765" r="-1" b="28560"/>
            <a:stretch>
              <a:fillRect/>
            </a:stretch>
          </p:blipFill>
          <p:spPr>
            <a:xfrm>
              <a:off x="1287760" y="8391815"/>
              <a:ext cx="6451965" cy="229165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ángulo 18">
              <a:extLst>
                <a:ext uri="{FF2B5EF4-FFF2-40B4-BE49-F238E27FC236}">
                  <a16:creationId xmlns:a16="http://schemas.microsoft.com/office/drawing/2014/main" id="{7310D7F6-2048-4501-6F9C-39D06DB15E86}"/>
                </a:ext>
              </a:extLst>
            </p:cNvPr>
            <p:cNvSpPr/>
            <p:nvPr/>
          </p:nvSpPr>
          <p:spPr>
            <a:xfrm>
              <a:off x="1196727" y="8031365"/>
              <a:ext cx="6635871" cy="272583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5E50A09D-F387-6BEF-2CFA-E91337A3EF83}"/>
              </a:ext>
            </a:extLst>
          </p:cNvPr>
          <p:cNvSpPr txBox="1"/>
          <p:nvPr/>
        </p:nvSpPr>
        <p:spPr>
          <a:xfrm>
            <a:off x="92209" y="1912624"/>
            <a:ext cx="7893402" cy="414857"/>
          </a:xfrm>
          <a:prstGeom prst="rect">
            <a:avLst/>
          </a:prstGeom>
        </p:spPr>
        <p:txBody>
          <a:bodyPr vert="horz" wrap="square" lIns="0" tIns="136525" rIns="0" bIns="0" rtlCol="0" anchor="t">
            <a:spAutoFit/>
          </a:bodyPr>
          <a:lstStyle/>
          <a:p>
            <a:pPr marL="13970" marR="0" lvl="0" indent="0" algn="ctr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ontserrat ExtraBold"/>
                <a:ea typeface="+mn-ea"/>
                <a:cs typeface="Montserrat ExtraBold"/>
              </a:rPr>
              <a:t>Green Coffee cost assumption 2026-3032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Montserrat"/>
              <a:ea typeface="+mn-ea"/>
              <a:cs typeface="Montserrat"/>
            </a:endParaRPr>
          </a:p>
        </p:txBody>
      </p:sp>
      <p:sp>
        <p:nvSpPr>
          <p:cNvPr id="11" name="Rectángulo 134">
            <a:extLst>
              <a:ext uri="{FF2B5EF4-FFF2-40B4-BE49-F238E27FC236}">
                <a16:creationId xmlns:a16="http://schemas.microsoft.com/office/drawing/2014/main" id="{684A8E6D-37CB-1C2C-3927-11E542F5A92C}"/>
              </a:ext>
            </a:extLst>
          </p:cNvPr>
          <p:cNvSpPr/>
          <p:nvPr/>
        </p:nvSpPr>
        <p:spPr>
          <a:xfrm>
            <a:off x="7711245" y="2621664"/>
            <a:ext cx="3809812" cy="3020993"/>
          </a:xfrm>
          <a:prstGeom prst="roundRect">
            <a:avLst>
              <a:gd name="adj" fmla="val 101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42516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Projection assumption $</a:t>
            </a:r>
            <a:r>
              <a:rPr lang="en-US" sz="1200" dirty="0">
                <a:solidFill>
                  <a:schemeClr val="accent1"/>
                </a:solidFill>
                <a:latin typeface="Montserrat"/>
              </a:rPr>
              <a:t>3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55/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lb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- $250/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lb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42516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Forecasted 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conservative down-cycle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(under new reality)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42516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Projections based on improvement of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marginal contribution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42516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 more aggressive down cycle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will optimize our marginal contribution,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generating more investment &amp;  value.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E5E597-58C4-D610-14CF-BBEE87761E48}"/>
              </a:ext>
            </a:extLst>
          </p:cNvPr>
          <p:cNvSpPr/>
          <p:nvPr/>
        </p:nvSpPr>
        <p:spPr>
          <a:xfrm>
            <a:off x="8809443" y="2718598"/>
            <a:ext cx="1613415" cy="3307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Highlights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CE63E5-0653-4294-A64A-B33A00AC2928}"/>
              </a:ext>
            </a:extLst>
          </p:cNvPr>
          <p:cNvSpPr txBox="1"/>
          <p:nvPr/>
        </p:nvSpPr>
        <p:spPr>
          <a:xfrm>
            <a:off x="5022152" y="4449781"/>
            <a:ext cx="5124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EA0FA">
                    <a:lumMod val="76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20</a:t>
            </a:r>
            <a:r>
              <a:rPr lang="en-US" sz="1000" b="1" dirty="0">
                <a:solidFill>
                  <a:srgbClr val="6EA0FA">
                    <a:lumMod val="76000"/>
                  </a:srgbClr>
                </a:solidFill>
                <a:latin typeface="Montserrat"/>
              </a:rPr>
              <a:t>31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6EA0FA">
                  <a:lumMod val="76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8E592-8EE1-821E-19C8-59B730A2C8E2}"/>
              </a:ext>
            </a:extLst>
          </p:cNvPr>
          <p:cNvSpPr txBox="1"/>
          <p:nvPr/>
        </p:nvSpPr>
        <p:spPr>
          <a:xfrm>
            <a:off x="5749466" y="4449780"/>
            <a:ext cx="5124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EA0FA">
                    <a:lumMod val="76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203</a:t>
            </a:r>
            <a:r>
              <a:rPr lang="en-US" sz="1000" b="1" dirty="0">
                <a:solidFill>
                  <a:srgbClr val="6EA0FA">
                    <a:lumMod val="76000"/>
                  </a:srgbClr>
                </a:solidFill>
                <a:latin typeface="Montserrat"/>
              </a:rPr>
              <a:t>2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6EA0FA">
                  <a:lumMod val="76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1C94E6-EA24-EEC7-6B36-FB5009AB85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56" t="15974" r="-756" b="25530"/>
          <a:stretch>
            <a:fillRect/>
          </a:stretch>
        </p:blipFill>
        <p:spPr>
          <a:xfrm>
            <a:off x="1525641" y="3361810"/>
            <a:ext cx="4684243" cy="10142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6121F0-4445-DE45-05E7-988350DA4C03}"/>
              </a:ext>
            </a:extLst>
          </p:cNvPr>
          <p:cNvSpPr txBox="1"/>
          <p:nvPr/>
        </p:nvSpPr>
        <p:spPr>
          <a:xfrm>
            <a:off x="1329711" y="3049348"/>
            <a:ext cx="5124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EA0FA">
                    <a:lumMod val="76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2026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2A81-2E6A-272D-5614-51A0BAAEEE1D}"/>
              </a:ext>
            </a:extLst>
          </p:cNvPr>
          <p:cNvSpPr txBox="1"/>
          <p:nvPr/>
        </p:nvSpPr>
        <p:spPr>
          <a:xfrm>
            <a:off x="3580595" y="4449780"/>
            <a:ext cx="5124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EA0FA">
                    <a:lumMod val="76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2029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6E7C93-9457-5685-38ED-91E7CBF22E8B}"/>
              </a:ext>
            </a:extLst>
          </p:cNvPr>
          <p:cNvSpPr txBox="1"/>
          <p:nvPr/>
        </p:nvSpPr>
        <p:spPr>
          <a:xfrm>
            <a:off x="4294838" y="4436337"/>
            <a:ext cx="5124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EA0FA">
                    <a:lumMod val="76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2030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F9FCB1-5B16-E6E4-2571-97FB296AD853}"/>
              </a:ext>
            </a:extLst>
          </p:cNvPr>
          <p:cNvSpPr txBox="1"/>
          <p:nvPr/>
        </p:nvSpPr>
        <p:spPr>
          <a:xfrm>
            <a:off x="2167755" y="4449780"/>
            <a:ext cx="5124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EA0FA">
                    <a:lumMod val="76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2027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4C7399-FA88-5B5E-08F3-834A90C4655F}"/>
              </a:ext>
            </a:extLst>
          </p:cNvPr>
          <p:cNvSpPr txBox="1"/>
          <p:nvPr/>
        </p:nvSpPr>
        <p:spPr>
          <a:xfrm>
            <a:off x="2866353" y="4449780"/>
            <a:ext cx="5124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EA0FA">
                    <a:lumMod val="76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2028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5020FA-8F67-C8B0-E3CA-01956BE0DEB5}"/>
              </a:ext>
            </a:extLst>
          </p:cNvPr>
          <p:cNvCxnSpPr/>
          <p:nvPr/>
        </p:nvCxnSpPr>
        <p:spPr>
          <a:xfrm>
            <a:off x="1510777" y="4333715"/>
            <a:ext cx="4989699" cy="6244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09DD3D-6BC2-C8D2-4ECE-393B9F2AB349}"/>
              </a:ext>
            </a:extLst>
          </p:cNvPr>
          <p:cNvCxnSpPr>
            <a:cxnSpLocks/>
          </p:cNvCxnSpPr>
          <p:nvPr/>
        </p:nvCxnSpPr>
        <p:spPr>
          <a:xfrm>
            <a:off x="1510777" y="3361811"/>
            <a:ext cx="4989699" cy="6244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955076-3D2C-7F8D-F52D-AF682BA8A958}"/>
              </a:ext>
            </a:extLst>
          </p:cNvPr>
          <p:cNvSpPr txBox="1"/>
          <p:nvPr/>
        </p:nvSpPr>
        <p:spPr>
          <a:xfrm>
            <a:off x="6895354" y="3257931"/>
            <a:ext cx="77334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$350/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Lb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DAA431-A109-8739-0DA2-69211EAD03BB}"/>
              </a:ext>
            </a:extLst>
          </p:cNvPr>
          <p:cNvSpPr txBox="1"/>
          <p:nvPr/>
        </p:nvSpPr>
        <p:spPr>
          <a:xfrm>
            <a:off x="6895354" y="4221421"/>
            <a:ext cx="9796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$250/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Lb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53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82708F77-AD44-C0F1-4FAE-3F3C7E032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C231D739-FF9A-6A3B-6ACD-86031F5E10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5" imgH="405" progId="TCLayout.ActiveDocument.1">
                  <p:embed/>
                </p:oleObj>
              </mc:Choice>
              <mc:Fallback>
                <p:oleObj name="think-cell Slide" r:id="rId4" imgW="405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31D739-FF9A-6A3B-6ACD-86031F5E1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0E1F0CA-5C0A-F489-68EB-E437B1411BFF}"/>
              </a:ext>
            </a:extLst>
          </p:cNvPr>
          <p:cNvCxnSpPr>
            <a:cxnSpLocks/>
          </p:cNvCxnSpPr>
          <p:nvPr/>
        </p:nvCxnSpPr>
        <p:spPr>
          <a:xfrm>
            <a:off x="5026496" y="1463674"/>
            <a:ext cx="7165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C81722D-FD7B-8FE4-C9AA-F3939EC3367C}"/>
              </a:ext>
            </a:extLst>
          </p:cNvPr>
          <p:cNvSpPr/>
          <p:nvPr/>
        </p:nvSpPr>
        <p:spPr>
          <a:xfrm>
            <a:off x="884506" y="942283"/>
            <a:ext cx="4141990" cy="1042782"/>
          </a:xfrm>
          <a:prstGeom prst="round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Coffee Hub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AFF356E-DB04-7971-71BF-768E6E14F07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74428" y="1463674"/>
            <a:ext cx="9589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CA29F9-4A06-DF0D-FDC1-35470390EA1B}"/>
              </a:ext>
            </a:extLst>
          </p:cNvPr>
          <p:cNvGraphicFramePr>
            <a:graphicFrameLocks noGrp="1"/>
          </p:cNvGraphicFramePr>
          <p:nvPr/>
        </p:nvGraphicFramePr>
        <p:xfrm>
          <a:off x="480742" y="2418317"/>
          <a:ext cx="5894658" cy="387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04">
                  <a:extLst>
                    <a:ext uri="{9D8B030D-6E8A-4147-A177-3AD203B41FA5}">
                      <a16:colId xmlns:a16="http://schemas.microsoft.com/office/drawing/2014/main" val="933587551"/>
                    </a:ext>
                  </a:extLst>
                </a:gridCol>
                <a:gridCol w="394952">
                  <a:extLst>
                    <a:ext uri="{9D8B030D-6E8A-4147-A177-3AD203B41FA5}">
                      <a16:colId xmlns:a16="http://schemas.microsoft.com/office/drawing/2014/main" val="2963507112"/>
                    </a:ext>
                  </a:extLst>
                </a:gridCol>
                <a:gridCol w="4709802">
                  <a:extLst>
                    <a:ext uri="{9D8B030D-6E8A-4147-A177-3AD203B41FA5}">
                      <a16:colId xmlns:a16="http://schemas.microsoft.com/office/drawing/2014/main" val="3574611630"/>
                    </a:ext>
                  </a:extLst>
                </a:gridCol>
              </a:tblGrid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N5 Financials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660746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Understanding Green Coffee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22002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ategory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&amp; Consumer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7075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lays 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700194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Artemis Coffee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38167"/>
                  </a:ext>
                </a:extLst>
              </a:tr>
            </a:tbl>
          </a:graphicData>
        </a:graphic>
      </p:graphicFrame>
      <p:sp>
        <p:nvSpPr>
          <p:cNvPr id="9" name="Triángulo 49">
            <a:extLst>
              <a:ext uri="{FF2B5EF4-FFF2-40B4-BE49-F238E27FC236}">
                <a16:creationId xmlns:a16="http://schemas.microsoft.com/office/drawing/2014/main" id="{410E63C7-CCD3-001B-EE6B-9E346403CC2F}"/>
              </a:ext>
            </a:extLst>
          </p:cNvPr>
          <p:cNvSpPr/>
          <p:nvPr/>
        </p:nvSpPr>
        <p:spPr>
          <a:xfrm rot="5400000">
            <a:off x="1334378" y="2568254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Triángulo 49">
            <a:extLst>
              <a:ext uri="{FF2B5EF4-FFF2-40B4-BE49-F238E27FC236}">
                <a16:creationId xmlns:a16="http://schemas.microsoft.com/office/drawing/2014/main" id="{84F8E417-0093-DA5A-CFE3-2148D96A8B59}"/>
              </a:ext>
            </a:extLst>
          </p:cNvPr>
          <p:cNvSpPr/>
          <p:nvPr/>
        </p:nvSpPr>
        <p:spPr>
          <a:xfrm rot="5400000">
            <a:off x="1334378" y="4103162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Triángulo 49">
            <a:extLst>
              <a:ext uri="{FF2B5EF4-FFF2-40B4-BE49-F238E27FC236}">
                <a16:creationId xmlns:a16="http://schemas.microsoft.com/office/drawing/2014/main" id="{A8C30346-E3C5-F749-A74E-B252140B6698}"/>
              </a:ext>
            </a:extLst>
          </p:cNvPr>
          <p:cNvSpPr/>
          <p:nvPr/>
        </p:nvSpPr>
        <p:spPr>
          <a:xfrm rot="5400000">
            <a:off x="1337752" y="4870214"/>
            <a:ext cx="179597" cy="154695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2" name="Triángulo 49">
            <a:extLst>
              <a:ext uri="{FF2B5EF4-FFF2-40B4-BE49-F238E27FC236}">
                <a16:creationId xmlns:a16="http://schemas.microsoft.com/office/drawing/2014/main" id="{8E9FFD7D-DC88-5642-296D-520C29E9BF9E}"/>
              </a:ext>
            </a:extLst>
          </p:cNvPr>
          <p:cNvSpPr/>
          <p:nvPr/>
        </p:nvSpPr>
        <p:spPr>
          <a:xfrm rot="5400000">
            <a:off x="1334378" y="5631320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Triángulo 49">
            <a:extLst>
              <a:ext uri="{FF2B5EF4-FFF2-40B4-BE49-F238E27FC236}">
                <a16:creationId xmlns:a16="http://schemas.microsoft.com/office/drawing/2014/main" id="{C894B66F-71C3-AB83-427D-3D63037CC24B}"/>
              </a:ext>
            </a:extLst>
          </p:cNvPr>
          <p:cNvSpPr/>
          <p:nvPr/>
        </p:nvSpPr>
        <p:spPr>
          <a:xfrm rot="5400000">
            <a:off x="1334378" y="3335708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C684B4-9A23-9F97-414A-32094B5A3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 b="1844"/>
          <a:stretch>
            <a:fillRect/>
          </a:stretch>
        </p:blipFill>
        <p:spPr>
          <a:xfrm>
            <a:off x="6972038" y="0"/>
            <a:ext cx="5219962" cy="6858001"/>
          </a:xfrm>
          <a:prstGeom prst="rect">
            <a:avLst/>
          </a:prstGeom>
        </p:spPr>
      </p:pic>
      <p:pic>
        <p:nvPicPr>
          <p:cNvPr id="252" name="Google Shape;252;g32e4a692a60_1_54">
            <a:extLst>
              <a:ext uri="{FF2B5EF4-FFF2-40B4-BE49-F238E27FC236}">
                <a16:creationId xmlns:a16="http://schemas.microsoft.com/office/drawing/2014/main" id="{0ACF16C1-73C2-A755-29F8-A5DBE25A3FF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77987" y="254775"/>
            <a:ext cx="1151864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73BEEB-45FB-D7C8-1831-A93F4CA2D28F}"/>
              </a:ext>
            </a:extLst>
          </p:cNvPr>
          <p:cNvSpPr/>
          <p:nvPr/>
        </p:nvSpPr>
        <p:spPr>
          <a:xfrm>
            <a:off x="548841" y="4570470"/>
            <a:ext cx="5122754" cy="1648552"/>
          </a:xfrm>
          <a:prstGeom prst="rect">
            <a:avLst/>
          </a:prstGeom>
          <a:solidFill>
            <a:schemeClr val="accent3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FB37B-1DD8-D7C0-2877-E0352D0F3EA5}"/>
              </a:ext>
            </a:extLst>
          </p:cNvPr>
          <p:cNvSpPr/>
          <p:nvPr/>
        </p:nvSpPr>
        <p:spPr>
          <a:xfrm>
            <a:off x="548841" y="2260626"/>
            <a:ext cx="5122754" cy="1535870"/>
          </a:xfrm>
          <a:prstGeom prst="rect">
            <a:avLst/>
          </a:prstGeom>
          <a:solidFill>
            <a:schemeClr val="accent3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34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FBEC3-8DE2-F628-B4D9-0C5C9FC96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C6CD89AA-FA2D-D378-731C-7FE5D4A9F9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6CD89AA-FA2D-D378-731C-7FE5D4A9F9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B9EE67E-CC8F-3CE6-4407-02D7CD101A4A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49CA353-D0DC-A51C-24C6-8A0593539BE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26337" y="710952"/>
            <a:ext cx="10023835" cy="597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How do we see the Category</a:t>
            </a:r>
          </a:p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40" dirty="0">
                <a:solidFill>
                  <a:schemeClr val="bg1"/>
                </a:solidFill>
                <a:latin typeface="Montserrat" panose="00000500000000000000" pitchFamily="2" charset="0"/>
              </a:rPr>
              <a:t>Category mapping Latam </a:t>
            </a:r>
            <a:r>
              <a:rPr lang="en-US" sz="1940" dirty="0" err="1">
                <a:solidFill>
                  <a:schemeClr val="bg1"/>
                </a:solidFill>
                <a:latin typeface="Montserrat" panose="00000500000000000000" pitchFamily="2" charset="0"/>
              </a:rPr>
              <a:t>bia</a:t>
            </a:r>
            <a:r>
              <a:rPr lang="en-US" sz="1940" dirty="0">
                <a:solidFill>
                  <a:schemeClr val="bg1"/>
                </a:solidFill>
                <a:latin typeface="Montserrat" panose="00000500000000000000" pitchFamily="2" charset="0"/>
              </a:rPr>
              <a:t> Markets– Category value +16% growth 2026 vs 2025 </a:t>
            </a:r>
            <a:endParaRPr kumimoji="0" lang="en-US" sz="194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36" name="Imagen 2">
            <a:extLst>
              <a:ext uri="{FF2B5EF4-FFF2-40B4-BE49-F238E27FC236}">
                <a16:creationId xmlns:a16="http://schemas.microsoft.com/office/drawing/2014/main" id="{3CCB60DA-2451-93E3-D9C6-6B1621CB5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329" y="5629931"/>
            <a:ext cx="1906671" cy="1235523"/>
          </a:xfrm>
          <a:prstGeom prst="rect">
            <a:avLst/>
          </a:prstGeom>
        </p:spPr>
      </p:pic>
      <p:sp>
        <p:nvSpPr>
          <p:cNvPr id="5" name="Rectángulo 15">
            <a:extLst>
              <a:ext uri="{FF2B5EF4-FFF2-40B4-BE49-F238E27FC236}">
                <a16:creationId xmlns:a16="http://schemas.microsoft.com/office/drawing/2014/main" id="{0FC2B6B5-453C-C870-5AF2-75B199BA0A72}"/>
              </a:ext>
            </a:extLst>
          </p:cNvPr>
          <p:cNvSpPr/>
          <p:nvPr/>
        </p:nvSpPr>
        <p:spPr>
          <a:xfrm>
            <a:off x="1972307" y="2302335"/>
            <a:ext cx="1800000" cy="3861170"/>
          </a:xfrm>
          <a:prstGeom prst="rect">
            <a:avLst/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ángulo 16">
            <a:extLst>
              <a:ext uri="{FF2B5EF4-FFF2-40B4-BE49-F238E27FC236}">
                <a16:creationId xmlns:a16="http://schemas.microsoft.com/office/drawing/2014/main" id="{B85606DC-6713-87F8-379F-1A939C4A1A9B}"/>
              </a:ext>
            </a:extLst>
          </p:cNvPr>
          <p:cNvSpPr/>
          <p:nvPr/>
        </p:nvSpPr>
        <p:spPr>
          <a:xfrm>
            <a:off x="4033325" y="2302335"/>
            <a:ext cx="1800000" cy="3861170"/>
          </a:xfrm>
          <a:prstGeom prst="rect">
            <a:avLst/>
          </a:prstGeom>
          <a:solidFill>
            <a:srgbClr val="0E2841">
              <a:lumMod val="90000"/>
              <a:lumOff val="1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ángulo 17">
            <a:extLst>
              <a:ext uri="{FF2B5EF4-FFF2-40B4-BE49-F238E27FC236}">
                <a16:creationId xmlns:a16="http://schemas.microsoft.com/office/drawing/2014/main" id="{4B790B3B-8628-66DB-EDDA-21C59161A368}"/>
              </a:ext>
            </a:extLst>
          </p:cNvPr>
          <p:cNvSpPr/>
          <p:nvPr/>
        </p:nvSpPr>
        <p:spPr>
          <a:xfrm>
            <a:off x="5957464" y="2302335"/>
            <a:ext cx="1137735" cy="3861170"/>
          </a:xfrm>
          <a:prstGeom prst="rect">
            <a:avLst/>
          </a:prstGeom>
          <a:solidFill>
            <a:srgbClr val="0E2841">
              <a:lumMod val="75000"/>
              <a:lumOff val="2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ángulo 18">
            <a:extLst>
              <a:ext uri="{FF2B5EF4-FFF2-40B4-BE49-F238E27FC236}">
                <a16:creationId xmlns:a16="http://schemas.microsoft.com/office/drawing/2014/main" id="{C026F1EE-1647-EAF9-E3E0-E62ED9BE65EC}"/>
              </a:ext>
            </a:extLst>
          </p:cNvPr>
          <p:cNvSpPr/>
          <p:nvPr/>
        </p:nvSpPr>
        <p:spPr>
          <a:xfrm>
            <a:off x="7219338" y="2301520"/>
            <a:ext cx="682641" cy="3862800"/>
          </a:xfrm>
          <a:prstGeom prst="rect">
            <a:avLst/>
          </a:prstGeom>
          <a:solidFill>
            <a:srgbClr val="0E2841">
              <a:lumMod val="50000"/>
              <a:lumOff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ángulo 20">
            <a:extLst>
              <a:ext uri="{FF2B5EF4-FFF2-40B4-BE49-F238E27FC236}">
                <a16:creationId xmlns:a16="http://schemas.microsoft.com/office/drawing/2014/main" id="{B8EC4676-307F-98D3-0ABE-1DB17CA9E1D2}"/>
              </a:ext>
            </a:extLst>
          </p:cNvPr>
          <p:cNvSpPr/>
          <p:nvPr/>
        </p:nvSpPr>
        <p:spPr>
          <a:xfrm>
            <a:off x="8026118" y="2301520"/>
            <a:ext cx="682641" cy="3862800"/>
          </a:xfrm>
          <a:prstGeom prst="rect">
            <a:avLst/>
          </a:prstGeom>
          <a:solidFill>
            <a:srgbClr val="0E2841">
              <a:lumMod val="25000"/>
              <a:lumOff val="75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ángulo 21">
            <a:extLst>
              <a:ext uri="{FF2B5EF4-FFF2-40B4-BE49-F238E27FC236}">
                <a16:creationId xmlns:a16="http://schemas.microsoft.com/office/drawing/2014/main" id="{1749662B-614B-F35F-004E-90CD332A1CE7}"/>
              </a:ext>
            </a:extLst>
          </p:cNvPr>
          <p:cNvSpPr/>
          <p:nvPr/>
        </p:nvSpPr>
        <p:spPr>
          <a:xfrm>
            <a:off x="8832897" y="2301520"/>
            <a:ext cx="504000" cy="3862800"/>
          </a:xfrm>
          <a:prstGeom prst="rect">
            <a:avLst/>
          </a:prstGeom>
          <a:solidFill>
            <a:srgbClr val="0E2841">
              <a:lumMod val="10000"/>
              <a:lumOff val="9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" name="Gráfico 23" descr="Escena suburbana con relleno sólido">
            <a:extLst>
              <a:ext uri="{FF2B5EF4-FFF2-40B4-BE49-F238E27FC236}">
                <a16:creationId xmlns:a16="http://schemas.microsoft.com/office/drawing/2014/main" id="{F367A64F-DDCC-2B9E-FD56-A905E389C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1718" y="3746204"/>
            <a:ext cx="718262" cy="718262"/>
          </a:xfrm>
          <a:prstGeom prst="rect">
            <a:avLst/>
          </a:prstGeom>
        </p:spPr>
      </p:pic>
      <p:sp>
        <p:nvSpPr>
          <p:cNvPr id="13" name="CuadroTexto 24">
            <a:extLst>
              <a:ext uri="{FF2B5EF4-FFF2-40B4-BE49-F238E27FC236}">
                <a16:creationId xmlns:a16="http://schemas.microsoft.com/office/drawing/2014/main" id="{A3F91801-3D5F-91B5-5754-1A4FBE2F63FF}"/>
              </a:ext>
            </a:extLst>
          </p:cNvPr>
          <p:cNvSpPr txBox="1"/>
          <p:nvPr/>
        </p:nvSpPr>
        <p:spPr>
          <a:xfrm>
            <a:off x="2451859" y="4593469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In home</a:t>
            </a:r>
          </a:p>
        </p:txBody>
      </p:sp>
      <p:pic>
        <p:nvPicPr>
          <p:cNvPr id="14" name="Imagen 31">
            <a:extLst>
              <a:ext uri="{FF2B5EF4-FFF2-40B4-BE49-F238E27FC236}">
                <a16:creationId xmlns:a16="http://schemas.microsoft.com/office/drawing/2014/main" id="{F56F5F67-D6DD-6920-8E1C-D0BE020C12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6338" y="3786364"/>
            <a:ext cx="650843" cy="650843"/>
          </a:xfrm>
          <a:prstGeom prst="rect">
            <a:avLst/>
          </a:prstGeom>
        </p:spPr>
      </p:pic>
      <p:sp>
        <p:nvSpPr>
          <p:cNvPr id="15" name="CuadroTexto 32">
            <a:extLst>
              <a:ext uri="{FF2B5EF4-FFF2-40B4-BE49-F238E27FC236}">
                <a16:creationId xmlns:a16="http://schemas.microsoft.com/office/drawing/2014/main" id="{72D0B14A-CDA8-AE78-96E7-0504AEACF475}"/>
              </a:ext>
            </a:extLst>
          </p:cNvPr>
          <p:cNvSpPr txBox="1"/>
          <p:nvPr/>
        </p:nvSpPr>
        <p:spPr>
          <a:xfrm>
            <a:off x="7220251" y="4593469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Coffee</a:t>
            </a:r>
            <a:endParaRPr kumimoji="0" lang="es-GT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Shops</a:t>
            </a:r>
          </a:p>
        </p:txBody>
      </p:sp>
      <p:pic>
        <p:nvPicPr>
          <p:cNvPr id="16" name="Gráfico 34" descr="Tienda contorno">
            <a:extLst>
              <a:ext uri="{FF2B5EF4-FFF2-40B4-BE49-F238E27FC236}">
                <a16:creationId xmlns:a16="http://schemas.microsoft.com/office/drawing/2014/main" id="{EC694B94-ACE3-887B-2FBA-30F8CD1FAF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1833" y="3769213"/>
            <a:ext cx="676376" cy="676376"/>
          </a:xfrm>
          <a:prstGeom prst="rect">
            <a:avLst/>
          </a:prstGeom>
        </p:spPr>
      </p:pic>
      <p:pic>
        <p:nvPicPr>
          <p:cNvPr id="17" name="Gráfico 36" descr="Ciudad con relleno sólido">
            <a:extLst>
              <a:ext uri="{FF2B5EF4-FFF2-40B4-BE49-F238E27FC236}">
                <a16:creationId xmlns:a16="http://schemas.microsoft.com/office/drawing/2014/main" id="{D88BB017-63EC-5622-19C6-ACA2D72313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20944" y="3792695"/>
            <a:ext cx="676376" cy="676376"/>
          </a:xfrm>
          <a:prstGeom prst="rect">
            <a:avLst/>
          </a:prstGeom>
        </p:spPr>
      </p:pic>
      <p:sp>
        <p:nvSpPr>
          <p:cNvPr id="18" name="CuadroTexto 37">
            <a:extLst>
              <a:ext uri="{FF2B5EF4-FFF2-40B4-BE49-F238E27FC236}">
                <a16:creationId xmlns:a16="http://schemas.microsoft.com/office/drawing/2014/main" id="{2AEB8FD0-3D58-CA6C-76E3-4E97D01F5CA9}"/>
              </a:ext>
            </a:extLst>
          </p:cNvPr>
          <p:cNvSpPr txBox="1"/>
          <p:nvPr/>
        </p:nvSpPr>
        <p:spPr>
          <a:xfrm>
            <a:off x="8101231" y="4593469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Conv</a:t>
            </a:r>
            <a:endParaRPr kumimoji="0" lang="es-GT" sz="1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sp>
        <p:nvSpPr>
          <p:cNvPr id="19" name="CuadroTexto 38">
            <a:extLst>
              <a:ext uri="{FF2B5EF4-FFF2-40B4-BE49-F238E27FC236}">
                <a16:creationId xmlns:a16="http://schemas.microsoft.com/office/drawing/2014/main" id="{236CCCDD-E019-1E41-2968-184529CFF495}"/>
              </a:ext>
            </a:extLst>
          </p:cNvPr>
          <p:cNvSpPr txBox="1"/>
          <p:nvPr/>
        </p:nvSpPr>
        <p:spPr>
          <a:xfrm>
            <a:off x="8807825" y="4593469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Office</a:t>
            </a:r>
          </a:p>
        </p:txBody>
      </p:sp>
      <p:sp>
        <p:nvSpPr>
          <p:cNvPr id="20" name="CuadroTexto 39">
            <a:extLst>
              <a:ext uri="{FF2B5EF4-FFF2-40B4-BE49-F238E27FC236}">
                <a16:creationId xmlns:a16="http://schemas.microsoft.com/office/drawing/2014/main" id="{5CAB74F9-E772-9A80-F914-F137C78B132B}"/>
              </a:ext>
            </a:extLst>
          </p:cNvPr>
          <p:cNvSpPr txBox="1"/>
          <p:nvPr/>
        </p:nvSpPr>
        <p:spPr>
          <a:xfrm>
            <a:off x="6216800" y="4593469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Street</a:t>
            </a:r>
          </a:p>
        </p:txBody>
      </p:sp>
      <p:sp>
        <p:nvSpPr>
          <p:cNvPr id="21" name="CuadroTexto 40">
            <a:extLst>
              <a:ext uri="{FF2B5EF4-FFF2-40B4-BE49-F238E27FC236}">
                <a16:creationId xmlns:a16="http://schemas.microsoft.com/office/drawing/2014/main" id="{ED57B27D-B470-5594-536D-016F552CAA44}"/>
              </a:ext>
            </a:extLst>
          </p:cNvPr>
          <p:cNvSpPr txBox="1"/>
          <p:nvPr/>
        </p:nvSpPr>
        <p:spPr>
          <a:xfrm>
            <a:off x="4519925" y="4593469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Horeca</a:t>
            </a:r>
            <a:endParaRPr kumimoji="0" lang="es-GT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2" name="CuadroTexto 41">
            <a:extLst>
              <a:ext uri="{FF2B5EF4-FFF2-40B4-BE49-F238E27FC236}">
                <a16:creationId xmlns:a16="http://schemas.microsoft.com/office/drawing/2014/main" id="{34C07115-BD0F-52BB-955C-853D7DD200A7}"/>
              </a:ext>
            </a:extLst>
          </p:cNvPr>
          <p:cNvSpPr txBox="1"/>
          <p:nvPr/>
        </p:nvSpPr>
        <p:spPr>
          <a:xfrm>
            <a:off x="4560565" y="2394804"/>
            <a:ext cx="673582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$2.2 </a:t>
            </a:r>
            <a:r>
              <a:rPr kumimoji="0" lang="es-GT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Bn</a:t>
            </a:r>
            <a:endParaRPr kumimoji="0" lang="es-GT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3" name="Rectángulo 48">
            <a:extLst>
              <a:ext uri="{FF2B5EF4-FFF2-40B4-BE49-F238E27FC236}">
                <a16:creationId xmlns:a16="http://schemas.microsoft.com/office/drawing/2014/main" id="{3C0BB00A-D040-0729-5B75-DD11004CB665}"/>
              </a:ext>
            </a:extLst>
          </p:cNvPr>
          <p:cNvSpPr/>
          <p:nvPr/>
        </p:nvSpPr>
        <p:spPr>
          <a:xfrm>
            <a:off x="1972307" y="1985514"/>
            <a:ext cx="1800000" cy="2268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$</a:t>
            </a:r>
            <a:r>
              <a:rPr lang="es-GT" sz="1600" kern="0" dirty="0">
                <a:solidFill>
                  <a:srgbClr val="002060"/>
                </a:solidFill>
                <a:latin typeface="Aptos" panose="02110004020202020204"/>
              </a:rPr>
              <a:t>2</a:t>
            </a:r>
            <a:r>
              <a:rPr kumimoji="0" lang="es-GT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Bn</a:t>
            </a:r>
            <a:r>
              <a:rPr kumimoji="0" lang="es-GT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- </a:t>
            </a:r>
            <a:r>
              <a:rPr kumimoji="0" lang="es-GT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25%</a:t>
            </a:r>
          </a:p>
        </p:txBody>
      </p:sp>
      <p:sp>
        <p:nvSpPr>
          <p:cNvPr id="24" name="Rectángulo 49">
            <a:extLst>
              <a:ext uri="{FF2B5EF4-FFF2-40B4-BE49-F238E27FC236}">
                <a16:creationId xmlns:a16="http://schemas.microsoft.com/office/drawing/2014/main" id="{BED1B4C6-881C-3143-A1C0-3990FC05092B}"/>
              </a:ext>
            </a:extLst>
          </p:cNvPr>
          <p:cNvSpPr/>
          <p:nvPr/>
        </p:nvSpPr>
        <p:spPr>
          <a:xfrm>
            <a:off x="4033325" y="1985320"/>
            <a:ext cx="5303572" cy="22718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$</a:t>
            </a:r>
            <a:r>
              <a:rPr lang="es-GT" sz="1600" kern="0" dirty="0">
                <a:solidFill>
                  <a:srgbClr val="002060"/>
                </a:solidFill>
                <a:latin typeface="Aptos" panose="02110004020202020204"/>
              </a:rPr>
              <a:t>5.9</a:t>
            </a:r>
            <a:r>
              <a:rPr kumimoji="0" lang="es-GT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Bn</a:t>
            </a:r>
            <a:r>
              <a:rPr kumimoji="0" lang="es-GT" sz="1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– </a:t>
            </a:r>
            <a:r>
              <a:rPr kumimoji="0" lang="es-GT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75%</a:t>
            </a:r>
          </a:p>
        </p:txBody>
      </p:sp>
      <p:sp>
        <p:nvSpPr>
          <p:cNvPr id="25" name="Rectángulo 50">
            <a:extLst>
              <a:ext uri="{FF2B5EF4-FFF2-40B4-BE49-F238E27FC236}">
                <a16:creationId xmlns:a16="http://schemas.microsoft.com/office/drawing/2014/main" id="{C8CDCEBD-5BC8-7E03-BAB4-76C10537456E}"/>
              </a:ext>
            </a:extLst>
          </p:cNvPr>
          <p:cNvSpPr/>
          <p:nvPr/>
        </p:nvSpPr>
        <p:spPr>
          <a:xfrm>
            <a:off x="9485606" y="1976824"/>
            <a:ext cx="1164566" cy="418668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$</a:t>
            </a:r>
            <a:r>
              <a:rPr lang="es-GT" kern="0" dirty="0">
                <a:solidFill>
                  <a:srgbClr val="002060"/>
                </a:solidFill>
                <a:latin typeface="Aptos" panose="02110004020202020204"/>
              </a:rPr>
              <a:t>7.9</a:t>
            </a:r>
            <a:r>
              <a:rPr kumimoji="0" lang="es-GT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s-GT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Bn</a:t>
            </a:r>
            <a:endParaRPr kumimoji="0" lang="es-GT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</a:t>
            </a:r>
          </a:p>
        </p:txBody>
      </p:sp>
      <p:sp>
        <p:nvSpPr>
          <p:cNvPr id="26" name="CuadroTexto 58">
            <a:extLst>
              <a:ext uri="{FF2B5EF4-FFF2-40B4-BE49-F238E27FC236}">
                <a16:creationId xmlns:a16="http://schemas.microsoft.com/office/drawing/2014/main" id="{B749F271-F743-2CAB-B5E2-F3BE80806DFC}"/>
              </a:ext>
            </a:extLst>
          </p:cNvPr>
          <p:cNvSpPr txBox="1"/>
          <p:nvPr/>
        </p:nvSpPr>
        <p:spPr>
          <a:xfrm>
            <a:off x="6126713" y="2394804"/>
            <a:ext cx="684803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$1.2 </a:t>
            </a:r>
            <a:r>
              <a:rPr kumimoji="0" lang="es-GT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Bn</a:t>
            </a:r>
            <a:r>
              <a:rPr kumimoji="0" lang="es-GT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27" name="CuadroTexto 59">
            <a:extLst>
              <a:ext uri="{FF2B5EF4-FFF2-40B4-BE49-F238E27FC236}">
                <a16:creationId xmlns:a16="http://schemas.microsoft.com/office/drawing/2014/main" id="{4C4640F0-85E2-5520-6CB5-1A98B6AC787C}"/>
              </a:ext>
            </a:extLst>
          </p:cNvPr>
          <p:cNvSpPr txBox="1"/>
          <p:nvPr/>
        </p:nvSpPr>
        <p:spPr>
          <a:xfrm>
            <a:off x="7225130" y="2394804"/>
            <a:ext cx="538930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$</a:t>
            </a:r>
            <a:r>
              <a:rPr lang="es-GT" sz="1000" b="1" kern="0" dirty="0">
                <a:solidFill>
                  <a:prstClr val="white"/>
                </a:solidFill>
              </a:rPr>
              <a:t>1</a:t>
            </a:r>
            <a:r>
              <a:rPr kumimoji="0" lang="es-GT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es-GT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Bn</a:t>
            </a:r>
            <a:endParaRPr kumimoji="0" lang="es-GT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8" name="CuadroTexto 60">
            <a:extLst>
              <a:ext uri="{FF2B5EF4-FFF2-40B4-BE49-F238E27FC236}">
                <a16:creationId xmlns:a16="http://schemas.microsoft.com/office/drawing/2014/main" id="{F36E4196-7E7A-652D-1E41-D1D86B8B7C98}"/>
              </a:ext>
            </a:extLst>
          </p:cNvPr>
          <p:cNvSpPr txBox="1"/>
          <p:nvPr/>
        </p:nvSpPr>
        <p:spPr>
          <a:xfrm>
            <a:off x="8015564" y="2394804"/>
            <a:ext cx="575799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$1 </a:t>
            </a:r>
            <a:r>
              <a:rPr kumimoji="0" lang="es-GT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Bn</a:t>
            </a:r>
            <a:r>
              <a:rPr kumimoji="0" lang="es-GT" sz="1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29" name="CuadroTexto 61">
            <a:extLst>
              <a:ext uri="{FF2B5EF4-FFF2-40B4-BE49-F238E27FC236}">
                <a16:creationId xmlns:a16="http://schemas.microsoft.com/office/drawing/2014/main" id="{E420E246-1FF1-4323-32CE-DAFD6D48D7C2}"/>
              </a:ext>
            </a:extLst>
          </p:cNvPr>
          <p:cNvSpPr txBox="1"/>
          <p:nvPr/>
        </p:nvSpPr>
        <p:spPr>
          <a:xfrm>
            <a:off x="8745577" y="2394804"/>
            <a:ext cx="68640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$0.5 </a:t>
            </a:r>
            <a:r>
              <a:rPr kumimoji="0" lang="es-GT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Bn</a:t>
            </a:r>
            <a:endParaRPr kumimoji="0" lang="es-GT" sz="10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pic>
        <p:nvPicPr>
          <p:cNvPr id="30" name="Gráfico 2050" descr="Agregar con relleno sólido">
            <a:extLst>
              <a:ext uri="{FF2B5EF4-FFF2-40B4-BE49-F238E27FC236}">
                <a16:creationId xmlns:a16="http://schemas.microsoft.com/office/drawing/2014/main" id="{D42E028A-B54D-A0C1-D22E-F88A6ADCE3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03619" y="2043110"/>
            <a:ext cx="180000" cy="180000"/>
          </a:xfrm>
          <a:prstGeom prst="rect">
            <a:avLst/>
          </a:prstGeom>
        </p:spPr>
      </p:pic>
      <p:sp>
        <p:nvSpPr>
          <p:cNvPr id="45" name="Es igual a 2051">
            <a:extLst>
              <a:ext uri="{FF2B5EF4-FFF2-40B4-BE49-F238E27FC236}">
                <a16:creationId xmlns:a16="http://schemas.microsoft.com/office/drawing/2014/main" id="{AC605321-6D6F-64EA-0B0D-D58C9D3C1897}"/>
              </a:ext>
            </a:extLst>
          </p:cNvPr>
          <p:cNvSpPr/>
          <p:nvPr/>
        </p:nvSpPr>
        <p:spPr>
          <a:xfrm>
            <a:off x="9332330" y="1931857"/>
            <a:ext cx="144653" cy="352587"/>
          </a:xfrm>
          <a:prstGeom prst="mathEqual">
            <a:avLst>
              <a:gd name="adj1" fmla="val 6539"/>
              <a:gd name="adj2" fmla="val 7625"/>
            </a:avLst>
          </a:prstGeom>
          <a:solidFill>
            <a:schemeClr val="bg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6" name="Imagen 2066">
            <a:extLst>
              <a:ext uri="{FF2B5EF4-FFF2-40B4-BE49-F238E27FC236}">
                <a16:creationId xmlns:a16="http://schemas.microsoft.com/office/drawing/2014/main" id="{F346B624-DBDE-1A85-516C-619226BC9A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67727" y="3791311"/>
            <a:ext cx="1222824" cy="678518"/>
          </a:xfrm>
          <a:prstGeom prst="rect">
            <a:avLst/>
          </a:prstGeom>
        </p:spPr>
      </p:pic>
      <p:pic>
        <p:nvPicPr>
          <p:cNvPr id="47" name="Gráfico 2068" descr="Taza de latte con relleno sólido">
            <a:extLst>
              <a:ext uri="{FF2B5EF4-FFF2-40B4-BE49-F238E27FC236}">
                <a16:creationId xmlns:a16="http://schemas.microsoft.com/office/drawing/2014/main" id="{35F7F26A-0D96-443C-089D-163793EC41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63145" y="3754706"/>
            <a:ext cx="676058" cy="6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4152C-1101-86E2-1685-84248A56F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32">
            <a:extLst>
              <a:ext uri="{FF2B5EF4-FFF2-40B4-BE49-F238E27FC236}">
                <a16:creationId xmlns:a16="http://schemas.microsoft.com/office/drawing/2014/main" id="{E9E093DA-DA79-904F-23AA-4BA000EFE673}"/>
              </a:ext>
            </a:extLst>
          </p:cNvPr>
          <p:cNvSpPr/>
          <p:nvPr/>
        </p:nvSpPr>
        <p:spPr>
          <a:xfrm>
            <a:off x="4241845" y="1161572"/>
            <a:ext cx="3836891" cy="554999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Rectángulo 131">
            <a:extLst>
              <a:ext uri="{FF2B5EF4-FFF2-40B4-BE49-F238E27FC236}">
                <a16:creationId xmlns:a16="http://schemas.microsoft.com/office/drawing/2014/main" id="{33C8E95B-0D3D-A4CD-9483-A3BDDF1CBFFA}"/>
              </a:ext>
            </a:extLst>
          </p:cNvPr>
          <p:cNvSpPr/>
          <p:nvPr/>
        </p:nvSpPr>
        <p:spPr>
          <a:xfrm>
            <a:off x="183252" y="1174368"/>
            <a:ext cx="3836891" cy="554999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Rectángulo 133">
            <a:extLst>
              <a:ext uri="{FF2B5EF4-FFF2-40B4-BE49-F238E27FC236}">
                <a16:creationId xmlns:a16="http://schemas.microsoft.com/office/drawing/2014/main" id="{24843F96-BD25-407E-1C3D-13CC73ABED56}"/>
              </a:ext>
            </a:extLst>
          </p:cNvPr>
          <p:cNvSpPr/>
          <p:nvPr/>
        </p:nvSpPr>
        <p:spPr>
          <a:xfrm>
            <a:off x="8222055" y="1211521"/>
            <a:ext cx="3836891" cy="548588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D9D9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E7B190AA-4384-796D-397D-D6D5449FF3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7B190AA-4384-796D-397D-D6D5449FF3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D9DF0D6-3F7A-7363-E19D-2889212CF4DD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5397C1A-4613-1A5A-2E40-FEE1D1F9C2F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4018740" y="68434"/>
            <a:ext cx="5687377" cy="597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Category Projections for 2032</a:t>
            </a:r>
          </a:p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40" dirty="0">
                <a:solidFill>
                  <a:schemeClr val="bg1"/>
                </a:solidFill>
                <a:latin typeface="Montserrat" panose="00000500000000000000" pitchFamily="2" charset="0"/>
              </a:rPr>
              <a:t>Understanding the different segments</a:t>
            </a:r>
            <a:endParaRPr kumimoji="0" lang="en-US" sz="194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5" name="Rectángulo: esquinas redondeadas 117">
            <a:extLst>
              <a:ext uri="{FF2B5EF4-FFF2-40B4-BE49-F238E27FC236}">
                <a16:creationId xmlns:a16="http://schemas.microsoft.com/office/drawing/2014/main" id="{38C6DE14-7366-F559-6ABB-A439D5981074}"/>
              </a:ext>
            </a:extLst>
          </p:cNvPr>
          <p:cNvSpPr/>
          <p:nvPr/>
        </p:nvSpPr>
        <p:spPr>
          <a:xfrm>
            <a:off x="5624990" y="5767350"/>
            <a:ext cx="1257300" cy="450616"/>
          </a:xfrm>
          <a:prstGeom prst="roundRect">
            <a:avLst/>
          </a:prstGeom>
          <a:solidFill>
            <a:srgbClr val="00206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ángulo: esquinas redondeadas 115">
            <a:extLst>
              <a:ext uri="{FF2B5EF4-FFF2-40B4-BE49-F238E27FC236}">
                <a16:creationId xmlns:a16="http://schemas.microsoft.com/office/drawing/2014/main" id="{D8DA3F5D-1162-AC39-8035-EC1B0D71174A}"/>
              </a:ext>
            </a:extLst>
          </p:cNvPr>
          <p:cNvSpPr/>
          <p:nvPr/>
        </p:nvSpPr>
        <p:spPr>
          <a:xfrm>
            <a:off x="5624990" y="4560317"/>
            <a:ext cx="1257300" cy="450616"/>
          </a:xfrm>
          <a:prstGeom prst="roundRect">
            <a:avLst/>
          </a:prstGeom>
          <a:solidFill>
            <a:srgbClr val="00206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ángulo 51">
            <a:extLst>
              <a:ext uri="{FF2B5EF4-FFF2-40B4-BE49-F238E27FC236}">
                <a16:creationId xmlns:a16="http://schemas.microsoft.com/office/drawing/2014/main" id="{1FDB7857-8B96-4A0B-04AA-E05C47E715AD}"/>
              </a:ext>
            </a:extLst>
          </p:cNvPr>
          <p:cNvSpPr/>
          <p:nvPr/>
        </p:nvSpPr>
        <p:spPr>
          <a:xfrm>
            <a:off x="11067096" y="1938116"/>
            <a:ext cx="50441" cy="1854426"/>
          </a:xfrm>
          <a:prstGeom prst="rect">
            <a:avLst/>
          </a:prstGeom>
          <a:solidFill>
            <a:srgbClr val="D9D9D9">
              <a:alpha val="45098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ángulo 14">
            <a:extLst>
              <a:ext uri="{FF2B5EF4-FFF2-40B4-BE49-F238E27FC236}">
                <a16:creationId xmlns:a16="http://schemas.microsoft.com/office/drawing/2014/main" id="{9CA2575F-B9BC-1789-9379-3DABA1B74FC6}"/>
              </a:ext>
            </a:extLst>
          </p:cNvPr>
          <p:cNvSpPr/>
          <p:nvPr/>
        </p:nvSpPr>
        <p:spPr>
          <a:xfrm>
            <a:off x="4241640" y="913431"/>
            <a:ext cx="3837600" cy="359503"/>
          </a:xfrm>
          <a:prstGeom prst="rect">
            <a:avLst/>
          </a:prstGeom>
          <a:solidFill>
            <a:srgbClr val="1C3564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 OF HOME</a:t>
            </a:r>
          </a:p>
        </p:txBody>
      </p:sp>
      <p:pic>
        <p:nvPicPr>
          <p:cNvPr id="10" name="Imagen 30">
            <a:extLst>
              <a:ext uri="{FF2B5EF4-FFF2-40B4-BE49-F238E27FC236}">
                <a16:creationId xmlns:a16="http://schemas.microsoft.com/office/drawing/2014/main" id="{56091A3D-542F-B14E-8B42-6833775D1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4703" y="1861722"/>
            <a:ext cx="1810007" cy="1908863"/>
          </a:xfrm>
          <a:prstGeom prst="rect">
            <a:avLst/>
          </a:prstGeom>
        </p:spPr>
      </p:pic>
      <p:sp>
        <p:nvSpPr>
          <p:cNvPr id="11" name="Rectángulo: esquinas redondeadas 31">
            <a:extLst>
              <a:ext uri="{FF2B5EF4-FFF2-40B4-BE49-F238E27FC236}">
                <a16:creationId xmlns:a16="http://schemas.microsoft.com/office/drawing/2014/main" id="{BA80DA33-9981-0E75-7466-DFB0769BDDDF}"/>
              </a:ext>
            </a:extLst>
          </p:cNvPr>
          <p:cNvSpPr/>
          <p:nvPr/>
        </p:nvSpPr>
        <p:spPr>
          <a:xfrm>
            <a:off x="11158586" y="2002124"/>
            <a:ext cx="828000" cy="315301"/>
          </a:xfrm>
          <a:prstGeom prst="roundRect">
            <a:avLst/>
          </a:prstGeom>
          <a:solidFill>
            <a:srgbClr val="0070C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$0.6 </a:t>
            </a:r>
            <a:r>
              <a:rPr kumimoji="0" lang="es-GT" sz="11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Bn</a:t>
            </a:r>
            <a:r>
              <a:rPr kumimoji="0" lang="es-GT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12" name="Rectángulo: esquinas redondeadas 32">
            <a:extLst>
              <a:ext uri="{FF2B5EF4-FFF2-40B4-BE49-F238E27FC236}">
                <a16:creationId xmlns:a16="http://schemas.microsoft.com/office/drawing/2014/main" id="{ACC3079D-357E-7C3F-9ACC-DD2C6928BF2E}"/>
              </a:ext>
            </a:extLst>
          </p:cNvPr>
          <p:cNvSpPr/>
          <p:nvPr/>
        </p:nvSpPr>
        <p:spPr>
          <a:xfrm>
            <a:off x="11158586" y="2681974"/>
            <a:ext cx="828000" cy="315301"/>
          </a:xfrm>
          <a:prstGeom prst="roundRect">
            <a:avLst/>
          </a:prstGeom>
          <a:solidFill>
            <a:srgbClr val="00206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$1.2 </a:t>
            </a:r>
            <a:r>
              <a:rPr kumimoji="0" lang="es-GT" sz="11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Bn</a:t>
            </a:r>
            <a:r>
              <a:rPr kumimoji="0" lang="es-GT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13" name="Rectángulo: esquinas redondeadas 33">
            <a:extLst>
              <a:ext uri="{FF2B5EF4-FFF2-40B4-BE49-F238E27FC236}">
                <a16:creationId xmlns:a16="http://schemas.microsoft.com/office/drawing/2014/main" id="{B783F636-8A2B-0D01-908B-79A7DCEF5514}"/>
              </a:ext>
            </a:extLst>
          </p:cNvPr>
          <p:cNvSpPr/>
          <p:nvPr/>
        </p:nvSpPr>
        <p:spPr>
          <a:xfrm>
            <a:off x="11158586" y="3435875"/>
            <a:ext cx="828000" cy="315301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$0.8 </a:t>
            </a:r>
            <a:r>
              <a:rPr kumimoji="0" lang="es-GT" sz="11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Bn</a:t>
            </a:r>
            <a:endParaRPr kumimoji="0" lang="es-GT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riángulo isósceles 52">
            <a:extLst>
              <a:ext uri="{FF2B5EF4-FFF2-40B4-BE49-F238E27FC236}">
                <a16:creationId xmlns:a16="http://schemas.microsoft.com/office/drawing/2014/main" id="{97630A32-313B-41B0-BFB8-36CBDC23094D}"/>
              </a:ext>
            </a:extLst>
          </p:cNvPr>
          <p:cNvSpPr/>
          <p:nvPr/>
        </p:nvSpPr>
        <p:spPr>
          <a:xfrm rot="16200000">
            <a:off x="10690956" y="2748941"/>
            <a:ext cx="608424" cy="159674"/>
          </a:xfrm>
          <a:prstGeom prst="triangle">
            <a:avLst>
              <a:gd name="adj" fmla="val 46607"/>
            </a:avLst>
          </a:prstGeom>
          <a:solidFill>
            <a:sysClr val="window" lastClr="FFFFFF">
              <a:lumMod val="7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5" name="Grupo 48">
            <a:extLst>
              <a:ext uri="{FF2B5EF4-FFF2-40B4-BE49-F238E27FC236}">
                <a16:creationId xmlns:a16="http://schemas.microsoft.com/office/drawing/2014/main" id="{4209A0B7-6CAC-C1DE-EF35-0F1B2A109B1F}"/>
              </a:ext>
            </a:extLst>
          </p:cNvPr>
          <p:cNvGrpSpPr/>
          <p:nvPr/>
        </p:nvGrpSpPr>
        <p:grpSpPr>
          <a:xfrm>
            <a:off x="348768" y="1560231"/>
            <a:ext cx="2076450" cy="1974850"/>
            <a:chOff x="-361189" y="4680502"/>
            <a:chExt cx="2076450" cy="1974850"/>
          </a:xfrm>
        </p:grpSpPr>
        <p:sp>
          <p:nvSpPr>
            <p:cNvPr id="16" name="Elipse 39">
              <a:extLst>
                <a:ext uri="{FF2B5EF4-FFF2-40B4-BE49-F238E27FC236}">
                  <a16:creationId xmlns:a16="http://schemas.microsoft.com/office/drawing/2014/main" id="{F6CDB4B4-64A5-2E72-E862-811518B1454B}"/>
                </a:ext>
              </a:extLst>
            </p:cNvPr>
            <p:cNvSpPr/>
            <p:nvPr/>
          </p:nvSpPr>
          <p:spPr>
            <a:xfrm>
              <a:off x="-361189" y="4680502"/>
              <a:ext cx="2076450" cy="1968500"/>
            </a:xfrm>
            <a:prstGeom prst="ellipse">
              <a:avLst/>
            </a:prstGeom>
            <a:solidFill>
              <a:srgbClr val="00206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GT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Elipse 46">
              <a:extLst>
                <a:ext uri="{FF2B5EF4-FFF2-40B4-BE49-F238E27FC236}">
                  <a16:creationId xmlns:a16="http://schemas.microsoft.com/office/drawing/2014/main" id="{125AFDE5-7E80-82B0-AA2A-7184EEAA98BC}"/>
                </a:ext>
              </a:extLst>
            </p:cNvPr>
            <p:cNvSpPr/>
            <p:nvPr/>
          </p:nvSpPr>
          <p:spPr>
            <a:xfrm>
              <a:off x="-126239" y="5125002"/>
              <a:ext cx="1574800" cy="1517650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GT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Elipse 47">
              <a:extLst>
                <a:ext uri="{FF2B5EF4-FFF2-40B4-BE49-F238E27FC236}">
                  <a16:creationId xmlns:a16="http://schemas.microsoft.com/office/drawing/2014/main" id="{02083A26-A0B3-6FD6-23F9-D0C8B148D950}"/>
                </a:ext>
              </a:extLst>
            </p:cNvPr>
            <p:cNvSpPr/>
            <p:nvPr/>
          </p:nvSpPr>
          <p:spPr>
            <a:xfrm>
              <a:off x="153161" y="5740952"/>
              <a:ext cx="1016000" cy="914400"/>
            </a:xfrm>
            <a:prstGeom prst="ellipse">
              <a:avLst/>
            </a:prstGeom>
            <a:solidFill>
              <a:srgbClr val="4987F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GT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cxnSp>
        <p:nvCxnSpPr>
          <p:cNvPr id="19" name="Conector recto de flecha 58">
            <a:extLst>
              <a:ext uri="{FF2B5EF4-FFF2-40B4-BE49-F238E27FC236}">
                <a16:creationId xmlns:a16="http://schemas.microsoft.com/office/drawing/2014/main" id="{5B83DC68-CEBA-F16B-7E25-764C35182C82}"/>
              </a:ext>
            </a:extLst>
          </p:cNvPr>
          <p:cNvCxnSpPr>
            <a:cxnSpLocks/>
          </p:cNvCxnSpPr>
          <p:nvPr/>
        </p:nvCxnSpPr>
        <p:spPr>
          <a:xfrm>
            <a:off x="1411297" y="1876878"/>
            <a:ext cx="1181100" cy="0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cxnSp>
        <p:nvCxnSpPr>
          <p:cNvPr id="20" name="Conector recto de flecha 60">
            <a:extLst>
              <a:ext uri="{FF2B5EF4-FFF2-40B4-BE49-F238E27FC236}">
                <a16:creationId xmlns:a16="http://schemas.microsoft.com/office/drawing/2014/main" id="{795979AB-B851-3C5E-D0E8-CFC180C2B30F}"/>
              </a:ext>
            </a:extLst>
          </p:cNvPr>
          <p:cNvCxnSpPr>
            <a:cxnSpLocks/>
          </p:cNvCxnSpPr>
          <p:nvPr/>
        </p:nvCxnSpPr>
        <p:spPr>
          <a:xfrm>
            <a:off x="1411297" y="2473140"/>
            <a:ext cx="1181100" cy="0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cxnSp>
        <p:nvCxnSpPr>
          <p:cNvPr id="21" name="Conector recto de flecha 64">
            <a:extLst>
              <a:ext uri="{FF2B5EF4-FFF2-40B4-BE49-F238E27FC236}">
                <a16:creationId xmlns:a16="http://schemas.microsoft.com/office/drawing/2014/main" id="{DCCD24BD-08B5-C6B9-680A-72A69DFF2771}"/>
              </a:ext>
            </a:extLst>
          </p:cNvPr>
          <p:cNvCxnSpPr>
            <a:cxnSpLocks/>
          </p:cNvCxnSpPr>
          <p:nvPr/>
        </p:nvCxnSpPr>
        <p:spPr>
          <a:xfrm>
            <a:off x="1411297" y="3015068"/>
            <a:ext cx="1181100" cy="0"/>
          </a:xfrm>
          <a:prstGeom prst="straightConnector1">
            <a:avLst/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sp>
        <p:nvSpPr>
          <p:cNvPr id="22" name="CuadroTexto 65">
            <a:extLst>
              <a:ext uri="{FF2B5EF4-FFF2-40B4-BE49-F238E27FC236}">
                <a16:creationId xmlns:a16="http://schemas.microsoft.com/office/drawing/2014/main" id="{5BFEEBCC-D790-E430-6A67-362AFF097EE3}"/>
              </a:ext>
            </a:extLst>
          </p:cNvPr>
          <p:cNvSpPr txBox="1"/>
          <p:nvPr/>
        </p:nvSpPr>
        <p:spPr>
          <a:xfrm>
            <a:off x="2537777" y="1463903"/>
            <a:ext cx="1857535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Coffee</a:t>
            </a: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  <a:r>
              <a:rPr kumimoji="0" lang="es-GT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Market</a:t>
            </a: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Val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$10 </a:t>
            </a:r>
            <a:r>
              <a:rPr kumimoji="0" lang="es-GT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Bn</a:t>
            </a:r>
            <a:r>
              <a:rPr kumimoji="0" lang="es-GT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Total</a:t>
            </a:r>
          </a:p>
        </p:txBody>
      </p:sp>
      <p:sp>
        <p:nvSpPr>
          <p:cNvPr id="23" name="CuadroTexto 66">
            <a:extLst>
              <a:ext uri="{FF2B5EF4-FFF2-40B4-BE49-F238E27FC236}">
                <a16:creationId xmlns:a16="http://schemas.microsoft.com/office/drawing/2014/main" id="{231FBD9C-D275-490C-A1EB-3F470EC9C071}"/>
              </a:ext>
            </a:extLst>
          </p:cNvPr>
          <p:cNvSpPr txBox="1"/>
          <p:nvPr/>
        </p:nvSpPr>
        <p:spPr>
          <a:xfrm>
            <a:off x="2660943" y="2231288"/>
            <a:ext cx="950901" cy="61555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Coffee</a:t>
            </a: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OOH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$7.4 </a:t>
            </a:r>
            <a:r>
              <a:rPr kumimoji="0" lang="es-GT" sz="1400" b="1" i="0" u="none" strike="noStrike" kern="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Bn</a:t>
            </a:r>
            <a:r>
              <a:rPr kumimoji="0" lang="es-GT" sz="14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24" name="CuadroTexto 67">
            <a:extLst>
              <a:ext uri="{FF2B5EF4-FFF2-40B4-BE49-F238E27FC236}">
                <a16:creationId xmlns:a16="http://schemas.microsoft.com/office/drawing/2014/main" id="{70F8A439-021F-F7DD-2666-E9DAE3386C22}"/>
              </a:ext>
            </a:extLst>
          </p:cNvPr>
          <p:cNvSpPr txBox="1"/>
          <p:nvPr/>
        </p:nvSpPr>
        <p:spPr>
          <a:xfrm>
            <a:off x="2605456" y="2816146"/>
            <a:ext cx="1170513" cy="61555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</a:rPr>
              <a:t>Coffee</a:t>
            </a: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</a:rPr>
              <a:t> In home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</a:rPr>
              <a:t>$2.6 </a:t>
            </a:r>
            <a:r>
              <a:rPr kumimoji="0" lang="es-GT" sz="1400" b="1" i="0" u="none" strike="noStrike" kern="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</a:rPr>
              <a:t>Bn</a:t>
            </a:r>
            <a:r>
              <a:rPr kumimoji="0" lang="es-GT" sz="1400" b="1" i="0" u="none" strike="noStrike" kern="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000" b="0" i="0" u="none" strike="noStrike" kern="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</a:endParaRPr>
          </a:p>
        </p:txBody>
      </p:sp>
      <p:pic>
        <p:nvPicPr>
          <p:cNvPr id="25" name="Imagen 75">
            <a:extLst>
              <a:ext uri="{FF2B5EF4-FFF2-40B4-BE49-F238E27FC236}">
                <a16:creationId xmlns:a16="http://schemas.microsoft.com/office/drawing/2014/main" id="{5B845041-06BD-AAA7-5C66-EA6D0FCBE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19" y="3760649"/>
            <a:ext cx="1032494" cy="1032494"/>
          </a:xfrm>
          <a:prstGeom prst="rect">
            <a:avLst/>
          </a:prstGeom>
        </p:spPr>
      </p:pic>
      <p:pic>
        <p:nvPicPr>
          <p:cNvPr id="26" name="Imagen 76">
            <a:extLst>
              <a:ext uri="{FF2B5EF4-FFF2-40B4-BE49-F238E27FC236}">
                <a16:creationId xmlns:a16="http://schemas.microsoft.com/office/drawing/2014/main" id="{BA96DF08-9DBE-8FAA-49D8-E300890F7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953" y="5796867"/>
            <a:ext cx="810304" cy="810304"/>
          </a:xfrm>
          <a:prstGeom prst="rect">
            <a:avLst/>
          </a:prstGeom>
        </p:spPr>
      </p:pic>
      <p:sp>
        <p:nvSpPr>
          <p:cNvPr id="27" name="CuadroTexto 77">
            <a:extLst>
              <a:ext uri="{FF2B5EF4-FFF2-40B4-BE49-F238E27FC236}">
                <a16:creationId xmlns:a16="http://schemas.microsoft.com/office/drawing/2014/main" id="{1A26A702-7D99-750E-87B3-04E4FC296684}"/>
              </a:ext>
            </a:extLst>
          </p:cNvPr>
          <p:cNvSpPr txBox="1"/>
          <p:nvPr/>
        </p:nvSpPr>
        <p:spPr>
          <a:xfrm>
            <a:off x="1914401" y="4972595"/>
            <a:ext cx="182453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GT-HN-CR </a:t>
            </a:r>
            <a:r>
              <a:rPr kumimoji="0" lang="es-G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Coffee</a:t>
            </a:r>
            <a:r>
              <a:rPr kumimoji="0" lang="es-GT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Cat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$1.9 </a:t>
            </a:r>
            <a:r>
              <a:rPr kumimoji="0" lang="es-G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Bn</a:t>
            </a: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17% </a:t>
            </a: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share</a:t>
            </a:r>
          </a:p>
        </p:txBody>
      </p:sp>
      <p:sp>
        <p:nvSpPr>
          <p:cNvPr id="28" name="CuadroTexto 78">
            <a:extLst>
              <a:ext uri="{FF2B5EF4-FFF2-40B4-BE49-F238E27FC236}">
                <a16:creationId xmlns:a16="http://schemas.microsoft.com/office/drawing/2014/main" id="{BDE4CC94-D51A-6600-4B53-A165B91E4238}"/>
              </a:ext>
            </a:extLst>
          </p:cNvPr>
          <p:cNvSpPr txBox="1"/>
          <p:nvPr/>
        </p:nvSpPr>
        <p:spPr>
          <a:xfrm>
            <a:off x="1914401" y="4049930"/>
            <a:ext cx="127631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MX </a:t>
            </a:r>
            <a:r>
              <a:rPr kumimoji="0" lang="es-G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Coffee</a:t>
            </a:r>
            <a:r>
              <a:rPr kumimoji="0" lang="es-GT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Cat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$7.4 </a:t>
            </a:r>
            <a:r>
              <a:rPr kumimoji="0" lang="es-GT" sz="1200" b="1" i="0" u="none" strike="noStrike" kern="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Bn</a:t>
            </a:r>
            <a:r>
              <a:rPr kumimoji="0" lang="es-GT" sz="12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76% </a:t>
            </a:r>
            <a:r>
              <a:rPr kumimoji="0" lang="es-GT" sz="9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share</a:t>
            </a:r>
          </a:p>
        </p:txBody>
      </p:sp>
      <p:sp>
        <p:nvSpPr>
          <p:cNvPr id="29" name="CuadroTexto 79">
            <a:extLst>
              <a:ext uri="{FF2B5EF4-FFF2-40B4-BE49-F238E27FC236}">
                <a16:creationId xmlns:a16="http://schemas.microsoft.com/office/drawing/2014/main" id="{BB411024-0F7C-D1D0-C989-13E5B9F58925}"/>
              </a:ext>
            </a:extLst>
          </p:cNvPr>
          <p:cNvSpPr txBox="1"/>
          <p:nvPr/>
        </p:nvSpPr>
        <p:spPr>
          <a:xfrm>
            <a:off x="1924019" y="5965766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ECU </a:t>
            </a:r>
            <a:r>
              <a:rPr kumimoji="0" lang="es-GT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Coffee</a:t>
            </a:r>
            <a:r>
              <a:rPr kumimoji="0" lang="es-GT" sz="12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Cat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$0.7 </a:t>
            </a:r>
            <a:r>
              <a:rPr kumimoji="0" lang="es-GT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Bn</a:t>
            </a:r>
            <a:endParaRPr kumimoji="0" lang="es-GT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7% </a:t>
            </a: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share</a:t>
            </a:r>
          </a:p>
        </p:txBody>
      </p:sp>
      <p:grpSp>
        <p:nvGrpSpPr>
          <p:cNvPr id="30" name="Grupo 82">
            <a:extLst>
              <a:ext uri="{FF2B5EF4-FFF2-40B4-BE49-F238E27FC236}">
                <a16:creationId xmlns:a16="http://schemas.microsoft.com/office/drawing/2014/main" id="{0357900E-249E-BC4E-2A5E-4B87B02D90BA}"/>
              </a:ext>
            </a:extLst>
          </p:cNvPr>
          <p:cNvGrpSpPr/>
          <p:nvPr/>
        </p:nvGrpSpPr>
        <p:grpSpPr>
          <a:xfrm>
            <a:off x="780284" y="4738395"/>
            <a:ext cx="1271904" cy="1054785"/>
            <a:chOff x="4200356" y="3656691"/>
            <a:chExt cx="1604190" cy="1407987"/>
          </a:xfrm>
        </p:grpSpPr>
        <p:pic>
          <p:nvPicPr>
            <p:cNvPr id="31" name="Imagen 83">
              <a:extLst>
                <a:ext uri="{FF2B5EF4-FFF2-40B4-BE49-F238E27FC236}">
                  <a16:creationId xmlns:a16="http://schemas.microsoft.com/office/drawing/2014/main" id="{6A30FB43-3E97-B799-0B56-AB6B9F45F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00356" y="3656691"/>
              <a:ext cx="1604190" cy="1407987"/>
            </a:xfrm>
            <a:prstGeom prst="rect">
              <a:avLst/>
            </a:prstGeom>
          </p:spPr>
        </p:pic>
        <p:pic>
          <p:nvPicPr>
            <p:cNvPr id="32" name="Gráfico 84" descr="Café con relleno sólido">
              <a:extLst>
                <a:ext uri="{FF2B5EF4-FFF2-40B4-BE49-F238E27FC236}">
                  <a16:creationId xmlns:a16="http://schemas.microsoft.com/office/drawing/2014/main" id="{2FF47419-D5BD-72B6-A996-2614D5B4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99880" y="3924427"/>
              <a:ext cx="226181" cy="226181"/>
            </a:xfrm>
            <a:prstGeom prst="rect">
              <a:avLst/>
            </a:prstGeom>
          </p:spPr>
        </p:pic>
        <p:pic>
          <p:nvPicPr>
            <p:cNvPr id="33" name="Gráfico 85" descr="Café con relleno sólido">
              <a:extLst>
                <a:ext uri="{FF2B5EF4-FFF2-40B4-BE49-F238E27FC236}">
                  <a16:creationId xmlns:a16="http://schemas.microsoft.com/office/drawing/2014/main" id="{37CFA63C-B50E-68B8-CBAF-2DE629CD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68372" y="3939576"/>
              <a:ext cx="226181" cy="226181"/>
            </a:xfrm>
            <a:prstGeom prst="rect">
              <a:avLst/>
            </a:prstGeom>
          </p:spPr>
        </p:pic>
        <p:pic>
          <p:nvPicPr>
            <p:cNvPr id="34" name="Gráfico 86" descr="Café con relleno sólido">
              <a:extLst>
                <a:ext uri="{FF2B5EF4-FFF2-40B4-BE49-F238E27FC236}">
                  <a16:creationId xmlns:a16="http://schemas.microsoft.com/office/drawing/2014/main" id="{D3AE27DB-E0F4-1ECF-C69A-D6C81F88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13066" y="4479992"/>
              <a:ext cx="226181" cy="226181"/>
            </a:xfrm>
            <a:prstGeom prst="rect">
              <a:avLst/>
            </a:prstGeom>
          </p:spPr>
        </p:pic>
      </p:grpSp>
      <p:pic>
        <p:nvPicPr>
          <p:cNvPr id="35" name="Imagen 87">
            <a:extLst>
              <a:ext uri="{FF2B5EF4-FFF2-40B4-BE49-F238E27FC236}">
                <a16:creationId xmlns:a16="http://schemas.microsoft.com/office/drawing/2014/main" id="{F70B70FB-9E7F-12EF-9DAE-6B89D4E11B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874" y="3869930"/>
            <a:ext cx="360000" cy="360000"/>
          </a:xfrm>
          <a:prstGeom prst="rect">
            <a:avLst/>
          </a:prstGeom>
        </p:spPr>
      </p:pic>
      <p:pic>
        <p:nvPicPr>
          <p:cNvPr id="37" name="Imagen 88">
            <a:extLst>
              <a:ext uri="{FF2B5EF4-FFF2-40B4-BE49-F238E27FC236}">
                <a16:creationId xmlns:a16="http://schemas.microsoft.com/office/drawing/2014/main" id="{40EF832E-2F31-42DD-FBC5-542E6B4A66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120" y="5103377"/>
            <a:ext cx="360000" cy="360000"/>
          </a:xfrm>
          <a:prstGeom prst="rect">
            <a:avLst/>
          </a:prstGeom>
        </p:spPr>
      </p:pic>
      <p:pic>
        <p:nvPicPr>
          <p:cNvPr id="38" name="Imagen 89">
            <a:extLst>
              <a:ext uri="{FF2B5EF4-FFF2-40B4-BE49-F238E27FC236}">
                <a16:creationId xmlns:a16="http://schemas.microsoft.com/office/drawing/2014/main" id="{51B97EA0-705C-E366-648B-8D0CA8C06F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241" y="5108609"/>
            <a:ext cx="360000" cy="360000"/>
          </a:xfrm>
          <a:prstGeom prst="rect">
            <a:avLst/>
          </a:prstGeom>
        </p:spPr>
      </p:pic>
      <p:pic>
        <p:nvPicPr>
          <p:cNvPr id="39" name="Imagen 90">
            <a:extLst>
              <a:ext uri="{FF2B5EF4-FFF2-40B4-BE49-F238E27FC236}">
                <a16:creationId xmlns:a16="http://schemas.microsoft.com/office/drawing/2014/main" id="{35BB9248-1CF1-A734-47B6-2E35FA8631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940" y="5120171"/>
            <a:ext cx="360000" cy="360000"/>
          </a:xfrm>
          <a:prstGeom prst="rect">
            <a:avLst/>
          </a:prstGeom>
        </p:spPr>
      </p:pic>
      <p:pic>
        <p:nvPicPr>
          <p:cNvPr id="40" name="Imagen 91">
            <a:extLst>
              <a:ext uri="{FF2B5EF4-FFF2-40B4-BE49-F238E27FC236}">
                <a16:creationId xmlns:a16="http://schemas.microsoft.com/office/drawing/2014/main" id="{6351281F-57C3-8CC8-355A-FB055E33771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7648" y="6050126"/>
            <a:ext cx="360000" cy="360000"/>
          </a:xfrm>
          <a:prstGeom prst="rect">
            <a:avLst/>
          </a:prstGeom>
        </p:spPr>
      </p:pic>
      <p:sp>
        <p:nvSpPr>
          <p:cNvPr id="41" name="CuadroTexto 93">
            <a:extLst>
              <a:ext uri="{FF2B5EF4-FFF2-40B4-BE49-F238E27FC236}">
                <a16:creationId xmlns:a16="http://schemas.microsoft.com/office/drawing/2014/main" id="{8903E131-4ABD-A246-C3EC-722773FA3EEF}"/>
              </a:ext>
            </a:extLst>
          </p:cNvPr>
          <p:cNvSpPr txBox="1"/>
          <p:nvPr/>
        </p:nvSpPr>
        <p:spPr>
          <a:xfrm>
            <a:off x="4596012" y="3847674"/>
            <a:ext cx="486030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GT" sz="1200" dirty="0">
                <a:solidFill>
                  <a:srgbClr val="002060"/>
                </a:solidFill>
                <a:latin typeface="Montserrat Light"/>
              </a:rPr>
              <a:t>37%</a:t>
            </a:r>
          </a:p>
        </p:txBody>
      </p:sp>
      <p:sp>
        <p:nvSpPr>
          <p:cNvPr id="42" name="CuadroTexto 94">
            <a:extLst>
              <a:ext uri="{FF2B5EF4-FFF2-40B4-BE49-F238E27FC236}">
                <a16:creationId xmlns:a16="http://schemas.microsoft.com/office/drawing/2014/main" id="{046971FD-E3DE-BE72-7CBA-84DB174B9FAA}"/>
              </a:ext>
            </a:extLst>
          </p:cNvPr>
          <p:cNvSpPr txBox="1"/>
          <p:nvPr/>
        </p:nvSpPr>
        <p:spPr>
          <a:xfrm>
            <a:off x="5829502" y="3847674"/>
            <a:ext cx="450764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GT" sz="1200" dirty="0">
                <a:solidFill>
                  <a:srgbClr val="002060"/>
                </a:solidFill>
                <a:latin typeface="Montserrat Light"/>
              </a:rPr>
              <a:t>21%</a:t>
            </a:r>
          </a:p>
        </p:txBody>
      </p:sp>
      <p:sp>
        <p:nvSpPr>
          <p:cNvPr id="43" name="CuadroTexto 95">
            <a:extLst>
              <a:ext uri="{FF2B5EF4-FFF2-40B4-BE49-F238E27FC236}">
                <a16:creationId xmlns:a16="http://schemas.microsoft.com/office/drawing/2014/main" id="{9B2F0E3A-1640-7684-C6D1-9907C7CB5D50}"/>
              </a:ext>
            </a:extLst>
          </p:cNvPr>
          <p:cNvSpPr txBox="1"/>
          <p:nvPr/>
        </p:nvSpPr>
        <p:spPr>
          <a:xfrm>
            <a:off x="6566660" y="3819793"/>
            <a:ext cx="45717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GT" sz="1200" dirty="0">
                <a:solidFill>
                  <a:srgbClr val="002060"/>
                </a:solidFill>
                <a:latin typeface="Montserrat Light"/>
              </a:rPr>
              <a:t>16%</a:t>
            </a:r>
          </a:p>
        </p:txBody>
      </p:sp>
      <p:sp>
        <p:nvSpPr>
          <p:cNvPr id="44" name="CuadroTexto 96">
            <a:extLst>
              <a:ext uri="{FF2B5EF4-FFF2-40B4-BE49-F238E27FC236}">
                <a16:creationId xmlns:a16="http://schemas.microsoft.com/office/drawing/2014/main" id="{C4E622D8-140F-297F-F77A-101D45AD10FC}"/>
              </a:ext>
            </a:extLst>
          </p:cNvPr>
          <p:cNvSpPr txBox="1"/>
          <p:nvPr/>
        </p:nvSpPr>
        <p:spPr>
          <a:xfrm>
            <a:off x="7109960" y="3837689"/>
            <a:ext cx="45717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GT" sz="1200" dirty="0">
                <a:solidFill>
                  <a:srgbClr val="002060"/>
                </a:solidFill>
                <a:latin typeface="Montserrat Light"/>
              </a:rPr>
              <a:t>16%</a:t>
            </a:r>
          </a:p>
        </p:txBody>
      </p:sp>
      <p:sp>
        <p:nvSpPr>
          <p:cNvPr id="45" name="CuadroTexto 97">
            <a:extLst>
              <a:ext uri="{FF2B5EF4-FFF2-40B4-BE49-F238E27FC236}">
                <a16:creationId xmlns:a16="http://schemas.microsoft.com/office/drawing/2014/main" id="{F488CD97-7375-BAA7-B0AC-1206D3A0FB2E}"/>
              </a:ext>
            </a:extLst>
          </p:cNvPr>
          <p:cNvSpPr txBox="1"/>
          <p:nvPr/>
        </p:nvSpPr>
        <p:spPr>
          <a:xfrm>
            <a:off x="7617793" y="3812101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GT" sz="1200" dirty="0">
                <a:solidFill>
                  <a:srgbClr val="002060"/>
                </a:solidFill>
                <a:latin typeface="Montserrat Light" panose="00000400000000000000" pitchFamily="2" charset="0"/>
              </a:rPr>
              <a:t>9%</a:t>
            </a:r>
          </a:p>
        </p:txBody>
      </p:sp>
      <p:sp>
        <p:nvSpPr>
          <p:cNvPr id="46" name="CuadroTexto 99">
            <a:extLst>
              <a:ext uri="{FF2B5EF4-FFF2-40B4-BE49-F238E27FC236}">
                <a16:creationId xmlns:a16="http://schemas.microsoft.com/office/drawing/2014/main" id="{FDF27BB9-B765-3B64-1019-8EB441540738}"/>
              </a:ext>
            </a:extLst>
          </p:cNvPr>
          <p:cNvSpPr txBox="1"/>
          <p:nvPr/>
        </p:nvSpPr>
        <p:spPr>
          <a:xfrm>
            <a:off x="4961782" y="1316525"/>
            <a:ext cx="269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GT" sz="12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OOH</a:t>
            </a:r>
            <a:r>
              <a:rPr lang="es-GT" sz="1200" dirty="0">
                <a:solidFill>
                  <a:prstClr val="black"/>
                </a:solidFill>
                <a:latin typeface="Montserrat Light" panose="00000400000000000000" pitchFamily="2" charset="0"/>
              </a:rPr>
              <a:t> </a:t>
            </a:r>
            <a:r>
              <a:rPr lang="es-GT" sz="1200" dirty="0" err="1">
                <a:solidFill>
                  <a:prstClr val="black"/>
                </a:solidFill>
                <a:latin typeface="Montserrat Light" panose="00000400000000000000" pitchFamily="2" charset="0"/>
              </a:rPr>
              <a:t>market</a:t>
            </a:r>
            <a:r>
              <a:rPr lang="es-GT" sz="1200" dirty="0">
                <a:solidFill>
                  <a:prstClr val="black"/>
                </a:solidFill>
                <a:latin typeface="Montserrat Light" panose="00000400000000000000" pitchFamily="2" charset="0"/>
              </a:rPr>
              <a:t> </a:t>
            </a:r>
            <a:r>
              <a:rPr lang="es-GT" sz="1200" dirty="0" err="1">
                <a:solidFill>
                  <a:prstClr val="black"/>
                </a:solidFill>
                <a:latin typeface="Montserrat Light" panose="00000400000000000000" pitchFamily="2" charset="0"/>
              </a:rPr>
              <a:t>divided</a:t>
            </a:r>
            <a:r>
              <a:rPr lang="es-GT" sz="1200" dirty="0">
                <a:solidFill>
                  <a:prstClr val="black"/>
                </a:solidFill>
                <a:latin typeface="Montserrat Light" panose="00000400000000000000" pitchFamily="2" charset="0"/>
              </a:rPr>
              <a:t> </a:t>
            </a:r>
            <a:r>
              <a:rPr lang="es-GT" sz="12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5 </a:t>
            </a:r>
            <a:r>
              <a:rPr lang="es-GT" sz="1200" b="1" dirty="0" err="1">
                <a:solidFill>
                  <a:prstClr val="black"/>
                </a:solidFill>
                <a:latin typeface="Montserrat Light" panose="00000400000000000000" pitchFamily="2" charset="0"/>
              </a:rPr>
              <a:t>segments</a:t>
            </a:r>
            <a:endParaRPr lang="es-GT" sz="12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</p:txBody>
      </p:sp>
      <p:sp>
        <p:nvSpPr>
          <p:cNvPr id="47" name="CuadroTexto 100">
            <a:extLst>
              <a:ext uri="{FF2B5EF4-FFF2-40B4-BE49-F238E27FC236}">
                <a16:creationId xmlns:a16="http://schemas.microsoft.com/office/drawing/2014/main" id="{4CF84D4C-7E42-07AB-8604-5FB3A146D87F}"/>
              </a:ext>
            </a:extLst>
          </p:cNvPr>
          <p:cNvSpPr txBox="1"/>
          <p:nvPr/>
        </p:nvSpPr>
        <p:spPr>
          <a:xfrm>
            <a:off x="8755678" y="1299041"/>
            <a:ext cx="2927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GT" sz="1200" b="1" dirty="0" err="1">
                <a:solidFill>
                  <a:prstClr val="black"/>
                </a:solidFill>
                <a:latin typeface="Montserrat Light" panose="00000400000000000000" pitchFamily="2" charset="0"/>
              </a:rPr>
              <a:t>In-home</a:t>
            </a:r>
            <a:r>
              <a:rPr lang="es-GT" sz="1200" dirty="0">
                <a:solidFill>
                  <a:prstClr val="black"/>
                </a:solidFill>
                <a:latin typeface="Montserrat Light" panose="00000400000000000000" pitchFamily="2" charset="0"/>
              </a:rPr>
              <a:t> </a:t>
            </a:r>
            <a:r>
              <a:rPr lang="es-GT" sz="1200" dirty="0" err="1">
                <a:solidFill>
                  <a:prstClr val="black"/>
                </a:solidFill>
                <a:latin typeface="Montserrat Light" panose="00000400000000000000" pitchFamily="2" charset="0"/>
              </a:rPr>
              <a:t>market</a:t>
            </a:r>
            <a:r>
              <a:rPr lang="es-GT" sz="1200" dirty="0">
                <a:solidFill>
                  <a:prstClr val="black"/>
                </a:solidFill>
                <a:latin typeface="Montserrat Light" panose="00000400000000000000" pitchFamily="2" charset="0"/>
              </a:rPr>
              <a:t> </a:t>
            </a:r>
            <a:r>
              <a:rPr lang="es-GT" sz="1200" dirty="0" err="1">
                <a:solidFill>
                  <a:prstClr val="black"/>
                </a:solidFill>
                <a:latin typeface="Montserrat Light" panose="00000400000000000000" pitchFamily="2" charset="0"/>
              </a:rPr>
              <a:t>divided</a:t>
            </a:r>
            <a:r>
              <a:rPr lang="es-GT" sz="1200" dirty="0">
                <a:solidFill>
                  <a:prstClr val="black"/>
                </a:solidFill>
                <a:latin typeface="Montserrat Light" panose="00000400000000000000" pitchFamily="2" charset="0"/>
              </a:rPr>
              <a:t> </a:t>
            </a:r>
            <a:r>
              <a:rPr lang="es-GT" sz="1200" b="1" dirty="0">
                <a:solidFill>
                  <a:prstClr val="black"/>
                </a:solidFill>
                <a:latin typeface="Montserrat Light" panose="00000400000000000000" pitchFamily="2" charset="0"/>
              </a:rPr>
              <a:t>3 </a:t>
            </a:r>
            <a:r>
              <a:rPr lang="es-GT" sz="1200" b="1" dirty="0" err="1">
                <a:solidFill>
                  <a:prstClr val="black"/>
                </a:solidFill>
                <a:latin typeface="Montserrat Light" panose="00000400000000000000" pitchFamily="2" charset="0"/>
              </a:rPr>
              <a:t>segments</a:t>
            </a:r>
            <a:endParaRPr lang="es-GT" sz="1200" b="1" dirty="0">
              <a:solidFill>
                <a:prstClr val="black"/>
              </a:solidFill>
              <a:latin typeface="Montserrat Light" panose="00000400000000000000" pitchFamily="2" charset="0"/>
            </a:endParaRPr>
          </a:p>
        </p:txBody>
      </p:sp>
      <p:sp>
        <p:nvSpPr>
          <p:cNvPr id="48" name="CuadroTexto 101">
            <a:extLst>
              <a:ext uri="{FF2B5EF4-FFF2-40B4-BE49-F238E27FC236}">
                <a16:creationId xmlns:a16="http://schemas.microsoft.com/office/drawing/2014/main" id="{3EE2AF3E-D68A-5A21-76CF-6D1177DDCD2C}"/>
              </a:ext>
            </a:extLst>
          </p:cNvPr>
          <p:cNvSpPr txBox="1"/>
          <p:nvPr/>
        </p:nvSpPr>
        <p:spPr>
          <a:xfrm>
            <a:off x="5749861" y="4364602"/>
            <a:ext cx="87235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$5.7Bn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77% </a:t>
            </a:r>
            <a:r>
              <a:rPr kumimoji="0" lang="es-GT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share</a:t>
            </a:r>
          </a:p>
        </p:txBody>
      </p:sp>
      <p:sp>
        <p:nvSpPr>
          <p:cNvPr id="49" name="CuadroTexto 109">
            <a:extLst>
              <a:ext uri="{FF2B5EF4-FFF2-40B4-BE49-F238E27FC236}">
                <a16:creationId xmlns:a16="http://schemas.microsoft.com/office/drawing/2014/main" id="{B374B5F7-34A4-D9BB-F390-4E3A9D30E84A}"/>
              </a:ext>
            </a:extLst>
          </p:cNvPr>
          <p:cNvSpPr txBox="1"/>
          <p:nvPr/>
        </p:nvSpPr>
        <p:spPr>
          <a:xfrm>
            <a:off x="5839600" y="5768695"/>
            <a:ext cx="84189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$0.5 </a:t>
            </a:r>
            <a:r>
              <a:rPr kumimoji="0" lang="es-GT" sz="12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Bn</a:t>
            </a:r>
            <a:r>
              <a:rPr kumimoji="0" lang="es-GT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7% </a:t>
            </a: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share</a:t>
            </a:r>
          </a:p>
        </p:txBody>
      </p:sp>
      <p:sp>
        <p:nvSpPr>
          <p:cNvPr id="50" name="CuadroTexto 111">
            <a:extLst>
              <a:ext uri="{FF2B5EF4-FFF2-40B4-BE49-F238E27FC236}">
                <a16:creationId xmlns:a16="http://schemas.microsoft.com/office/drawing/2014/main" id="{B5C1741F-CE23-F547-15A4-B948D03256A3}"/>
              </a:ext>
            </a:extLst>
          </p:cNvPr>
          <p:cNvSpPr txBox="1"/>
          <p:nvPr/>
        </p:nvSpPr>
        <p:spPr>
          <a:xfrm>
            <a:off x="4642976" y="5278569"/>
            <a:ext cx="1090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GT-HN-CR</a:t>
            </a:r>
            <a:endParaRPr kumimoji="0" lang="es-G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51" name="CuadroTexto 112">
            <a:extLst>
              <a:ext uri="{FF2B5EF4-FFF2-40B4-BE49-F238E27FC236}">
                <a16:creationId xmlns:a16="http://schemas.microsoft.com/office/drawing/2014/main" id="{84EE5186-D913-363D-5008-C415005D978E}"/>
              </a:ext>
            </a:extLst>
          </p:cNvPr>
          <p:cNvSpPr txBox="1"/>
          <p:nvPr/>
        </p:nvSpPr>
        <p:spPr>
          <a:xfrm>
            <a:off x="5173035" y="4679545"/>
            <a:ext cx="513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MX</a:t>
            </a:r>
            <a:endParaRPr kumimoji="0" lang="es-G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52" name="CuadroTexto 113">
            <a:extLst>
              <a:ext uri="{FF2B5EF4-FFF2-40B4-BE49-F238E27FC236}">
                <a16:creationId xmlns:a16="http://schemas.microsoft.com/office/drawing/2014/main" id="{0DE81EED-FFBD-7571-3C58-D7EE40111624}"/>
              </a:ext>
            </a:extLst>
          </p:cNvPr>
          <p:cNvSpPr txBox="1"/>
          <p:nvPr/>
        </p:nvSpPr>
        <p:spPr>
          <a:xfrm>
            <a:off x="5156133" y="5901243"/>
            <a:ext cx="5188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ECU</a:t>
            </a:r>
            <a:endParaRPr kumimoji="0" lang="es-G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53" name="Rectángulo: esquinas redondeadas 116">
            <a:extLst>
              <a:ext uri="{FF2B5EF4-FFF2-40B4-BE49-F238E27FC236}">
                <a16:creationId xmlns:a16="http://schemas.microsoft.com/office/drawing/2014/main" id="{42ABF51C-AA91-5E86-373A-E363324C8D22}"/>
              </a:ext>
            </a:extLst>
          </p:cNvPr>
          <p:cNvSpPr/>
          <p:nvPr/>
        </p:nvSpPr>
        <p:spPr>
          <a:xfrm>
            <a:off x="5624990" y="5173627"/>
            <a:ext cx="1257300" cy="450616"/>
          </a:xfrm>
          <a:prstGeom prst="roundRect">
            <a:avLst/>
          </a:prstGeom>
          <a:solidFill>
            <a:srgbClr val="00206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4" name="CuadroTexto 107">
            <a:extLst>
              <a:ext uri="{FF2B5EF4-FFF2-40B4-BE49-F238E27FC236}">
                <a16:creationId xmlns:a16="http://schemas.microsoft.com/office/drawing/2014/main" id="{20FB4E6D-4FC2-2E7D-3C8A-4910857842C1}"/>
              </a:ext>
            </a:extLst>
          </p:cNvPr>
          <p:cNvSpPr txBox="1"/>
          <p:nvPr/>
        </p:nvSpPr>
        <p:spPr>
          <a:xfrm>
            <a:off x="5813200" y="4973338"/>
            <a:ext cx="87395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$1.2 </a:t>
            </a:r>
            <a:r>
              <a:rPr kumimoji="0" lang="es-GT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Bn</a:t>
            </a: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16% </a:t>
            </a: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share</a:t>
            </a:r>
          </a:p>
        </p:txBody>
      </p:sp>
      <p:sp>
        <p:nvSpPr>
          <p:cNvPr id="55" name="Triángulo isósceles 118">
            <a:extLst>
              <a:ext uri="{FF2B5EF4-FFF2-40B4-BE49-F238E27FC236}">
                <a16:creationId xmlns:a16="http://schemas.microsoft.com/office/drawing/2014/main" id="{3BED4A72-4158-6ED3-734E-88B582EC4CC0}"/>
              </a:ext>
            </a:extLst>
          </p:cNvPr>
          <p:cNvSpPr/>
          <p:nvPr/>
        </p:nvSpPr>
        <p:spPr>
          <a:xfrm rot="10800000">
            <a:off x="4940088" y="4253585"/>
            <a:ext cx="2546401" cy="167532"/>
          </a:xfrm>
          <a:prstGeom prst="triangle">
            <a:avLst>
              <a:gd name="adj" fmla="val 48504"/>
            </a:avLst>
          </a:prstGeom>
          <a:solidFill>
            <a:sysClr val="window" lastClr="FFFFFF">
              <a:lumMod val="8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6" name="Rectángulo: esquinas redondeadas 121">
            <a:extLst>
              <a:ext uri="{FF2B5EF4-FFF2-40B4-BE49-F238E27FC236}">
                <a16:creationId xmlns:a16="http://schemas.microsoft.com/office/drawing/2014/main" id="{DE510891-3EEF-1081-1D2A-027896AF3A8C}"/>
              </a:ext>
            </a:extLst>
          </p:cNvPr>
          <p:cNvSpPr/>
          <p:nvPr/>
        </p:nvSpPr>
        <p:spPr>
          <a:xfrm>
            <a:off x="9506529" y="5780493"/>
            <a:ext cx="1257300" cy="450616"/>
          </a:xfrm>
          <a:prstGeom prst="roundRect">
            <a:avLst/>
          </a:prstGeom>
          <a:solidFill>
            <a:srgbClr val="00206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Rectángulo: esquinas redondeadas 122">
            <a:extLst>
              <a:ext uri="{FF2B5EF4-FFF2-40B4-BE49-F238E27FC236}">
                <a16:creationId xmlns:a16="http://schemas.microsoft.com/office/drawing/2014/main" id="{0B4D6A43-3C03-BADE-E0A9-65AE05B5C64A}"/>
              </a:ext>
            </a:extLst>
          </p:cNvPr>
          <p:cNvSpPr/>
          <p:nvPr/>
        </p:nvSpPr>
        <p:spPr>
          <a:xfrm>
            <a:off x="9491507" y="4573766"/>
            <a:ext cx="1257300" cy="450616"/>
          </a:xfrm>
          <a:prstGeom prst="roundRect">
            <a:avLst/>
          </a:prstGeom>
          <a:solidFill>
            <a:srgbClr val="00206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CuadroTexto 123">
            <a:extLst>
              <a:ext uri="{FF2B5EF4-FFF2-40B4-BE49-F238E27FC236}">
                <a16:creationId xmlns:a16="http://schemas.microsoft.com/office/drawing/2014/main" id="{D366C795-EACF-FB7F-A916-9F0AE0A9DB1A}"/>
              </a:ext>
            </a:extLst>
          </p:cNvPr>
          <p:cNvSpPr txBox="1"/>
          <p:nvPr/>
        </p:nvSpPr>
        <p:spPr>
          <a:xfrm>
            <a:off x="9616378" y="4378051"/>
            <a:ext cx="86754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$1.7 </a:t>
            </a:r>
            <a:r>
              <a:rPr kumimoji="0" lang="es-GT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Bn</a:t>
            </a:r>
            <a:endParaRPr kumimoji="0" lang="es-GT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73% </a:t>
            </a:r>
            <a:r>
              <a:rPr kumimoji="0" lang="es-GT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share</a:t>
            </a:r>
          </a:p>
        </p:txBody>
      </p:sp>
      <p:sp>
        <p:nvSpPr>
          <p:cNvPr id="59" name="CuadroTexto 124">
            <a:extLst>
              <a:ext uri="{FF2B5EF4-FFF2-40B4-BE49-F238E27FC236}">
                <a16:creationId xmlns:a16="http://schemas.microsoft.com/office/drawing/2014/main" id="{810F9E92-5EFB-C5C9-466C-392F64C59404}"/>
              </a:ext>
            </a:extLst>
          </p:cNvPr>
          <p:cNvSpPr txBox="1"/>
          <p:nvPr/>
        </p:nvSpPr>
        <p:spPr>
          <a:xfrm>
            <a:off x="9706117" y="5756744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$0.2 </a:t>
            </a:r>
            <a:r>
              <a:rPr kumimoji="0" lang="es-GT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Bn</a:t>
            </a:r>
            <a:endParaRPr kumimoji="0" lang="es-GT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6% </a:t>
            </a: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share</a:t>
            </a:r>
          </a:p>
        </p:txBody>
      </p:sp>
      <p:sp>
        <p:nvSpPr>
          <p:cNvPr id="60" name="CuadroTexto 125">
            <a:extLst>
              <a:ext uri="{FF2B5EF4-FFF2-40B4-BE49-F238E27FC236}">
                <a16:creationId xmlns:a16="http://schemas.microsoft.com/office/drawing/2014/main" id="{99FBF3FA-528A-9A01-2B7A-3986E5AFBA66}"/>
              </a:ext>
            </a:extLst>
          </p:cNvPr>
          <p:cNvSpPr txBox="1"/>
          <p:nvPr/>
        </p:nvSpPr>
        <p:spPr>
          <a:xfrm>
            <a:off x="8509493" y="5215818"/>
            <a:ext cx="1090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GT-HN-CR</a:t>
            </a:r>
            <a:endParaRPr kumimoji="0" lang="es-G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61" name="CuadroTexto 126">
            <a:extLst>
              <a:ext uri="{FF2B5EF4-FFF2-40B4-BE49-F238E27FC236}">
                <a16:creationId xmlns:a16="http://schemas.microsoft.com/office/drawing/2014/main" id="{6125BBBA-29CA-C912-213F-F4A0966CA7BE}"/>
              </a:ext>
            </a:extLst>
          </p:cNvPr>
          <p:cNvSpPr txBox="1"/>
          <p:nvPr/>
        </p:nvSpPr>
        <p:spPr>
          <a:xfrm>
            <a:off x="9039552" y="4616794"/>
            <a:ext cx="513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MX</a:t>
            </a:r>
            <a:endParaRPr kumimoji="0" lang="es-G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62" name="CuadroTexto 127">
            <a:extLst>
              <a:ext uri="{FF2B5EF4-FFF2-40B4-BE49-F238E27FC236}">
                <a16:creationId xmlns:a16="http://schemas.microsoft.com/office/drawing/2014/main" id="{785A95EE-8902-6E50-E0D9-40E96FEE395F}"/>
              </a:ext>
            </a:extLst>
          </p:cNvPr>
          <p:cNvSpPr txBox="1"/>
          <p:nvPr/>
        </p:nvSpPr>
        <p:spPr>
          <a:xfrm>
            <a:off x="9022650" y="5838492"/>
            <a:ext cx="5188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ECU</a:t>
            </a:r>
            <a:endParaRPr kumimoji="0" lang="es-G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p:sp>
        <p:nvSpPr>
          <p:cNvPr id="63" name="Rectángulo: esquinas redondeadas 128">
            <a:extLst>
              <a:ext uri="{FF2B5EF4-FFF2-40B4-BE49-F238E27FC236}">
                <a16:creationId xmlns:a16="http://schemas.microsoft.com/office/drawing/2014/main" id="{A61041DD-C0EC-C14D-4D0A-81087427486C}"/>
              </a:ext>
            </a:extLst>
          </p:cNvPr>
          <p:cNvSpPr/>
          <p:nvPr/>
        </p:nvSpPr>
        <p:spPr>
          <a:xfrm>
            <a:off x="9491507" y="5148976"/>
            <a:ext cx="1257300" cy="450616"/>
          </a:xfrm>
          <a:prstGeom prst="roundRect">
            <a:avLst/>
          </a:prstGeom>
          <a:solidFill>
            <a:srgbClr val="002060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CuadroTexto 129">
            <a:extLst>
              <a:ext uri="{FF2B5EF4-FFF2-40B4-BE49-F238E27FC236}">
                <a16:creationId xmlns:a16="http://schemas.microsoft.com/office/drawing/2014/main" id="{F5551986-EB18-4D3C-564F-CB27303BD72A}"/>
              </a:ext>
            </a:extLst>
          </p:cNvPr>
          <p:cNvSpPr txBox="1"/>
          <p:nvPr/>
        </p:nvSpPr>
        <p:spPr>
          <a:xfrm>
            <a:off x="9679717" y="4948687"/>
            <a:ext cx="86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$0.7 </a:t>
            </a:r>
            <a:r>
              <a:rPr kumimoji="0" lang="es-GT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Bn</a:t>
            </a: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21% </a:t>
            </a:r>
            <a:r>
              <a:rPr kumimoji="0" lang="es-GT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share</a:t>
            </a:r>
          </a:p>
        </p:txBody>
      </p:sp>
      <p:sp>
        <p:nvSpPr>
          <p:cNvPr id="66" name="Rectángulo 9">
            <a:extLst>
              <a:ext uri="{FF2B5EF4-FFF2-40B4-BE49-F238E27FC236}">
                <a16:creationId xmlns:a16="http://schemas.microsoft.com/office/drawing/2014/main" id="{D66EA769-7296-F85C-5B2C-A409E5C34D9B}"/>
              </a:ext>
            </a:extLst>
          </p:cNvPr>
          <p:cNvSpPr/>
          <p:nvPr/>
        </p:nvSpPr>
        <p:spPr>
          <a:xfrm>
            <a:off x="183252" y="913432"/>
            <a:ext cx="3837600" cy="295946"/>
          </a:xfrm>
          <a:prstGeom prst="rect">
            <a:avLst/>
          </a:prstGeom>
          <a:solidFill>
            <a:srgbClr val="1C3564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COFFEE CATEGORY (2032)</a:t>
            </a:r>
          </a:p>
        </p:txBody>
      </p:sp>
      <p:sp>
        <p:nvSpPr>
          <p:cNvPr id="68" name="Rectángulo 28">
            <a:extLst>
              <a:ext uri="{FF2B5EF4-FFF2-40B4-BE49-F238E27FC236}">
                <a16:creationId xmlns:a16="http://schemas.microsoft.com/office/drawing/2014/main" id="{1D50C077-AF95-F26E-0C93-BED1EB646A0D}"/>
              </a:ext>
            </a:extLst>
          </p:cNvPr>
          <p:cNvSpPr/>
          <p:nvPr/>
        </p:nvSpPr>
        <p:spPr>
          <a:xfrm>
            <a:off x="8221552" y="899598"/>
            <a:ext cx="3836892" cy="307349"/>
          </a:xfrm>
          <a:prstGeom prst="rect">
            <a:avLst/>
          </a:prstGeom>
          <a:solidFill>
            <a:srgbClr val="1C3564"/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IN-HOME</a:t>
            </a:r>
          </a:p>
        </p:txBody>
      </p:sp>
      <p:sp>
        <p:nvSpPr>
          <p:cNvPr id="69" name="Triángulo isósceles 138">
            <a:extLst>
              <a:ext uri="{FF2B5EF4-FFF2-40B4-BE49-F238E27FC236}">
                <a16:creationId xmlns:a16="http://schemas.microsoft.com/office/drawing/2014/main" id="{CC626114-4869-93E7-B148-9F9CFD421C91}"/>
              </a:ext>
            </a:extLst>
          </p:cNvPr>
          <p:cNvSpPr/>
          <p:nvPr/>
        </p:nvSpPr>
        <p:spPr>
          <a:xfrm rot="10800000">
            <a:off x="8886505" y="4058752"/>
            <a:ext cx="2546401" cy="167532"/>
          </a:xfrm>
          <a:prstGeom prst="triangle">
            <a:avLst>
              <a:gd name="adj" fmla="val 48504"/>
            </a:avLst>
          </a:prstGeom>
          <a:solidFill>
            <a:sysClr val="window" lastClr="FFFFFF">
              <a:lumMod val="85000"/>
            </a:sys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0" name="Imagen 10">
            <a:extLst>
              <a:ext uri="{FF2B5EF4-FFF2-40B4-BE49-F238E27FC236}">
                <a16:creationId xmlns:a16="http://schemas.microsoft.com/office/drawing/2014/main" id="{DF331A8A-0EA9-8F62-E041-1B39EF1AEE64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3267" t="569" r="15043" b="213"/>
          <a:stretch>
            <a:fillRect/>
          </a:stretch>
        </p:blipFill>
        <p:spPr>
          <a:xfrm>
            <a:off x="4352069" y="1713302"/>
            <a:ext cx="3610017" cy="2079240"/>
          </a:xfrm>
          <a:prstGeom prst="rect">
            <a:avLst/>
          </a:prstGeom>
        </p:spPr>
      </p:pic>
      <p:pic>
        <p:nvPicPr>
          <p:cNvPr id="71" name="Imagen 11">
            <a:extLst>
              <a:ext uri="{FF2B5EF4-FFF2-40B4-BE49-F238E27FC236}">
                <a16:creationId xmlns:a16="http://schemas.microsoft.com/office/drawing/2014/main" id="{CEF02EAB-55DE-AB9A-7943-864AD72DC1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32439" y="1709072"/>
            <a:ext cx="881813" cy="208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55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2CE44-826B-6D84-7E9A-325014E09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ABE7AE61-608A-9A83-FCC5-E972138BA3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E7AE61-608A-9A83-FCC5-E972138BA3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1612712-9B0E-B9C0-B26C-3B8C8D53541F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39B4B7-98B3-2D53-455B-B214F52703D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26337" y="710952"/>
            <a:ext cx="9744579" cy="597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Category &amp; Consumer trends</a:t>
            </a:r>
          </a:p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40" dirty="0">
                <a:solidFill>
                  <a:schemeClr val="bg1"/>
                </a:solidFill>
                <a:latin typeface="Montserrat" panose="00000500000000000000" pitchFamily="2" charset="0"/>
              </a:rPr>
              <a:t>What happened to the different segments &amp; consumer typologies</a:t>
            </a:r>
            <a:endParaRPr kumimoji="0" lang="en-US" sz="194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3BA70258-9D41-C5B6-EDFB-9D1EA3265097}"/>
              </a:ext>
            </a:extLst>
          </p:cNvPr>
          <p:cNvSpPr/>
          <p:nvPr/>
        </p:nvSpPr>
        <p:spPr>
          <a:xfrm>
            <a:off x="6165586" y="1454890"/>
            <a:ext cx="5866864" cy="2636192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ectángulo: esquinas diagonales redondeadas 16">
            <a:extLst>
              <a:ext uri="{FF2B5EF4-FFF2-40B4-BE49-F238E27FC236}">
                <a16:creationId xmlns:a16="http://schemas.microsoft.com/office/drawing/2014/main" id="{0A57BD25-333D-7B68-3D94-A5CA7974DEFF}"/>
              </a:ext>
            </a:extLst>
          </p:cNvPr>
          <p:cNvSpPr/>
          <p:nvPr/>
        </p:nvSpPr>
        <p:spPr>
          <a:xfrm>
            <a:off x="180725" y="4142051"/>
            <a:ext cx="5866864" cy="2636192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ángulo: esquinas diagonales redondeadas 10">
            <a:extLst>
              <a:ext uri="{FF2B5EF4-FFF2-40B4-BE49-F238E27FC236}">
                <a16:creationId xmlns:a16="http://schemas.microsoft.com/office/drawing/2014/main" id="{FF44F5D1-FC2F-691C-D377-80A7358E085E}"/>
              </a:ext>
            </a:extLst>
          </p:cNvPr>
          <p:cNvSpPr/>
          <p:nvPr/>
        </p:nvSpPr>
        <p:spPr>
          <a:xfrm flipV="1">
            <a:off x="6165586" y="4142975"/>
            <a:ext cx="5866864" cy="2636192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ángulo: esquinas diagonales redondeadas 4">
            <a:extLst>
              <a:ext uri="{FF2B5EF4-FFF2-40B4-BE49-F238E27FC236}">
                <a16:creationId xmlns:a16="http://schemas.microsoft.com/office/drawing/2014/main" id="{5A63BFC6-8DE3-CAA9-CAF2-540C22545C7C}"/>
              </a:ext>
            </a:extLst>
          </p:cNvPr>
          <p:cNvSpPr/>
          <p:nvPr/>
        </p:nvSpPr>
        <p:spPr>
          <a:xfrm flipV="1">
            <a:off x="92595" y="1484483"/>
            <a:ext cx="5866864" cy="2636192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uadroTexto 3">
            <a:extLst>
              <a:ext uri="{FF2B5EF4-FFF2-40B4-BE49-F238E27FC236}">
                <a16:creationId xmlns:a16="http://schemas.microsoft.com/office/drawing/2014/main" id="{80E0D9AA-5278-8F98-4B11-968F42A24183}"/>
              </a:ext>
            </a:extLst>
          </p:cNvPr>
          <p:cNvSpPr txBox="1"/>
          <p:nvPr/>
        </p:nvSpPr>
        <p:spPr>
          <a:xfrm>
            <a:off x="861603" y="1454890"/>
            <a:ext cx="4505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u="sng" dirty="0">
                <a:solidFill>
                  <a:prstClr val="black"/>
                </a:solidFill>
                <a:latin typeface="Montserrat" panose="00000500000000000000" pitchFamily="2" charset="0"/>
              </a:rPr>
              <a:t>Value</a:t>
            </a: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vs Volume</a:t>
            </a:r>
          </a:p>
        </p:txBody>
      </p:sp>
      <p:sp>
        <p:nvSpPr>
          <p:cNvPr id="10" name="CuadroTexto 8">
            <a:extLst>
              <a:ext uri="{FF2B5EF4-FFF2-40B4-BE49-F238E27FC236}">
                <a16:creationId xmlns:a16="http://schemas.microsoft.com/office/drawing/2014/main" id="{AC73D89E-C3A4-2187-D175-DB2C97115606}"/>
              </a:ext>
            </a:extLst>
          </p:cNvPr>
          <p:cNvSpPr txBox="1"/>
          <p:nvPr/>
        </p:nvSpPr>
        <p:spPr>
          <a:xfrm>
            <a:off x="6881616" y="1498796"/>
            <a:ext cx="4082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GT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Segment evolution</a:t>
            </a:r>
          </a:p>
        </p:txBody>
      </p:sp>
      <p:sp>
        <p:nvSpPr>
          <p:cNvPr id="11" name="CuadroTexto 9">
            <a:extLst>
              <a:ext uri="{FF2B5EF4-FFF2-40B4-BE49-F238E27FC236}">
                <a16:creationId xmlns:a16="http://schemas.microsoft.com/office/drawing/2014/main" id="{6FC626E0-B282-5A3E-7EB3-0F950DC72B13}"/>
              </a:ext>
            </a:extLst>
          </p:cNvPr>
          <p:cNvSpPr txBox="1"/>
          <p:nvPr/>
        </p:nvSpPr>
        <p:spPr>
          <a:xfrm>
            <a:off x="1145193" y="4134189"/>
            <a:ext cx="3937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GT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Consumer Behavior</a:t>
            </a: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EFBA93EE-E67F-B71B-EF2E-B54E26E54F82}"/>
              </a:ext>
            </a:extLst>
          </p:cNvPr>
          <p:cNvSpPr txBox="1"/>
          <p:nvPr/>
        </p:nvSpPr>
        <p:spPr>
          <a:xfrm>
            <a:off x="7166728" y="4158441"/>
            <a:ext cx="3937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GT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Key Competitors Performance </a:t>
            </a:r>
          </a:p>
        </p:txBody>
      </p:sp>
      <p:pic>
        <p:nvPicPr>
          <p:cNvPr id="13" name="Imagen 11" descr="Persona con taza en la mano&#10;&#10;Descripción generada automáticamente">
            <a:extLst>
              <a:ext uri="{FF2B5EF4-FFF2-40B4-BE49-F238E27FC236}">
                <a16:creationId xmlns:a16="http://schemas.microsoft.com/office/drawing/2014/main" id="{FBE2545C-24EC-D8D1-4BB5-B89AB44363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6" r="17812"/>
          <a:stretch/>
        </p:blipFill>
        <p:spPr>
          <a:xfrm>
            <a:off x="5576591" y="3433934"/>
            <a:ext cx="1305025" cy="1350905"/>
          </a:xfrm>
          <a:prstGeom prst="flowChartConnector">
            <a:avLst/>
          </a:prstGeom>
          <a:ln w="57150">
            <a:solidFill>
              <a:schemeClr val="bg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D42AC-E642-6F92-EC15-0A10ACA547F3}"/>
              </a:ext>
            </a:extLst>
          </p:cNvPr>
          <p:cNvCxnSpPr/>
          <p:nvPr/>
        </p:nvCxnSpPr>
        <p:spPr>
          <a:xfrm>
            <a:off x="9099018" y="4716668"/>
            <a:ext cx="36674" cy="1732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038BEBF-5B22-8E4E-4993-A46CF77412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53" y="2498248"/>
            <a:ext cx="983988" cy="7367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48064-668A-8402-EBEF-0CFDB12A9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177" y="2555419"/>
            <a:ext cx="1026871" cy="736712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61961DD-0724-2D41-E9AF-C42A891D3DF0}"/>
              </a:ext>
            </a:extLst>
          </p:cNvPr>
          <p:cNvGrpSpPr/>
          <p:nvPr/>
        </p:nvGrpSpPr>
        <p:grpSpPr>
          <a:xfrm>
            <a:off x="2638583" y="2555419"/>
            <a:ext cx="925474" cy="685519"/>
            <a:chOff x="2438226" y="4060472"/>
            <a:chExt cx="473637" cy="489070"/>
          </a:xfrm>
          <a:solidFill>
            <a:schemeClr val="accent1">
              <a:lumMod val="50000"/>
            </a:schemeClr>
          </a:solidFill>
        </p:grpSpPr>
        <p:sp>
          <p:nvSpPr>
            <p:cNvPr id="18" name="Rectángulo 18">
              <a:extLst>
                <a:ext uri="{FF2B5EF4-FFF2-40B4-BE49-F238E27FC236}">
                  <a16:creationId xmlns:a16="http://schemas.microsoft.com/office/drawing/2014/main" id="{C4B66171-E089-ABA6-049C-FC56E1194758}"/>
                </a:ext>
              </a:extLst>
            </p:cNvPr>
            <p:cNvSpPr/>
            <p:nvPr/>
          </p:nvSpPr>
          <p:spPr>
            <a:xfrm>
              <a:off x="2438226" y="4060472"/>
              <a:ext cx="113296" cy="485478"/>
            </a:xfrm>
            <a:prstGeom prst="rect">
              <a:avLst/>
            </a:prstGeom>
            <a:grpFill/>
            <a:ln w="1905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9" name="Rectángulo 20">
              <a:extLst>
                <a:ext uri="{FF2B5EF4-FFF2-40B4-BE49-F238E27FC236}">
                  <a16:creationId xmlns:a16="http://schemas.microsoft.com/office/drawing/2014/main" id="{89A0E248-8A15-FBC7-7952-281ABE66B056}"/>
                </a:ext>
              </a:extLst>
            </p:cNvPr>
            <p:cNvSpPr/>
            <p:nvPr/>
          </p:nvSpPr>
          <p:spPr>
            <a:xfrm>
              <a:off x="2615379" y="4064065"/>
              <a:ext cx="113296" cy="485477"/>
            </a:xfrm>
            <a:prstGeom prst="rect">
              <a:avLst/>
            </a:prstGeom>
            <a:grpFill/>
            <a:ln w="1905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20" name="Rectángulo 22">
              <a:extLst>
                <a:ext uri="{FF2B5EF4-FFF2-40B4-BE49-F238E27FC236}">
                  <a16:creationId xmlns:a16="http://schemas.microsoft.com/office/drawing/2014/main" id="{15311E3C-B880-7247-2D25-941D13343769}"/>
                </a:ext>
              </a:extLst>
            </p:cNvPr>
            <p:cNvSpPr/>
            <p:nvPr/>
          </p:nvSpPr>
          <p:spPr>
            <a:xfrm>
              <a:off x="2798567" y="4136968"/>
              <a:ext cx="113296" cy="408981"/>
            </a:xfrm>
            <a:prstGeom prst="rect">
              <a:avLst/>
            </a:prstGeom>
            <a:grpFill/>
            <a:ln w="1905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2846D6-5B43-CD4F-9444-148C3B5E7AF8}"/>
              </a:ext>
            </a:extLst>
          </p:cNvPr>
          <p:cNvSpPr txBox="1"/>
          <p:nvPr/>
        </p:nvSpPr>
        <p:spPr>
          <a:xfrm>
            <a:off x="180725" y="2119900"/>
            <a:ext cx="1658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chemeClr val="bg2">
                    <a:lumMod val="50000"/>
                  </a:schemeClr>
                </a:solidFill>
              </a:rPr>
              <a:t>Price Increases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222C68-8C9D-4034-A7DD-64A866E5F608}"/>
              </a:ext>
            </a:extLst>
          </p:cNvPr>
          <p:cNvSpPr txBox="1"/>
          <p:nvPr/>
        </p:nvSpPr>
        <p:spPr>
          <a:xfrm>
            <a:off x="4330407" y="2125878"/>
            <a:ext cx="1200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chemeClr val="bg2">
                    <a:lumMod val="50000"/>
                  </a:schemeClr>
                </a:solidFill>
              </a:rPr>
              <a:t>Cat. 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CF48D2-9350-83F1-82D4-02DF612F8822}"/>
              </a:ext>
            </a:extLst>
          </p:cNvPr>
          <p:cNvSpPr txBox="1"/>
          <p:nvPr/>
        </p:nvSpPr>
        <p:spPr>
          <a:xfrm>
            <a:off x="2485592" y="2125878"/>
            <a:ext cx="1416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chemeClr val="bg2">
                    <a:lumMod val="50000"/>
                  </a:schemeClr>
                </a:solidFill>
              </a:rPr>
              <a:t>Cat. Volume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017506-24DA-6DD7-A480-B4219FBD12B6}"/>
              </a:ext>
            </a:extLst>
          </p:cNvPr>
          <p:cNvSpPr txBox="1"/>
          <p:nvPr/>
        </p:nvSpPr>
        <p:spPr>
          <a:xfrm>
            <a:off x="268679" y="3361391"/>
            <a:ext cx="160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chemeClr val="bg2">
                    <a:lumMod val="50000"/>
                  </a:schemeClr>
                </a:solidFill>
              </a:rPr>
              <a:t>+10% </a:t>
            </a:r>
            <a:r>
              <a:rPr lang="en-US" sz="1100" b="1" noProof="0" dirty="0">
                <a:solidFill>
                  <a:schemeClr val="bg2">
                    <a:lumMod val="50000"/>
                  </a:schemeClr>
                </a:solidFill>
              </a:rPr>
              <a:t>to </a:t>
            </a:r>
            <a:r>
              <a:rPr lang="en-US" sz="1400" b="1" noProof="0" dirty="0">
                <a:solidFill>
                  <a:schemeClr val="bg2">
                    <a:lumMod val="50000"/>
                  </a:schemeClr>
                </a:solidFill>
              </a:rPr>
              <a:t> +40%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CBBE82-CB15-CE60-12E9-5A9197C16A96}"/>
              </a:ext>
            </a:extLst>
          </p:cNvPr>
          <p:cNvSpPr txBox="1"/>
          <p:nvPr/>
        </p:nvSpPr>
        <p:spPr>
          <a:xfrm>
            <a:off x="2540433" y="3375547"/>
            <a:ext cx="1305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chemeClr val="bg2">
                    <a:lumMod val="50000"/>
                  </a:schemeClr>
                </a:solidFill>
              </a:rPr>
              <a:t>-5% </a:t>
            </a:r>
            <a:r>
              <a:rPr lang="en-US" sz="1100" b="1" noProof="0" dirty="0">
                <a:solidFill>
                  <a:schemeClr val="bg2">
                    <a:lumMod val="50000"/>
                  </a:schemeClr>
                </a:solidFill>
              </a:rPr>
              <a:t>to </a:t>
            </a:r>
            <a:r>
              <a:rPr lang="en-US" sz="1400" b="1" noProof="0" dirty="0">
                <a:solidFill>
                  <a:schemeClr val="bg2">
                    <a:lumMod val="50000"/>
                  </a:schemeClr>
                </a:solidFill>
              </a:rPr>
              <a:t> +3%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D26444-77EA-CB68-94C1-491D16A7C160}"/>
              </a:ext>
            </a:extLst>
          </p:cNvPr>
          <p:cNvSpPr txBox="1"/>
          <p:nvPr/>
        </p:nvSpPr>
        <p:spPr>
          <a:xfrm>
            <a:off x="4314854" y="3373563"/>
            <a:ext cx="153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+10</a:t>
            </a:r>
            <a:r>
              <a:rPr lang="en-US" sz="1400" b="1" noProof="0" dirty="0">
                <a:solidFill>
                  <a:schemeClr val="bg2">
                    <a:lumMod val="50000"/>
                  </a:schemeClr>
                </a:solidFill>
              </a:rPr>
              <a:t>% </a:t>
            </a:r>
            <a:r>
              <a:rPr lang="en-US" sz="1100" b="1" noProof="0" dirty="0">
                <a:solidFill>
                  <a:schemeClr val="bg2">
                    <a:lumMod val="50000"/>
                  </a:schemeClr>
                </a:solidFill>
              </a:rPr>
              <a:t>to </a:t>
            </a:r>
            <a:r>
              <a:rPr lang="en-US" sz="1400" b="1" noProof="0" dirty="0">
                <a:solidFill>
                  <a:schemeClr val="bg2">
                    <a:lumMod val="50000"/>
                  </a:schemeClr>
                </a:solidFill>
              </a:rPr>
              <a:t> +25%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66E7C2-BFB4-14F8-A493-C39BD6FE7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0671" y="1993304"/>
            <a:ext cx="1083269" cy="18047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A88E3E-49E1-9E48-E027-BDFA6CDD98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7743" y="2076079"/>
            <a:ext cx="2051967" cy="1614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596CA3D-7B4F-DF55-9B25-8907EA9696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8638" y="2103772"/>
            <a:ext cx="490378" cy="16149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4B7B77-93D7-3A91-2609-A4E26D718AF2}"/>
              </a:ext>
            </a:extLst>
          </p:cNvPr>
          <p:cNvSpPr txBox="1"/>
          <p:nvPr/>
        </p:nvSpPr>
        <p:spPr>
          <a:xfrm>
            <a:off x="7301335" y="4568143"/>
            <a:ext cx="1200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>
                    <a:lumMod val="50000"/>
                  </a:schemeClr>
                </a:solidFill>
              </a:rPr>
              <a:t>Winners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15440-768F-BBE4-C7FD-EF93202EB329}"/>
              </a:ext>
            </a:extLst>
          </p:cNvPr>
          <p:cNvSpPr txBox="1"/>
          <p:nvPr/>
        </p:nvSpPr>
        <p:spPr>
          <a:xfrm>
            <a:off x="10019991" y="4573771"/>
            <a:ext cx="1200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>
                    <a:lumMod val="50000"/>
                  </a:schemeClr>
                </a:solidFill>
              </a:rPr>
              <a:t>Struggling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D9C77A0-26A7-5CA3-086D-4B0C1B46C1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98868" y="5146513"/>
            <a:ext cx="811578" cy="6895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A862E8-F755-A0B5-7F76-60E7668180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0553" y="5904603"/>
            <a:ext cx="616969" cy="3886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A924A5-FC09-E57C-EF8D-E83D427C95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0660" y="5860255"/>
            <a:ext cx="1010622" cy="4773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B0E36BD-DB7C-EC07-0A4E-0E4F459A56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63608" y="5082705"/>
            <a:ext cx="633960" cy="53998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461F755-CF6F-3143-8528-88B295A511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6824" y="5129411"/>
            <a:ext cx="506947" cy="5151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AAAC11B-638B-26D6-244D-3674E95830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03947" y="5966669"/>
            <a:ext cx="1155124" cy="39528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DB51B00-D2E1-F1AC-C486-C35A22C154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62087" y="5140110"/>
            <a:ext cx="1023139" cy="6400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E48F8C-C925-1EFC-DEEE-681B1EA307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5692" y="4748186"/>
            <a:ext cx="1596309" cy="15199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E1D6C78-0FCD-D184-D901-E20DFB7C900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87320" y="4678795"/>
            <a:ext cx="1876746" cy="149729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322F5EF-BD6D-1B35-92FB-589A5F427E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45565" y="4440923"/>
            <a:ext cx="1764800" cy="17862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D081F14-A5D1-C931-9354-5913687B6CFB}"/>
              </a:ext>
            </a:extLst>
          </p:cNvPr>
          <p:cNvSpPr txBox="1"/>
          <p:nvPr/>
        </p:nvSpPr>
        <p:spPr>
          <a:xfrm>
            <a:off x="544785" y="6264306"/>
            <a:ext cx="1200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>
                    <a:lumMod val="50000"/>
                  </a:schemeClr>
                </a:solidFill>
              </a:rPr>
              <a:t>Premium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1C583F-1F42-51DD-C35C-364D286A9DFD}"/>
              </a:ext>
            </a:extLst>
          </p:cNvPr>
          <p:cNvSpPr txBox="1"/>
          <p:nvPr/>
        </p:nvSpPr>
        <p:spPr>
          <a:xfrm>
            <a:off x="2563086" y="6293278"/>
            <a:ext cx="1200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>
                    <a:lumMod val="50000"/>
                  </a:schemeClr>
                </a:solidFill>
              </a:rPr>
              <a:t>Coffeeshop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29114F-BC03-08DD-F942-AC2A6C6F31C5}"/>
              </a:ext>
            </a:extLst>
          </p:cNvPr>
          <p:cNvSpPr txBox="1"/>
          <p:nvPr/>
        </p:nvSpPr>
        <p:spPr>
          <a:xfrm>
            <a:off x="4481177" y="6277829"/>
            <a:ext cx="1200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>
                    <a:lumMod val="50000"/>
                  </a:schemeClr>
                </a:solidFill>
              </a:rPr>
              <a:t>Mainstream</a:t>
            </a:r>
          </a:p>
        </p:txBody>
      </p:sp>
    </p:spTree>
    <p:extLst>
      <p:ext uri="{BB962C8B-B14F-4D97-AF65-F5344CB8AC3E}">
        <p14:creationId xmlns:p14="http://schemas.microsoft.com/office/powerpoint/2010/main" val="3258078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" y="-36194"/>
            <a:ext cx="12191144" cy="68575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557941" y="3694976"/>
            <a:ext cx="2590714" cy="0"/>
          </a:xfrm>
          <a:custGeom>
            <a:avLst/>
            <a:gdLst/>
            <a:ahLst/>
            <a:cxnLst/>
            <a:rect l="l" t="t" r="r" b="b"/>
            <a:pathLst>
              <a:path w="4272280">
                <a:moveTo>
                  <a:pt x="0" y="0"/>
                </a:moveTo>
                <a:lnTo>
                  <a:pt x="4272121" y="0"/>
                </a:lnTo>
              </a:path>
            </a:pathLst>
          </a:custGeom>
          <a:ln w="41883">
            <a:solidFill>
              <a:srgbClr val="E5E8E8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 flipV="1">
            <a:off x="6850239" y="3622590"/>
            <a:ext cx="3754182" cy="72386"/>
          </a:xfrm>
          <a:custGeom>
            <a:avLst/>
            <a:gdLst/>
            <a:ahLst/>
            <a:cxnLst/>
            <a:rect l="l" t="t" r="r" b="b"/>
            <a:pathLst>
              <a:path w="4230369">
                <a:moveTo>
                  <a:pt x="0" y="0"/>
                </a:moveTo>
                <a:lnTo>
                  <a:pt x="4230237" y="0"/>
                </a:lnTo>
              </a:path>
            </a:pathLst>
          </a:custGeom>
          <a:ln w="41883">
            <a:solidFill>
              <a:srgbClr val="E5E8E8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6700" y="1157478"/>
            <a:ext cx="0" cy="1674261"/>
          </a:xfrm>
          <a:custGeom>
            <a:avLst/>
            <a:gdLst/>
            <a:ahLst/>
            <a:cxnLst/>
            <a:rect l="l" t="t" r="r" b="b"/>
            <a:pathLst>
              <a:path h="2760979">
                <a:moveTo>
                  <a:pt x="0" y="2760481"/>
                </a:moveTo>
                <a:lnTo>
                  <a:pt x="0" y="0"/>
                </a:lnTo>
              </a:path>
            </a:pathLst>
          </a:custGeom>
          <a:ln w="41883">
            <a:solidFill>
              <a:srgbClr val="E5E8E8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86700" y="4533117"/>
            <a:ext cx="0" cy="1737796"/>
          </a:xfrm>
          <a:custGeom>
            <a:avLst/>
            <a:gdLst/>
            <a:ahLst/>
            <a:cxnLst/>
            <a:rect l="l" t="t" r="r" b="b"/>
            <a:pathLst>
              <a:path h="2865754">
                <a:moveTo>
                  <a:pt x="0" y="2865190"/>
                </a:moveTo>
                <a:lnTo>
                  <a:pt x="0" y="0"/>
                </a:lnTo>
              </a:path>
            </a:pathLst>
          </a:custGeom>
          <a:ln w="41883">
            <a:solidFill>
              <a:srgbClr val="E5E8E8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48559" y="2831437"/>
            <a:ext cx="1701985" cy="1701985"/>
          </a:xfrm>
          <a:custGeom>
            <a:avLst/>
            <a:gdLst/>
            <a:ahLst/>
            <a:cxnLst/>
            <a:rect l="l" t="t" r="r" b="b"/>
            <a:pathLst>
              <a:path w="2806700" h="2806700">
                <a:moveTo>
                  <a:pt x="1403098" y="0"/>
                </a:moveTo>
                <a:lnTo>
                  <a:pt x="1354862" y="813"/>
                </a:lnTo>
                <a:lnTo>
                  <a:pt x="1307034" y="3236"/>
                </a:lnTo>
                <a:lnTo>
                  <a:pt x="1259640" y="7244"/>
                </a:lnTo>
                <a:lnTo>
                  <a:pt x="1212706" y="12808"/>
                </a:lnTo>
                <a:lnTo>
                  <a:pt x="1166259" y="19904"/>
                </a:lnTo>
                <a:lnTo>
                  <a:pt x="1120325" y="28506"/>
                </a:lnTo>
                <a:lnTo>
                  <a:pt x="1074930" y="38586"/>
                </a:lnTo>
                <a:lnTo>
                  <a:pt x="1030100" y="50120"/>
                </a:lnTo>
                <a:lnTo>
                  <a:pt x="985860" y="63080"/>
                </a:lnTo>
                <a:lnTo>
                  <a:pt x="942238" y="77442"/>
                </a:lnTo>
                <a:lnTo>
                  <a:pt x="899259" y="93178"/>
                </a:lnTo>
                <a:lnTo>
                  <a:pt x="856950" y="110262"/>
                </a:lnTo>
                <a:lnTo>
                  <a:pt x="815336" y="128669"/>
                </a:lnTo>
                <a:lnTo>
                  <a:pt x="774443" y="148373"/>
                </a:lnTo>
                <a:lnTo>
                  <a:pt x="734299" y="169346"/>
                </a:lnTo>
                <a:lnTo>
                  <a:pt x="694928" y="191564"/>
                </a:lnTo>
                <a:lnTo>
                  <a:pt x="656358" y="215000"/>
                </a:lnTo>
                <a:lnTo>
                  <a:pt x="618613" y="239627"/>
                </a:lnTo>
                <a:lnTo>
                  <a:pt x="581721" y="265420"/>
                </a:lnTo>
                <a:lnTo>
                  <a:pt x="545707" y="292353"/>
                </a:lnTo>
                <a:lnTo>
                  <a:pt x="510598" y="320400"/>
                </a:lnTo>
                <a:lnTo>
                  <a:pt x="476419" y="349533"/>
                </a:lnTo>
                <a:lnTo>
                  <a:pt x="443197" y="379728"/>
                </a:lnTo>
                <a:lnTo>
                  <a:pt x="410958" y="410958"/>
                </a:lnTo>
                <a:lnTo>
                  <a:pt x="379728" y="443197"/>
                </a:lnTo>
                <a:lnTo>
                  <a:pt x="349533" y="476419"/>
                </a:lnTo>
                <a:lnTo>
                  <a:pt x="320400" y="510598"/>
                </a:lnTo>
                <a:lnTo>
                  <a:pt x="292353" y="545707"/>
                </a:lnTo>
                <a:lnTo>
                  <a:pt x="265420" y="581721"/>
                </a:lnTo>
                <a:lnTo>
                  <a:pt x="239627" y="618613"/>
                </a:lnTo>
                <a:lnTo>
                  <a:pt x="215000" y="656358"/>
                </a:lnTo>
                <a:lnTo>
                  <a:pt x="191564" y="694928"/>
                </a:lnTo>
                <a:lnTo>
                  <a:pt x="169346" y="734299"/>
                </a:lnTo>
                <a:lnTo>
                  <a:pt x="148373" y="774443"/>
                </a:lnTo>
                <a:lnTo>
                  <a:pt x="128669" y="815336"/>
                </a:lnTo>
                <a:lnTo>
                  <a:pt x="110262" y="856950"/>
                </a:lnTo>
                <a:lnTo>
                  <a:pt x="93178" y="899259"/>
                </a:lnTo>
                <a:lnTo>
                  <a:pt x="77442" y="942238"/>
                </a:lnTo>
                <a:lnTo>
                  <a:pt x="63080" y="985860"/>
                </a:lnTo>
                <a:lnTo>
                  <a:pt x="50120" y="1030100"/>
                </a:lnTo>
                <a:lnTo>
                  <a:pt x="38586" y="1074930"/>
                </a:lnTo>
                <a:lnTo>
                  <a:pt x="28506" y="1120325"/>
                </a:lnTo>
                <a:lnTo>
                  <a:pt x="19904" y="1166259"/>
                </a:lnTo>
                <a:lnTo>
                  <a:pt x="12808" y="1212706"/>
                </a:lnTo>
                <a:lnTo>
                  <a:pt x="7244" y="1259640"/>
                </a:lnTo>
                <a:lnTo>
                  <a:pt x="3236" y="1307034"/>
                </a:lnTo>
                <a:lnTo>
                  <a:pt x="813" y="1354862"/>
                </a:lnTo>
                <a:lnTo>
                  <a:pt x="0" y="1403098"/>
                </a:lnTo>
                <a:lnTo>
                  <a:pt x="813" y="1451335"/>
                </a:lnTo>
                <a:lnTo>
                  <a:pt x="3236" y="1499163"/>
                </a:lnTo>
                <a:lnTo>
                  <a:pt x="7244" y="1546557"/>
                </a:lnTo>
                <a:lnTo>
                  <a:pt x="12808" y="1593490"/>
                </a:lnTo>
                <a:lnTo>
                  <a:pt x="19904" y="1639937"/>
                </a:lnTo>
                <a:lnTo>
                  <a:pt x="28506" y="1685871"/>
                </a:lnTo>
                <a:lnTo>
                  <a:pt x="38586" y="1731266"/>
                </a:lnTo>
                <a:lnTo>
                  <a:pt x="50120" y="1776097"/>
                </a:lnTo>
                <a:lnTo>
                  <a:pt x="63080" y="1820336"/>
                </a:lnTo>
                <a:lnTo>
                  <a:pt x="77442" y="1863958"/>
                </a:lnTo>
                <a:lnTo>
                  <a:pt x="93178" y="1906937"/>
                </a:lnTo>
                <a:lnTo>
                  <a:pt x="110262" y="1949247"/>
                </a:lnTo>
                <a:lnTo>
                  <a:pt x="128669" y="1990861"/>
                </a:lnTo>
                <a:lnTo>
                  <a:pt x="148373" y="2031753"/>
                </a:lnTo>
                <a:lnTo>
                  <a:pt x="169346" y="2071898"/>
                </a:lnTo>
                <a:lnTo>
                  <a:pt x="191564" y="2111268"/>
                </a:lnTo>
                <a:lnTo>
                  <a:pt x="215000" y="2149839"/>
                </a:lnTo>
                <a:lnTo>
                  <a:pt x="239627" y="2187583"/>
                </a:lnTo>
                <a:lnTo>
                  <a:pt x="265420" y="2224475"/>
                </a:lnTo>
                <a:lnTo>
                  <a:pt x="292353" y="2260489"/>
                </a:lnTo>
                <a:lnTo>
                  <a:pt x="320400" y="2295598"/>
                </a:lnTo>
                <a:lnTo>
                  <a:pt x="349533" y="2329777"/>
                </a:lnTo>
                <a:lnTo>
                  <a:pt x="379728" y="2362999"/>
                </a:lnTo>
                <a:lnTo>
                  <a:pt x="410958" y="2395238"/>
                </a:lnTo>
                <a:lnTo>
                  <a:pt x="443197" y="2426468"/>
                </a:lnTo>
                <a:lnTo>
                  <a:pt x="476419" y="2456663"/>
                </a:lnTo>
                <a:lnTo>
                  <a:pt x="510598" y="2485797"/>
                </a:lnTo>
                <a:lnTo>
                  <a:pt x="545707" y="2513843"/>
                </a:lnTo>
                <a:lnTo>
                  <a:pt x="581721" y="2540776"/>
                </a:lnTo>
                <a:lnTo>
                  <a:pt x="618613" y="2566569"/>
                </a:lnTo>
                <a:lnTo>
                  <a:pt x="656358" y="2591197"/>
                </a:lnTo>
                <a:lnTo>
                  <a:pt x="694928" y="2614632"/>
                </a:lnTo>
                <a:lnTo>
                  <a:pt x="734299" y="2636850"/>
                </a:lnTo>
                <a:lnTo>
                  <a:pt x="774443" y="2657824"/>
                </a:lnTo>
                <a:lnTo>
                  <a:pt x="815336" y="2677527"/>
                </a:lnTo>
                <a:lnTo>
                  <a:pt x="856950" y="2695934"/>
                </a:lnTo>
                <a:lnTo>
                  <a:pt x="899259" y="2713019"/>
                </a:lnTo>
                <a:lnTo>
                  <a:pt x="942238" y="2728755"/>
                </a:lnTo>
                <a:lnTo>
                  <a:pt x="985860" y="2743116"/>
                </a:lnTo>
                <a:lnTo>
                  <a:pt x="1030100" y="2756077"/>
                </a:lnTo>
                <a:lnTo>
                  <a:pt x="1074930" y="2767610"/>
                </a:lnTo>
                <a:lnTo>
                  <a:pt x="1120325" y="2777691"/>
                </a:lnTo>
                <a:lnTo>
                  <a:pt x="1166259" y="2786292"/>
                </a:lnTo>
                <a:lnTo>
                  <a:pt x="1212706" y="2793388"/>
                </a:lnTo>
                <a:lnTo>
                  <a:pt x="1259640" y="2798953"/>
                </a:lnTo>
                <a:lnTo>
                  <a:pt x="1307034" y="2802960"/>
                </a:lnTo>
                <a:lnTo>
                  <a:pt x="1354862" y="2805383"/>
                </a:lnTo>
                <a:lnTo>
                  <a:pt x="1403098" y="2806197"/>
                </a:lnTo>
                <a:lnTo>
                  <a:pt x="1451335" y="2805383"/>
                </a:lnTo>
                <a:lnTo>
                  <a:pt x="1499163" y="2802960"/>
                </a:lnTo>
                <a:lnTo>
                  <a:pt x="1546557" y="2798953"/>
                </a:lnTo>
                <a:lnTo>
                  <a:pt x="1593490" y="2793388"/>
                </a:lnTo>
                <a:lnTo>
                  <a:pt x="1639937" y="2786292"/>
                </a:lnTo>
                <a:lnTo>
                  <a:pt x="1685871" y="2777691"/>
                </a:lnTo>
                <a:lnTo>
                  <a:pt x="1731266" y="2767610"/>
                </a:lnTo>
                <a:lnTo>
                  <a:pt x="1776097" y="2756077"/>
                </a:lnTo>
                <a:lnTo>
                  <a:pt x="1820336" y="2743116"/>
                </a:lnTo>
                <a:lnTo>
                  <a:pt x="1863958" y="2728755"/>
                </a:lnTo>
                <a:lnTo>
                  <a:pt x="1906937" y="2713019"/>
                </a:lnTo>
                <a:lnTo>
                  <a:pt x="1949247" y="2695934"/>
                </a:lnTo>
                <a:lnTo>
                  <a:pt x="1990861" y="2677527"/>
                </a:lnTo>
                <a:lnTo>
                  <a:pt x="2031753" y="2657824"/>
                </a:lnTo>
                <a:lnTo>
                  <a:pt x="2071898" y="2636850"/>
                </a:lnTo>
                <a:lnTo>
                  <a:pt x="2111268" y="2614632"/>
                </a:lnTo>
                <a:lnTo>
                  <a:pt x="2149839" y="2591197"/>
                </a:lnTo>
                <a:lnTo>
                  <a:pt x="2187583" y="2566569"/>
                </a:lnTo>
                <a:lnTo>
                  <a:pt x="2224475" y="2540776"/>
                </a:lnTo>
                <a:lnTo>
                  <a:pt x="2260489" y="2513843"/>
                </a:lnTo>
                <a:lnTo>
                  <a:pt x="2295598" y="2485797"/>
                </a:lnTo>
                <a:lnTo>
                  <a:pt x="2329777" y="2456663"/>
                </a:lnTo>
                <a:lnTo>
                  <a:pt x="2362999" y="2426468"/>
                </a:lnTo>
                <a:lnTo>
                  <a:pt x="2395238" y="2395238"/>
                </a:lnTo>
                <a:lnTo>
                  <a:pt x="2426468" y="2362999"/>
                </a:lnTo>
                <a:lnTo>
                  <a:pt x="2456663" y="2329777"/>
                </a:lnTo>
                <a:lnTo>
                  <a:pt x="2485797" y="2295598"/>
                </a:lnTo>
                <a:lnTo>
                  <a:pt x="2513843" y="2260489"/>
                </a:lnTo>
                <a:lnTo>
                  <a:pt x="2540776" y="2224475"/>
                </a:lnTo>
                <a:lnTo>
                  <a:pt x="2566569" y="2187583"/>
                </a:lnTo>
                <a:lnTo>
                  <a:pt x="2591197" y="2149839"/>
                </a:lnTo>
                <a:lnTo>
                  <a:pt x="2614632" y="2111268"/>
                </a:lnTo>
                <a:lnTo>
                  <a:pt x="2636850" y="2071898"/>
                </a:lnTo>
                <a:lnTo>
                  <a:pt x="2657824" y="2031753"/>
                </a:lnTo>
                <a:lnTo>
                  <a:pt x="2677527" y="1990861"/>
                </a:lnTo>
                <a:lnTo>
                  <a:pt x="2695934" y="1949247"/>
                </a:lnTo>
                <a:lnTo>
                  <a:pt x="2713019" y="1906937"/>
                </a:lnTo>
                <a:lnTo>
                  <a:pt x="2728755" y="1863958"/>
                </a:lnTo>
                <a:lnTo>
                  <a:pt x="2743116" y="1820336"/>
                </a:lnTo>
                <a:lnTo>
                  <a:pt x="2756077" y="1776097"/>
                </a:lnTo>
                <a:lnTo>
                  <a:pt x="2767610" y="1731266"/>
                </a:lnTo>
                <a:lnTo>
                  <a:pt x="2777691" y="1685871"/>
                </a:lnTo>
                <a:lnTo>
                  <a:pt x="2786292" y="1639937"/>
                </a:lnTo>
                <a:lnTo>
                  <a:pt x="2793388" y="1593490"/>
                </a:lnTo>
                <a:lnTo>
                  <a:pt x="2798953" y="1546557"/>
                </a:lnTo>
                <a:lnTo>
                  <a:pt x="2802960" y="1499163"/>
                </a:lnTo>
                <a:lnTo>
                  <a:pt x="2805383" y="1451335"/>
                </a:lnTo>
                <a:lnTo>
                  <a:pt x="2806197" y="1403098"/>
                </a:lnTo>
                <a:lnTo>
                  <a:pt x="2805383" y="1354862"/>
                </a:lnTo>
                <a:lnTo>
                  <a:pt x="2802960" y="1307034"/>
                </a:lnTo>
                <a:lnTo>
                  <a:pt x="2798953" y="1259640"/>
                </a:lnTo>
                <a:lnTo>
                  <a:pt x="2793388" y="1212706"/>
                </a:lnTo>
                <a:lnTo>
                  <a:pt x="2786292" y="1166259"/>
                </a:lnTo>
                <a:lnTo>
                  <a:pt x="2777691" y="1120325"/>
                </a:lnTo>
                <a:lnTo>
                  <a:pt x="2767610" y="1074930"/>
                </a:lnTo>
                <a:lnTo>
                  <a:pt x="2756077" y="1030100"/>
                </a:lnTo>
                <a:lnTo>
                  <a:pt x="2743116" y="985860"/>
                </a:lnTo>
                <a:lnTo>
                  <a:pt x="2728755" y="942238"/>
                </a:lnTo>
                <a:lnTo>
                  <a:pt x="2713019" y="899259"/>
                </a:lnTo>
                <a:lnTo>
                  <a:pt x="2695934" y="856950"/>
                </a:lnTo>
                <a:lnTo>
                  <a:pt x="2677527" y="815336"/>
                </a:lnTo>
                <a:lnTo>
                  <a:pt x="2657824" y="774443"/>
                </a:lnTo>
                <a:lnTo>
                  <a:pt x="2636850" y="734299"/>
                </a:lnTo>
                <a:lnTo>
                  <a:pt x="2614632" y="694928"/>
                </a:lnTo>
                <a:lnTo>
                  <a:pt x="2591197" y="656358"/>
                </a:lnTo>
                <a:lnTo>
                  <a:pt x="2566569" y="618613"/>
                </a:lnTo>
                <a:lnTo>
                  <a:pt x="2540776" y="581721"/>
                </a:lnTo>
                <a:lnTo>
                  <a:pt x="2513843" y="545707"/>
                </a:lnTo>
                <a:lnTo>
                  <a:pt x="2485797" y="510598"/>
                </a:lnTo>
                <a:lnTo>
                  <a:pt x="2456663" y="476419"/>
                </a:lnTo>
                <a:lnTo>
                  <a:pt x="2426468" y="443197"/>
                </a:lnTo>
                <a:lnTo>
                  <a:pt x="2395238" y="410958"/>
                </a:lnTo>
                <a:lnTo>
                  <a:pt x="2362999" y="379728"/>
                </a:lnTo>
                <a:lnTo>
                  <a:pt x="2329777" y="349533"/>
                </a:lnTo>
                <a:lnTo>
                  <a:pt x="2295598" y="320400"/>
                </a:lnTo>
                <a:lnTo>
                  <a:pt x="2260489" y="292353"/>
                </a:lnTo>
                <a:lnTo>
                  <a:pt x="2224475" y="265420"/>
                </a:lnTo>
                <a:lnTo>
                  <a:pt x="2187583" y="239627"/>
                </a:lnTo>
                <a:lnTo>
                  <a:pt x="2149839" y="215000"/>
                </a:lnTo>
                <a:lnTo>
                  <a:pt x="2111268" y="191564"/>
                </a:lnTo>
                <a:lnTo>
                  <a:pt x="2071898" y="169346"/>
                </a:lnTo>
                <a:lnTo>
                  <a:pt x="2031753" y="148373"/>
                </a:lnTo>
                <a:lnTo>
                  <a:pt x="1990861" y="128669"/>
                </a:lnTo>
                <a:lnTo>
                  <a:pt x="1949247" y="110262"/>
                </a:lnTo>
                <a:lnTo>
                  <a:pt x="1906937" y="93178"/>
                </a:lnTo>
                <a:lnTo>
                  <a:pt x="1863958" y="77442"/>
                </a:lnTo>
                <a:lnTo>
                  <a:pt x="1820336" y="63080"/>
                </a:lnTo>
                <a:lnTo>
                  <a:pt x="1776097" y="50120"/>
                </a:lnTo>
                <a:lnTo>
                  <a:pt x="1731266" y="38586"/>
                </a:lnTo>
                <a:lnTo>
                  <a:pt x="1685871" y="28506"/>
                </a:lnTo>
                <a:lnTo>
                  <a:pt x="1639937" y="19904"/>
                </a:lnTo>
                <a:lnTo>
                  <a:pt x="1593490" y="12808"/>
                </a:lnTo>
                <a:lnTo>
                  <a:pt x="1546557" y="7244"/>
                </a:lnTo>
                <a:lnTo>
                  <a:pt x="1499163" y="3236"/>
                </a:lnTo>
                <a:lnTo>
                  <a:pt x="1451335" y="813"/>
                </a:lnTo>
                <a:lnTo>
                  <a:pt x="1403098" y="0"/>
                </a:lnTo>
                <a:close/>
              </a:path>
            </a:pathLst>
          </a:custGeom>
          <a:solidFill>
            <a:srgbClr val="FFFFFF">
              <a:alpha val="30999"/>
            </a:srgbClr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15394" y="665024"/>
            <a:ext cx="1792779" cy="77441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lang="es-GT" dirty="0" err="1"/>
              <a:t>Consumer</a:t>
            </a:r>
            <a:r>
              <a:rPr lang="es-GT" dirty="0"/>
              <a:t> </a:t>
            </a:r>
            <a:r>
              <a:rPr lang="es-GT" dirty="0" err="1"/>
              <a:t>Typology</a:t>
            </a:r>
            <a:endParaRPr spc="-6" dirty="0"/>
          </a:p>
        </p:txBody>
      </p:sp>
      <p:sp>
        <p:nvSpPr>
          <p:cNvPr id="15" name="object 15"/>
          <p:cNvSpPr txBox="1"/>
          <p:nvPr/>
        </p:nvSpPr>
        <p:spPr>
          <a:xfrm>
            <a:off x="5538633" y="3622590"/>
            <a:ext cx="883723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algn="ctr" defTabSz="554492">
              <a:spcBef>
                <a:spcPts val="73"/>
              </a:spcBef>
            </a:pPr>
            <a:r>
              <a:rPr lang="es-419" sz="1486" kern="0" spc="-12" dirty="0">
                <a:solidFill>
                  <a:srgbClr val="231F20"/>
                </a:solidFill>
                <a:latin typeface="NeueHaasDisplay-Roman"/>
                <a:cs typeface="NeueHaasDisplay-Roman"/>
              </a:rPr>
              <a:t>COFFEE</a:t>
            </a:r>
            <a:endParaRPr sz="1486" kern="0" dirty="0">
              <a:solidFill>
                <a:sysClr val="windowText" lastClr="000000"/>
              </a:solidFill>
              <a:latin typeface="NeueHaasDisplay-Roman"/>
              <a:cs typeface="NeueHaasDisplay-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25328" y="911550"/>
            <a:ext cx="1821918" cy="1619829"/>
          </a:xfrm>
          <a:custGeom>
            <a:avLst/>
            <a:gdLst/>
            <a:ahLst/>
            <a:cxnLst/>
            <a:rect l="l" t="t" r="r" b="b"/>
            <a:pathLst>
              <a:path w="3675380" h="4377690">
                <a:moveTo>
                  <a:pt x="3214561" y="0"/>
                </a:moveTo>
                <a:lnTo>
                  <a:pt x="460718" y="0"/>
                </a:lnTo>
                <a:lnTo>
                  <a:pt x="413612" y="2378"/>
                </a:lnTo>
                <a:lnTo>
                  <a:pt x="367866" y="9359"/>
                </a:lnTo>
                <a:lnTo>
                  <a:pt x="323713" y="20712"/>
                </a:lnTo>
                <a:lnTo>
                  <a:pt x="281384" y="36204"/>
                </a:lnTo>
                <a:lnTo>
                  <a:pt x="241110" y="55605"/>
                </a:lnTo>
                <a:lnTo>
                  <a:pt x="203124" y="78682"/>
                </a:lnTo>
                <a:lnTo>
                  <a:pt x="167656" y="105204"/>
                </a:lnTo>
                <a:lnTo>
                  <a:pt x="134939" y="134939"/>
                </a:lnTo>
                <a:lnTo>
                  <a:pt x="105204" y="167656"/>
                </a:lnTo>
                <a:lnTo>
                  <a:pt x="78682" y="203124"/>
                </a:lnTo>
                <a:lnTo>
                  <a:pt x="55605" y="241110"/>
                </a:lnTo>
                <a:lnTo>
                  <a:pt x="36204" y="281384"/>
                </a:lnTo>
                <a:lnTo>
                  <a:pt x="20712" y="323713"/>
                </a:lnTo>
                <a:lnTo>
                  <a:pt x="9359" y="367866"/>
                </a:lnTo>
                <a:lnTo>
                  <a:pt x="2378" y="413612"/>
                </a:lnTo>
                <a:lnTo>
                  <a:pt x="0" y="460718"/>
                </a:lnTo>
                <a:lnTo>
                  <a:pt x="0" y="3916393"/>
                </a:lnTo>
                <a:lnTo>
                  <a:pt x="2378" y="3963498"/>
                </a:lnTo>
                <a:lnTo>
                  <a:pt x="9359" y="4009243"/>
                </a:lnTo>
                <a:lnTo>
                  <a:pt x="20712" y="4053395"/>
                </a:lnTo>
                <a:lnTo>
                  <a:pt x="36204" y="4095724"/>
                </a:lnTo>
                <a:lnTo>
                  <a:pt x="55605" y="4135997"/>
                </a:lnTo>
                <a:lnTo>
                  <a:pt x="78682" y="4173983"/>
                </a:lnTo>
                <a:lnTo>
                  <a:pt x="105204" y="4209451"/>
                </a:lnTo>
                <a:lnTo>
                  <a:pt x="134939" y="4242169"/>
                </a:lnTo>
                <a:lnTo>
                  <a:pt x="167656" y="4271905"/>
                </a:lnTo>
                <a:lnTo>
                  <a:pt x="203124" y="4298427"/>
                </a:lnTo>
                <a:lnTo>
                  <a:pt x="241110" y="4321505"/>
                </a:lnTo>
                <a:lnTo>
                  <a:pt x="281384" y="4340906"/>
                </a:lnTo>
                <a:lnTo>
                  <a:pt x="323713" y="4356399"/>
                </a:lnTo>
                <a:lnTo>
                  <a:pt x="367866" y="4367752"/>
                </a:lnTo>
                <a:lnTo>
                  <a:pt x="413612" y="4374734"/>
                </a:lnTo>
                <a:lnTo>
                  <a:pt x="460718" y="4377112"/>
                </a:lnTo>
                <a:lnTo>
                  <a:pt x="3214561" y="4377112"/>
                </a:lnTo>
                <a:lnTo>
                  <a:pt x="3261668" y="4374734"/>
                </a:lnTo>
                <a:lnTo>
                  <a:pt x="3307414" y="4367752"/>
                </a:lnTo>
                <a:lnTo>
                  <a:pt x="3351567" y="4356399"/>
                </a:lnTo>
                <a:lnTo>
                  <a:pt x="3393896" y="4340906"/>
                </a:lnTo>
                <a:lnTo>
                  <a:pt x="3434170" y="4321505"/>
                </a:lnTo>
                <a:lnTo>
                  <a:pt x="3472156" y="4298427"/>
                </a:lnTo>
                <a:lnTo>
                  <a:pt x="3507623" y="4271905"/>
                </a:lnTo>
                <a:lnTo>
                  <a:pt x="3540341" y="4242169"/>
                </a:lnTo>
                <a:lnTo>
                  <a:pt x="3570076" y="4209451"/>
                </a:lnTo>
                <a:lnTo>
                  <a:pt x="3596598" y="4173983"/>
                </a:lnTo>
                <a:lnTo>
                  <a:pt x="3619675" y="4135997"/>
                </a:lnTo>
                <a:lnTo>
                  <a:pt x="3639075" y="4095724"/>
                </a:lnTo>
                <a:lnTo>
                  <a:pt x="3654568" y="4053395"/>
                </a:lnTo>
                <a:lnTo>
                  <a:pt x="3665920" y="4009243"/>
                </a:lnTo>
                <a:lnTo>
                  <a:pt x="3672902" y="3963498"/>
                </a:lnTo>
                <a:lnTo>
                  <a:pt x="3675280" y="3916393"/>
                </a:lnTo>
                <a:lnTo>
                  <a:pt x="3675280" y="460718"/>
                </a:lnTo>
                <a:lnTo>
                  <a:pt x="3672902" y="413612"/>
                </a:lnTo>
                <a:lnTo>
                  <a:pt x="3665920" y="367866"/>
                </a:lnTo>
                <a:lnTo>
                  <a:pt x="3654568" y="323713"/>
                </a:lnTo>
                <a:lnTo>
                  <a:pt x="3639075" y="281384"/>
                </a:lnTo>
                <a:lnTo>
                  <a:pt x="3619675" y="241110"/>
                </a:lnTo>
                <a:lnTo>
                  <a:pt x="3596598" y="203124"/>
                </a:lnTo>
                <a:lnTo>
                  <a:pt x="3570076" y="167656"/>
                </a:lnTo>
                <a:lnTo>
                  <a:pt x="3540341" y="134939"/>
                </a:lnTo>
                <a:lnTo>
                  <a:pt x="3507623" y="105204"/>
                </a:lnTo>
                <a:lnTo>
                  <a:pt x="3472156" y="78682"/>
                </a:lnTo>
                <a:lnTo>
                  <a:pt x="3434170" y="55605"/>
                </a:lnTo>
                <a:lnTo>
                  <a:pt x="3393896" y="36204"/>
                </a:lnTo>
                <a:lnTo>
                  <a:pt x="3351567" y="20712"/>
                </a:lnTo>
                <a:lnTo>
                  <a:pt x="3307414" y="9359"/>
                </a:lnTo>
                <a:lnTo>
                  <a:pt x="3261668" y="2378"/>
                </a:lnTo>
                <a:lnTo>
                  <a:pt x="3214561" y="0"/>
                </a:lnTo>
                <a:close/>
              </a:path>
            </a:pathLst>
          </a:custGeom>
          <a:solidFill>
            <a:srgbClr val="DBDAD5"/>
          </a:solidFill>
        </p:spPr>
        <p:txBody>
          <a:bodyPr wrap="square" lIns="0" tIns="0" rIns="0" bIns="0" rtlCol="0"/>
          <a:lstStyle/>
          <a:p>
            <a:pPr defTabSz="554492"/>
            <a:endParaRPr sz="1092" kern="0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B360058-CD44-2B89-A474-C3B3D05732A8}"/>
              </a:ext>
            </a:extLst>
          </p:cNvPr>
          <p:cNvSpPr/>
          <p:nvPr/>
        </p:nvSpPr>
        <p:spPr>
          <a:xfrm>
            <a:off x="3853298" y="2166070"/>
            <a:ext cx="1010854" cy="201141"/>
          </a:xfrm>
          <a:prstGeom prst="roundRect">
            <a:avLst>
              <a:gd name="adj" fmla="val 50000"/>
            </a:avLst>
          </a:prstGeom>
          <a:solidFill>
            <a:srgbClr val="5859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endParaRPr lang="en-GT" sz="1092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27262" y="2179909"/>
            <a:ext cx="1498671" cy="15359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 defTabSz="554492">
              <a:spcBef>
                <a:spcPts val="69"/>
              </a:spcBef>
            </a:pPr>
            <a:r>
              <a:rPr lang="es-419" sz="940" b="1" kern="0" spc="-6" dirty="0">
                <a:solidFill>
                  <a:srgbClr val="FFFFFF"/>
                </a:solidFill>
                <a:latin typeface="NeueHaasDisplay-Bold"/>
                <a:cs typeface="NeueHaasDisplay-Bold"/>
              </a:rPr>
              <a:t>Fast FAD-sion</a:t>
            </a:r>
            <a:endParaRPr sz="940" kern="0" dirty="0">
              <a:solidFill>
                <a:sysClr val="windowText" lastClr="000000"/>
              </a:solidFill>
              <a:latin typeface="NeueHaasDisplay-Bold"/>
              <a:cs typeface="NeueHaasDisplay-Bold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D7FE73-5DAC-2572-C02B-8741650F84B0}"/>
              </a:ext>
            </a:extLst>
          </p:cNvPr>
          <p:cNvGrpSpPr/>
          <p:nvPr/>
        </p:nvGrpSpPr>
        <p:grpSpPr>
          <a:xfrm>
            <a:off x="6741512" y="1226835"/>
            <a:ext cx="1821918" cy="1588019"/>
            <a:chOff x="15413143" y="785030"/>
            <a:chExt cx="3675379" cy="3203532"/>
          </a:xfrm>
        </p:grpSpPr>
        <p:sp>
          <p:nvSpPr>
            <p:cNvPr id="7" name="object 7"/>
            <p:cNvSpPr/>
            <p:nvPr/>
          </p:nvSpPr>
          <p:spPr>
            <a:xfrm>
              <a:off x="15413143" y="785030"/>
              <a:ext cx="3675379" cy="3203532"/>
            </a:xfrm>
            <a:custGeom>
              <a:avLst/>
              <a:gdLst/>
              <a:ahLst/>
              <a:cxnLst/>
              <a:rect l="l" t="t" r="r" b="b"/>
              <a:pathLst>
                <a:path w="3675380" h="4377690">
                  <a:moveTo>
                    <a:pt x="3214561" y="0"/>
                  </a:moveTo>
                  <a:lnTo>
                    <a:pt x="460718" y="0"/>
                  </a:lnTo>
                  <a:lnTo>
                    <a:pt x="413612" y="2378"/>
                  </a:lnTo>
                  <a:lnTo>
                    <a:pt x="367866" y="9359"/>
                  </a:lnTo>
                  <a:lnTo>
                    <a:pt x="323713" y="20712"/>
                  </a:lnTo>
                  <a:lnTo>
                    <a:pt x="281384" y="36204"/>
                  </a:lnTo>
                  <a:lnTo>
                    <a:pt x="241110" y="55605"/>
                  </a:lnTo>
                  <a:lnTo>
                    <a:pt x="203124" y="78682"/>
                  </a:lnTo>
                  <a:lnTo>
                    <a:pt x="167656" y="105204"/>
                  </a:lnTo>
                  <a:lnTo>
                    <a:pt x="134939" y="134939"/>
                  </a:lnTo>
                  <a:lnTo>
                    <a:pt x="105204" y="167656"/>
                  </a:lnTo>
                  <a:lnTo>
                    <a:pt x="78682" y="203124"/>
                  </a:lnTo>
                  <a:lnTo>
                    <a:pt x="55605" y="241110"/>
                  </a:lnTo>
                  <a:lnTo>
                    <a:pt x="36204" y="281384"/>
                  </a:lnTo>
                  <a:lnTo>
                    <a:pt x="20712" y="323713"/>
                  </a:lnTo>
                  <a:lnTo>
                    <a:pt x="9359" y="367866"/>
                  </a:lnTo>
                  <a:lnTo>
                    <a:pt x="2378" y="413612"/>
                  </a:lnTo>
                  <a:lnTo>
                    <a:pt x="0" y="460718"/>
                  </a:lnTo>
                  <a:lnTo>
                    <a:pt x="0" y="3916393"/>
                  </a:lnTo>
                  <a:lnTo>
                    <a:pt x="2378" y="3963498"/>
                  </a:lnTo>
                  <a:lnTo>
                    <a:pt x="9359" y="4009243"/>
                  </a:lnTo>
                  <a:lnTo>
                    <a:pt x="20712" y="4053395"/>
                  </a:lnTo>
                  <a:lnTo>
                    <a:pt x="36204" y="4095724"/>
                  </a:lnTo>
                  <a:lnTo>
                    <a:pt x="55605" y="4135997"/>
                  </a:lnTo>
                  <a:lnTo>
                    <a:pt x="78682" y="4173983"/>
                  </a:lnTo>
                  <a:lnTo>
                    <a:pt x="105204" y="4209451"/>
                  </a:lnTo>
                  <a:lnTo>
                    <a:pt x="134939" y="4242169"/>
                  </a:lnTo>
                  <a:lnTo>
                    <a:pt x="167656" y="4271905"/>
                  </a:lnTo>
                  <a:lnTo>
                    <a:pt x="203124" y="4298427"/>
                  </a:lnTo>
                  <a:lnTo>
                    <a:pt x="241110" y="4321505"/>
                  </a:lnTo>
                  <a:lnTo>
                    <a:pt x="281384" y="4340906"/>
                  </a:lnTo>
                  <a:lnTo>
                    <a:pt x="323713" y="4356399"/>
                  </a:lnTo>
                  <a:lnTo>
                    <a:pt x="367866" y="4367752"/>
                  </a:lnTo>
                  <a:lnTo>
                    <a:pt x="413612" y="4374734"/>
                  </a:lnTo>
                  <a:lnTo>
                    <a:pt x="460718" y="4377112"/>
                  </a:lnTo>
                  <a:lnTo>
                    <a:pt x="3214561" y="4377112"/>
                  </a:lnTo>
                  <a:lnTo>
                    <a:pt x="3261668" y="4374734"/>
                  </a:lnTo>
                  <a:lnTo>
                    <a:pt x="3307414" y="4367752"/>
                  </a:lnTo>
                  <a:lnTo>
                    <a:pt x="3351567" y="4356399"/>
                  </a:lnTo>
                  <a:lnTo>
                    <a:pt x="3393896" y="4340906"/>
                  </a:lnTo>
                  <a:lnTo>
                    <a:pt x="3434170" y="4321505"/>
                  </a:lnTo>
                  <a:lnTo>
                    <a:pt x="3472156" y="4298427"/>
                  </a:lnTo>
                  <a:lnTo>
                    <a:pt x="3507623" y="4271905"/>
                  </a:lnTo>
                  <a:lnTo>
                    <a:pt x="3540341" y="4242169"/>
                  </a:lnTo>
                  <a:lnTo>
                    <a:pt x="3570076" y="4209451"/>
                  </a:lnTo>
                  <a:lnTo>
                    <a:pt x="3596598" y="4173983"/>
                  </a:lnTo>
                  <a:lnTo>
                    <a:pt x="3619675" y="4135997"/>
                  </a:lnTo>
                  <a:lnTo>
                    <a:pt x="3639075" y="4095724"/>
                  </a:lnTo>
                  <a:lnTo>
                    <a:pt x="3654568" y="4053395"/>
                  </a:lnTo>
                  <a:lnTo>
                    <a:pt x="3665920" y="4009243"/>
                  </a:lnTo>
                  <a:lnTo>
                    <a:pt x="3672902" y="3963498"/>
                  </a:lnTo>
                  <a:lnTo>
                    <a:pt x="3675280" y="3916393"/>
                  </a:lnTo>
                  <a:lnTo>
                    <a:pt x="3675280" y="460718"/>
                  </a:lnTo>
                  <a:lnTo>
                    <a:pt x="3672902" y="413612"/>
                  </a:lnTo>
                  <a:lnTo>
                    <a:pt x="3665920" y="367866"/>
                  </a:lnTo>
                  <a:lnTo>
                    <a:pt x="3654568" y="323713"/>
                  </a:lnTo>
                  <a:lnTo>
                    <a:pt x="3639075" y="281384"/>
                  </a:lnTo>
                  <a:lnTo>
                    <a:pt x="3619675" y="241110"/>
                  </a:lnTo>
                  <a:lnTo>
                    <a:pt x="3596598" y="203124"/>
                  </a:lnTo>
                  <a:lnTo>
                    <a:pt x="3570076" y="167656"/>
                  </a:lnTo>
                  <a:lnTo>
                    <a:pt x="3540341" y="134939"/>
                  </a:lnTo>
                  <a:lnTo>
                    <a:pt x="3507623" y="105204"/>
                  </a:lnTo>
                  <a:lnTo>
                    <a:pt x="3472156" y="78682"/>
                  </a:lnTo>
                  <a:lnTo>
                    <a:pt x="3434170" y="55605"/>
                  </a:lnTo>
                  <a:lnTo>
                    <a:pt x="3393896" y="36204"/>
                  </a:lnTo>
                  <a:lnTo>
                    <a:pt x="3351567" y="20712"/>
                  </a:lnTo>
                  <a:lnTo>
                    <a:pt x="3307414" y="9359"/>
                  </a:lnTo>
                  <a:lnTo>
                    <a:pt x="3261668" y="2378"/>
                  </a:lnTo>
                  <a:lnTo>
                    <a:pt x="3214561" y="0"/>
                  </a:lnTo>
                  <a:close/>
                </a:path>
              </a:pathLst>
            </a:custGeom>
            <a:solidFill>
              <a:srgbClr val="DBDAD5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17262A0-4D1E-1896-D173-6D8779631ADF}"/>
                </a:ext>
              </a:extLst>
            </p:cNvPr>
            <p:cNvSpPr/>
            <p:nvPr/>
          </p:nvSpPr>
          <p:spPr>
            <a:xfrm>
              <a:off x="15608732" y="3323710"/>
              <a:ext cx="3122373" cy="405765"/>
            </a:xfrm>
            <a:prstGeom prst="roundRect">
              <a:avLst>
                <a:gd name="adj" fmla="val 50000"/>
              </a:avLst>
            </a:prstGeom>
            <a:solidFill>
              <a:srgbClr val="5859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54492"/>
              <a:endParaRPr lang="en-GT" sz="10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5766925" y="3372860"/>
              <a:ext cx="2663826" cy="309853"/>
            </a:xfrm>
            <a:prstGeom prst="rect">
              <a:avLst/>
            </a:prstGeom>
          </p:spPr>
          <p:txBody>
            <a:bodyPr vert="horz" wrap="square" lIns="0" tIns="8856" rIns="0" bIns="0" rtlCol="0">
              <a:spAutoFit/>
            </a:bodyPr>
            <a:lstStyle/>
            <a:p>
              <a:pPr marL="7701" algn="ctr" defTabSz="554492">
                <a:spcBef>
                  <a:spcPts val="69"/>
                </a:spcBef>
              </a:pPr>
              <a:r>
                <a:rPr lang="en-US" sz="940" b="1" kern="0" dirty="0">
                  <a:solidFill>
                    <a:srgbClr val="FFFFFF"/>
                  </a:solidFill>
                  <a:latin typeface="NeueHaasDisplay-Bold"/>
                  <a:cs typeface="NeueHaasDisplay-Bold"/>
                </a:rPr>
                <a:t>Status Matters</a:t>
              </a:r>
              <a:endParaRPr lang="en-US" sz="940" kern="0" dirty="0">
                <a:solidFill>
                  <a:sysClr val="windowText" lastClr="000000"/>
                </a:solidFill>
                <a:latin typeface="NeueHaasDisplay-Bold"/>
                <a:cs typeface="NeueHaasDisplay-Bold"/>
              </a:endParaRPr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059447" y="911550"/>
            <a:ext cx="11020347" cy="5605000"/>
            <a:chOff x="1926644" y="1064202"/>
            <a:chExt cx="18173368" cy="9243060"/>
          </a:xfrm>
        </p:grpSpPr>
        <p:sp>
          <p:nvSpPr>
            <p:cNvPr id="22" name="object 22"/>
            <p:cNvSpPr/>
            <p:nvPr/>
          </p:nvSpPr>
          <p:spPr>
            <a:xfrm>
              <a:off x="1926644" y="5451496"/>
              <a:ext cx="2471420" cy="405765"/>
            </a:xfrm>
            <a:custGeom>
              <a:avLst/>
              <a:gdLst/>
              <a:ahLst/>
              <a:cxnLst/>
              <a:rect l="l" t="t" r="r" b="b"/>
              <a:pathLst>
                <a:path w="2471420" h="405764">
                  <a:moveTo>
                    <a:pt x="2268349" y="0"/>
                  </a:moveTo>
                  <a:lnTo>
                    <a:pt x="202779" y="0"/>
                  </a:lnTo>
                  <a:lnTo>
                    <a:pt x="156282" y="5355"/>
                  </a:lnTo>
                  <a:lnTo>
                    <a:pt x="113599" y="20611"/>
                  </a:lnTo>
                  <a:lnTo>
                    <a:pt x="75949" y="44550"/>
                  </a:lnTo>
                  <a:lnTo>
                    <a:pt x="44546" y="75953"/>
                  </a:lnTo>
                  <a:lnTo>
                    <a:pt x="20609" y="113604"/>
                  </a:lnTo>
                  <a:lnTo>
                    <a:pt x="5355" y="156285"/>
                  </a:lnTo>
                  <a:lnTo>
                    <a:pt x="0" y="202779"/>
                  </a:lnTo>
                  <a:lnTo>
                    <a:pt x="5355" y="249276"/>
                  </a:lnTo>
                  <a:lnTo>
                    <a:pt x="20609" y="291958"/>
                  </a:lnTo>
                  <a:lnTo>
                    <a:pt x="44546" y="329609"/>
                  </a:lnTo>
                  <a:lnTo>
                    <a:pt x="75949" y="361011"/>
                  </a:lnTo>
                  <a:lnTo>
                    <a:pt x="113599" y="384948"/>
                  </a:lnTo>
                  <a:lnTo>
                    <a:pt x="156282" y="400203"/>
                  </a:lnTo>
                  <a:lnTo>
                    <a:pt x="202779" y="405558"/>
                  </a:lnTo>
                  <a:lnTo>
                    <a:pt x="2268349" y="405558"/>
                  </a:lnTo>
                  <a:lnTo>
                    <a:pt x="2314843" y="400203"/>
                  </a:lnTo>
                  <a:lnTo>
                    <a:pt x="2357524" y="384948"/>
                  </a:lnTo>
                  <a:lnTo>
                    <a:pt x="2395175" y="361011"/>
                  </a:lnTo>
                  <a:lnTo>
                    <a:pt x="2426578" y="329609"/>
                  </a:lnTo>
                  <a:lnTo>
                    <a:pt x="2450517" y="291958"/>
                  </a:lnTo>
                  <a:lnTo>
                    <a:pt x="2465773" y="249276"/>
                  </a:lnTo>
                  <a:lnTo>
                    <a:pt x="2471128" y="202779"/>
                  </a:lnTo>
                  <a:lnTo>
                    <a:pt x="2465773" y="156285"/>
                  </a:lnTo>
                  <a:lnTo>
                    <a:pt x="2450517" y="113604"/>
                  </a:lnTo>
                  <a:lnTo>
                    <a:pt x="2426578" y="75953"/>
                  </a:lnTo>
                  <a:lnTo>
                    <a:pt x="2395175" y="44550"/>
                  </a:lnTo>
                  <a:lnTo>
                    <a:pt x="2357524" y="20611"/>
                  </a:lnTo>
                  <a:lnTo>
                    <a:pt x="2314843" y="5355"/>
                  </a:lnTo>
                  <a:lnTo>
                    <a:pt x="2268349" y="0"/>
                  </a:lnTo>
                  <a:close/>
                </a:path>
              </a:pathLst>
            </a:custGeom>
            <a:solidFill>
              <a:srgbClr val="F7F7F6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7628592" y="5451496"/>
              <a:ext cx="2471420" cy="405765"/>
            </a:xfrm>
            <a:custGeom>
              <a:avLst/>
              <a:gdLst/>
              <a:ahLst/>
              <a:cxnLst/>
              <a:rect l="l" t="t" r="r" b="b"/>
              <a:pathLst>
                <a:path w="2471419" h="405764">
                  <a:moveTo>
                    <a:pt x="2268349" y="0"/>
                  </a:moveTo>
                  <a:lnTo>
                    <a:pt x="202779" y="0"/>
                  </a:lnTo>
                  <a:lnTo>
                    <a:pt x="156282" y="5355"/>
                  </a:lnTo>
                  <a:lnTo>
                    <a:pt x="113599" y="20611"/>
                  </a:lnTo>
                  <a:lnTo>
                    <a:pt x="75949" y="44550"/>
                  </a:lnTo>
                  <a:lnTo>
                    <a:pt x="44546" y="75953"/>
                  </a:lnTo>
                  <a:lnTo>
                    <a:pt x="20609" y="113604"/>
                  </a:lnTo>
                  <a:lnTo>
                    <a:pt x="5355" y="156285"/>
                  </a:lnTo>
                  <a:lnTo>
                    <a:pt x="0" y="202779"/>
                  </a:lnTo>
                  <a:lnTo>
                    <a:pt x="5355" y="249276"/>
                  </a:lnTo>
                  <a:lnTo>
                    <a:pt x="20609" y="291958"/>
                  </a:lnTo>
                  <a:lnTo>
                    <a:pt x="44546" y="329609"/>
                  </a:lnTo>
                  <a:lnTo>
                    <a:pt x="75949" y="361011"/>
                  </a:lnTo>
                  <a:lnTo>
                    <a:pt x="113599" y="384948"/>
                  </a:lnTo>
                  <a:lnTo>
                    <a:pt x="156282" y="400203"/>
                  </a:lnTo>
                  <a:lnTo>
                    <a:pt x="202779" y="405558"/>
                  </a:lnTo>
                  <a:lnTo>
                    <a:pt x="2268349" y="405558"/>
                  </a:lnTo>
                  <a:lnTo>
                    <a:pt x="2314843" y="400203"/>
                  </a:lnTo>
                  <a:lnTo>
                    <a:pt x="2357524" y="384948"/>
                  </a:lnTo>
                  <a:lnTo>
                    <a:pt x="2395175" y="361011"/>
                  </a:lnTo>
                  <a:lnTo>
                    <a:pt x="2426578" y="329609"/>
                  </a:lnTo>
                  <a:lnTo>
                    <a:pt x="2450517" y="291958"/>
                  </a:lnTo>
                  <a:lnTo>
                    <a:pt x="2465773" y="249276"/>
                  </a:lnTo>
                  <a:lnTo>
                    <a:pt x="2471128" y="202779"/>
                  </a:lnTo>
                  <a:lnTo>
                    <a:pt x="2465773" y="156285"/>
                  </a:lnTo>
                  <a:lnTo>
                    <a:pt x="2450517" y="113604"/>
                  </a:lnTo>
                  <a:lnTo>
                    <a:pt x="2426578" y="75953"/>
                  </a:lnTo>
                  <a:lnTo>
                    <a:pt x="2395175" y="44550"/>
                  </a:lnTo>
                  <a:lnTo>
                    <a:pt x="2357524" y="20611"/>
                  </a:lnTo>
                  <a:lnTo>
                    <a:pt x="2314843" y="5355"/>
                  </a:lnTo>
                  <a:lnTo>
                    <a:pt x="2268349" y="0"/>
                  </a:lnTo>
                  <a:close/>
                </a:path>
              </a:pathLst>
            </a:custGeom>
            <a:solidFill>
              <a:srgbClr val="FFFFFF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543604" y="1064202"/>
              <a:ext cx="3062963" cy="9243060"/>
            </a:xfrm>
            <a:custGeom>
              <a:avLst/>
              <a:gdLst/>
              <a:ahLst/>
              <a:cxnLst/>
              <a:rect l="l" t="t" r="r" b="b"/>
              <a:pathLst>
                <a:path w="2471420" h="9243060">
                  <a:moveTo>
                    <a:pt x="2471128" y="9040203"/>
                  </a:moveTo>
                  <a:lnTo>
                    <a:pt x="2465768" y="8993708"/>
                  </a:lnTo>
                  <a:lnTo>
                    <a:pt x="2450515" y="8951036"/>
                  </a:lnTo>
                  <a:lnTo>
                    <a:pt x="2426576" y="8913381"/>
                  </a:lnTo>
                  <a:lnTo>
                    <a:pt x="2395182" y="8881974"/>
                  </a:lnTo>
                  <a:lnTo>
                    <a:pt x="2357526" y="8858034"/>
                  </a:lnTo>
                  <a:lnTo>
                    <a:pt x="2314841" y="8842781"/>
                  </a:lnTo>
                  <a:lnTo>
                    <a:pt x="2268347" y="8837422"/>
                  </a:lnTo>
                  <a:lnTo>
                    <a:pt x="202780" y="8837422"/>
                  </a:lnTo>
                  <a:lnTo>
                    <a:pt x="156286" y="8842781"/>
                  </a:lnTo>
                  <a:lnTo>
                    <a:pt x="113601" y="8858034"/>
                  </a:lnTo>
                  <a:lnTo>
                    <a:pt x="75946" y="8881974"/>
                  </a:lnTo>
                  <a:lnTo>
                    <a:pt x="44551" y="8913381"/>
                  </a:lnTo>
                  <a:lnTo>
                    <a:pt x="20612" y="8951036"/>
                  </a:lnTo>
                  <a:lnTo>
                    <a:pt x="5359" y="8993708"/>
                  </a:lnTo>
                  <a:lnTo>
                    <a:pt x="0" y="9040203"/>
                  </a:lnTo>
                  <a:lnTo>
                    <a:pt x="5359" y="9086698"/>
                  </a:lnTo>
                  <a:lnTo>
                    <a:pt x="20612" y="9129382"/>
                  </a:lnTo>
                  <a:lnTo>
                    <a:pt x="44551" y="9167038"/>
                  </a:lnTo>
                  <a:lnTo>
                    <a:pt x="75946" y="9198432"/>
                  </a:lnTo>
                  <a:lnTo>
                    <a:pt x="113601" y="9222372"/>
                  </a:lnTo>
                  <a:lnTo>
                    <a:pt x="156286" y="9237624"/>
                  </a:lnTo>
                  <a:lnTo>
                    <a:pt x="202780" y="9242984"/>
                  </a:lnTo>
                  <a:lnTo>
                    <a:pt x="2268347" y="9242984"/>
                  </a:lnTo>
                  <a:lnTo>
                    <a:pt x="2314841" y="9237624"/>
                  </a:lnTo>
                  <a:lnTo>
                    <a:pt x="2357526" y="9222372"/>
                  </a:lnTo>
                  <a:lnTo>
                    <a:pt x="2395182" y="9198432"/>
                  </a:lnTo>
                  <a:lnTo>
                    <a:pt x="2426576" y="9167038"/>
                  </a:lnTo>
                  <a:lnTo>
                    <a:pt x="2450515" y="9129382"/>
                  </a:lnTo>
                  <a:lnTo>
                    <a:pt x="2465768" y="9086698"/>
                  </a:lnTo>
                  <a:lnTo>
                    <a:pt x="2471128" y="9040203"/>
                  </a:lnTo>
                  <a:close/>
                </a:path>
                <a:path w="2471420" h="9243060">
                  <a:moveTo>
                    <a:pt x="2471128" y="202780"/>
                  </a:moveTo>
                  <a:lnTo>
                    <a:pt x="2465768" y="156286"/>
                  </a:lnTo>
                  <a:lnTo>
                    <a:pt x="2450515" y="113601"/>
                  </a:lnTo>
                  <a:lnTo>
                    <a:pt x="2426576" y="75958"/>
                  </a:lnTo>
                  <a:lnTo>
                    <a:pt x="2395182" y="44551"/>
                  </a:lnTo>
                  <a:lnTo>
                    <a:pt x="2357526" y="20612"/>
                  </a:lnTo>
                  <a:lnTo>
                    <a:pt x="2314841" y="5359"/>
                  </a:lnTo>
                  <a:lnTo>
                    <a:pt x="2268347" y="0"/>
                  </a:lnTo>
                  <a:lnTo>
                    <a:pt x="202780" y="0"/>
                  </a:lnTo>
                  <a:lnTo>
                    <a:pt x="156286" y="5359"/>
                  </a:lnTo>
                  <a:lnTo>
                    <a:pt x="113601" y="20612"/>
                  </a:lnTo>
                  <a:lnTo>
                    <a:pt x="75946" y="44551"/>
                  </a:lnTo>
                  <a:lnTo>
                    <a:pt x="44551" y="75958"/>
                  </a:lnTo>
                  <a:lnTo>
                    <a:pt x="20612" y="113601"/>
                  </a:lnTo>
                  <a:lnTo>
                    <a:pt x="5359" y="156286"/>
                  </a:lnTo>
                  <a:lnTo>
                    <a:pt x="0" y="202780"/>
                  </a:lnTo>
                  <a:lnTo>
                    <a:pt x="5359" y="249275"/>
                  </a:lnTo>
                  <a:lnTo>
                    <a:pt x="20612" y="291960"/>
                  </a:lnTo>
                  <a:lnTo>
                    <a:pt x="44551" y="329603"/>
                  </a:lnTo>
                  <a:lnTo>
                    <a:pt x="75946" y="361010"/>
                  </a:lnTo>
                  <a:lnTo>
                    <a:pt x="113601" y="384949"/>
                  </a:lnTo>
                  <a:lnTo>
                    <a:pt x="156286" y="400202"/>
                  </a:lnTo>
                  <a:lnTo>
                    <a:pt x="202780" y="405561"/>
                  </a:lnTo>
                  <a:lnTo>
                    <a:pt x="2268347" y="405561"/>
                  </a:lnTo>
                  <a:lnTo>
                    <a:pt x="2314841" y="400202"/>
                  </a:lnTo>
                  <a:lnTo>
                    <a:pt x="2357526" y="384949"/>
                  </a:lnTo>
                  <a:lnTo>
                    <a:pt x="2395182" y="361010"/>
                  </a:lnTo>
                  <a:lnTo>
                    <a:pt x="2426576" y="329603"/>
                  </a:lnTo>
                  <a:lnTo>
                    <a:pt x="2450515" y="291960"/>
                  </a:lnTo>
                  <a:lnTo>
                    <a:pt x="2465768" y="249275"/>
                  </a:lnTo>
                  <a:lnTo>
                    <a:pt x="2471128" y="202780"/>
                  </a:lnTo>
                  <a:close/>
                </a:path>
              </a:pathLst>
            </a:custGeom>
            <a:solidFill>
              <a:srgbClr val="F7F7F6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997667" y="3609320"/>
            <a:ext cx="688881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6" dirty="0">
                <a:solidFill>
                  <a:srgbClr val="231F20"/>
                </a:solidFill>
                <a:latin typeface="NeueHaasDisplay-Roman"/>
                <a:cs typeface="NeueHaasDisplay-Roman"/>
              </a:rPr>
              <a:t>Emotional</a:t>
            </a:r>
            <a:endParaRPr sz="1243" kern="0" dirty="0">
              <a:solidFill>
                <a:sysClr val="windowText" lastClr="000000"/>
              </a:solidFill>
              <a:latin typeface="NeueHaasDisplay-Roman"/>
              <a:cs typeface="NeueHaasDisplay-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59294" y="852406"/>
            <a:ext cx="134404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lang="en-US" sz="1243" kern="0" dirty="0">
                <a:solidFill>
                  <a:srgbClr val="231F20"/>
                </a:solidFill>
                <a:latin typeface="NeueHaasDisplay-Roman"/>
                <a:cs typeface="NeueHaasDisplay-Roman"/>
              </a:rPr>
              <a:t>Innovative​ driven</a:t>
            </a:r>
            <a:endParaRPr sz="1243" kern="0" dirty="0">
              <a:solidFill>
                <a:sysClr val="windowText" lastClr="000000"/>
              </a:solidFill>
              <a:latin typeface="NeueHaasDisplay-Roman"/>
              <a:cs typeface="NeueHaasDisplay-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52246" y="3609320"/>
            <a:ext cx="713140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6" dirty="0">
                <a:solidFill>
                  <a:srgbClr val="231F20"/>
                </a:solidFill>
                <a:latin typeface="NeueHaasDisplay-Roman"/>
                <a:cs typeface="NeueHaasDisplay-Roman"/>
              </a:rPr>
              <a:t>Functional</a:t>
            </a:r>
            <a:endParaRPr sz="1243" kern="0">
              <a:solidFill>
                <a:sysClr val="windowText" lastClr="000000"/>
              </a:solidFill>
              <a:latin typeface="NeueHaasDisplay-Roman"/>
              <a:cs typeface="NeueHaasDisplay-Roman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8E2ED5-A14E-A308-588C-F54DCF6015F8}"/>
              </a:ext>
            </a:extLst>
          </p:cNvPr>
          <p:cNvGrpSpPr/>
          <p:nvPr/>
        </p:nvGrpSpPr>
        <p:grpSpPr>
          <a:xfrm>
            <a:off x="9693167" y="1813643"/>
            <a:ext cx="1821918" cy="1591975"/>
            <a:chOff x="15413143" y="785030"/>
            <a:chExt cx="3675379" cy="3211511"/>
          </a:xfrm>
        </p:grpSpPr>
        <p:sp>
          <p:nvSpPr>
            <p:cNvPr id="34" name="object 7">
              <a:extLst>
                <a:ext uri="{FF2B5EF4-FFF2-40B4-BE49-F238E27FC236}">
                  <a16:creationId xmlns:a16="http://schemas.microsoft.com/office/drawing/2014/main" id="{6966A3CD-3B54-FEDA-B558-436C9A197FBC}"/>
                </a:ext>
              </a:extLst>
            </p:cNvPr>
            <p:cNvSpPr/>
            <p:nvPr/>
          </p:nvSpPr>
          <p:spPr>
            <a:xfrm>
              <a:off x="15413143" y="785030"/>
              <a:ext cx="3675379" cy="3211511"/>
            </a:xfrm>
            <a:custGeom>
              <a:avLst/>
              <a:gdLst/>
              <a:ahLst/>
              <a:cxnLst/>
              <a:rect l="l" t="t" r="r" b="b"/>
              <a:pathLst>
                <a:path w="3675380" h="4377690">
                  <a:moveTo>
                    <a:pt x="3214561" y="0"/>
                  </a:moveTo>
                  <a:lnTo>
                    <a:pt x="460718" y="0"/>
                  </a:lnTo>
                  <a:lnTo>
                    <a:pt x="413612" y="2378"/>
                  </a:lnTo>
                  <a:lnTo>
                    <a:pt x="367866" y="9359"/>
                  </a:lnTo>
                  <a:lnTo>
                    <a:pt x="323713" y="20712"/>
                  </a:lnTo>
                  <a:lnTo>
                    <a:pt x="281384" y="36204"/>
                  </a:lnTo>
                  <a:lnTo>
                    <a:pt x="241110" y="55605"/>
                  </a:lnTo>
                  <a:lnTo>
                    <a:pt x="203124" y="78682"/>
                  </a:lnTo>
                  <a:lnTo>
                    <a:pt x="167656" y="105204"/>
                  </a:lnTo>
                  <a:lnTo>
                    <a:pt x="134939" y="134939"/>
                  </a:lnTo>
                  <a:lnTo>
                    <a:pt x="105204" y="167656"/>
                  </a:lnTo>
                  <a:lnTo>
                    <a:pt x="78682" y="203124"/>
                  </a:lnTo>
                  <a:lnTo>
                    <a:pt x="55605" y="241110"/>
                  </a:lnTo>
                  <a:lnTo>
                    <a:pt x="36204" y="281384"/>
                  </a:lnTo>
                  <a:lnTo>
                    <a:pt x="20712" y="323713"/>
                  </a:lnTo>
                  <a:lnTo>
                    <a:pt x="9359" y="367866"/>
                  </a:lnTo>
                  <a:lnTo>
                    <a:pt x="2378" y="413612"/>
                  </a:lnTo>
                  <a:lnTo>
                    <a:pt x="0" y="460718"/>
                  </a:lnTo>
                  <a:lnTo>
                    <a:pt x="0" y="3916393"/>
                  </a:lnTo>
                  <a:lnTo>
                    <a:pt x="2378" y="3963498"/>
                  </a:lnTo>
                  <a:lnTo>
                    <a:pt x="9359" y="4009243"/>
                  </a:lnTo>
                  <a:lnTo>
                    <a:pt x="20712" y="4053395"/>
                  </a:lnTo>
                  <a:lnTo>
                    <a:pt x="36204" y="4095724"/>
                  </a:lnTo>
                  <a:lnTo>
                    <a:pt x="55605" y="4135997"/>
                  </a:lnTo>
                  <a:lnTo>
                    <a:pt x="78682" y="4173983"/>
                  </a:lnTo>
                  <a:lnTo>
                    <a:pt x="105204" y="4209451"/>
                  </a:lnTo>
                  <a:lnTo>
                    <a:pt x="134939" y="4242169"/>
                  </a:lnTo>
                  <a:lnTo>
                    <a:pt x="167656" y="4271905"/>
                  </a:lnTo>
                  <a:lnTo>
                    <a:pt x="203124" y="4298427"/>
                  </a:lnTo>
                  <a:lnTo>
                    <a:pt x="241110" y="4321505"/>
                  </a:lnTo>
                  <a:lnTo>
                    <a:pt x="281384" y="4340906"/>
                  </a:lnTo>
                  <a:lnTo>
                    <a:pt x="323713" y="4356399"/>
                  </a:lnTo>
                  <a:lnTo>
                    <a:pt x="367866" y="4367752"/>
                  </a:lnTo>
                  <a:lnTo>
                    <a:pt x="413612" y="4374734"/>
                  </a:lnTo>
                  <a:lnTo>
                    <a:pt x="460718" y="4377112"/>
                  </a:lnTo>
                  <a:lnTo>
                    <a:pt x="3214561" y="4377112"/>
                  </a:lnTo>
                  <a:lnTo>
                    <a:pt x="3261668" y="4374734"/>
                  </a:lnTo>
                  <a:lnTo>
                    <a:pt x="3307414" y="4367752"/>
                  </a:lnTo>
                  <a:lnTo>
                    <a:pt x="3351567" y="4356399"/>
                  </a:lnTo>
                  <a:lnTo>
                    <a:pt x="3393896" y="4340906"/>
                  </a:lnTo>
                  <a:lnTo>
                    <a:pt x="3434170" y="4321505"/>
                  </a:lnTo>
                  <a:lnTo>
                    <a:pt x="3472156" y="4298427"/>
                  </a:lnTo>
                  <a:lnTo>
                    <a:pt x="3507623" y="4271905"/>
                  </a:lnTo>
                  <a:lnTo>
                    <a:pt x="3540341" y="4242169"/>
                  </a:lnTo>
                  <a:lnTo>
                    <a:pt x="3570076" y="4209451"/>
                  </a:lnTo>
                  <a:lnTo>
                    <a:pt x="3596598" y="4173983"/>
                  </a:lnTo>
                  <a:lnTo>
                    <a:pt x="3619675" y="4135997"/>
                  </a:lnTo>
                  <a:lnTo>
                    <a:pt x="3639075" y="4095724"/>
                  </a:lnTo>
                  <a:lnTo>
                    <a:pt x="3654568" y="4053395"/>
                  </a:lnTo>
                  <a:lnTo>
                    <a:pt x="3665920" y="4009243"/>
                  </a:lnTo>
                  <a:lnTo>
                    <a:pt x="3672902" y="3963498"/>
                  </a:lnTo>
                  <a:lnTo>
                    <a:pt x="3675280" y="3916393"/>
                  </a:lnTo>
                  <a:lnTo>
                    <a:pt x="3675280" y="460718"/>
                  </a:lnTo>
                  <a:lnTo>
                    <a:pt x="3672902" y="413612"/>
                  </a:lnTo>
                  <a:lnTo>
                    <a:pt x="3665920" y="367866"/>
                  </a:lnTo>
                  <a:lnTo>
                    <a:pt x="3654568" y="323713"/>
                  </a:lnTo>
                  <a:lnTo>
                    <a:pt x="3639075" y="281384"/>
                  </a:lnTo>
                  <a:lnTo>
                    <a:pt x="3619675" y="241110"/>
                  </a:lnTo>
                  <a:lnTo>
                    <a:pt x="3596598" y="203124"/>
                  </a:lnTo>
                  <a:lnTo>
                    <a:pt x="3570076" y="167656"/>
                  </a:lnTo>
                  <a:lnTo>
                    <a:pt x="3540341" y="134939"/>
                  </a:lnTo>
                  <a:lnTo>
                    <a:pt x="3507623" y="105204"/>
                  </a:lnTo>
                  <a:lnTo>
                    <a:pt x="3472156" y="78682"/>
                  </a:lnTo>
                  <a:lnTo>
                    <a:pt x="3434170" y="55605"/>
                  </a:lnTo>
                  <a:lnTo>
                    <a:pt x="3393896" y="36204"/>
                  </a:lnTo>
                  <a:lnTo>
                    <a:pt x="3351567" y="20712"/>
                  </a:lnTo>
                  <a:lnTo>
                    <a:pt x="3307414" y="9359"/>
                  </a:lnTo>
                  <a:lnTo>
                    <a:pt x="3261668" y="2378"/>
                  </a:lnTo>
                  <a:lnTo>
                    <a:pt x="3214561" y="0"/>
                  </a:lnTo>
                  <a:close/>
                </a:path>
              </a:pathLst>
            </a:custGeom>
            <a:solidFill>
              <a:srgbClr val="DBDAD5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A85F25A-A309-164E-B4A3-BFDA9F90CBCA}"/>
                </a:ext>
              </a:extLst>
            </p:cNvPr>
            <p:cNvSpPr/>
            <p:nvPr/>
          </p:nvSpPr>
          <p:spPr>
            <a:xfrm>
              <a:off x="15608732" y="3323710"/>
              <a:ext cx="3122373" cy="405765"/>
            </a:xfrm>
            <a:prstGeom prst="roundRect">
              <a:avLst>
                <a:gd name="adj" fmla="val 50000"/>
              </a:avLst>
            </a:prstGeom>
            <a:solidFill>
              <a:srgbClr val="5859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54492"/>
              <a:endParaRPr lang="en-GT" sz="10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object 19">
              <a:extLst>
                <a:ext uri="{FF2B5EF4-FFF2-40B4-BE49-F238E27FC236}">
                  <a16:creationId xmlns:a16="http://schemas.microsoft.com/office/drawing/2014/main" id="{AB64A98C-8502-F876-0EAA-8760CE8827E0}"/>
                </a:ext>
              </a:extLst>
            </p:cNvPr>
            <p:cNvSpPr txBox="1"/>
            <p:nvPr/>
          </p:nvSpPr>
          <p:spPr>
            <a:xfrm>
              <a:off x="15766925" y="3372861"/>
              <a:ext cx="2964179" cy="309853"/>
            </a:xfrm>
            <a:prstGeom prst="rect">
              <a:avLst/>
            </a:prstGeom>
          </p:spPr>
          <p:txBody>
            <a:bodyPr vert="horz" wrap="square" lIns="0" tIns="8856" rIns="0" bIns="0" rtlCol="0">
              <a:spAutoFit/>
            </a:bodyPr>
            <a:lstStyle/>
            <a:p>
              <a:pPr marL="7701" algn="ctr" defTabSz="554492">
                <a:spcBef>
                  <a:spcPts val="69"/>
                </a:spcBef>
              </a:pPr>
              <a:r>
                <a:rPr lang="en-US" sz="940" b="1" kern="0" dirty="0" err="1">
                  <a:solidFill>
                    <a:srgbClr val="FFFFFF"/>
                  </a:solidFill>
                  <a:latin typeface="NeueHaasDisplay-Bold"/>
                  <a:cs typeface="NeueHaasDisplay-Bold"/>
                </a:rPr>
                <a:t>Cofee</a:t>
              </a:r>
              <a:r>
                <a:rPr lang="en-US" sz="940" b="1" kern="0" dirty="0">
                  <a:solidFill>
                    <a:srgbClr val="FFFFFF"/>
                  </a:solidFill>
                  <a:latin typeface="NeueHaasDisplay-Bold"/>
                  <a:cs typeface="NeueHaasDisplay-Bold"/>
                </a:rPr>
                <a:t> Lover </a:t>
              </a:r>
              <a:r>
                <a:rPr lang="en-US" sz="940" b="1" kern="0" dirty="0" err="1">
                  <a:solidFill>
                    <a:srgbClr val="FFFFFF"/>
                  </a:solidFill>
                  <a:latin typeface="NeueHaasDisplay-Bold"/>
                  <a:cs typeface="NeueHaasDisplay-Bold"/>
                </a:rPr>
                <a:t>Connosseuri</a:t>
              </a:r>
              <a:endParaRPr lang="en-US" sz="940" kern="0" dirty="0">
                <a:solidFill>
                  <a:sysClr val="windowText" lastClr="000000"/>
                </a:solidFill>
                <a:latin typeface="NeueHaasDisplay-Bold"/>
                <a:cs typeface="NeueHaasDisplay-Bold"/>
              </a:endParaRPr>
            </a:p>
          </p:txBody>
        </p:sp>
      </p:grpSp>
      <p:pic>
        <p:nvPicPr>
          <p:cNvPr id="39" name="Picture 38" descr="A person drinking from a mug&#10;&#10;AI-generated content may be incorrect.">
            <a:extLst>
              <a:ext uri="{FF2B5EF4-FFF2-40B4-BE49-F238E27FC236}">
                <a16:creationId xmlns:a16="http://schemas.microsoft.com/office/drawing/2014/main" id="{E3D4A47B-E1B4-7C71-3035-03D2F0B7C2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90" y="924223"/>
            <a:ext cx="1821869" cy="119532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944032D-4DE4-6237-E0FB-D8EBCBA798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5596" y="1230653"/>
            <a:ext cx="1821869" cy="11953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C70569-FC1F-67B9-5F49-4806D54F97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6104" y="1858109"/>
            <a:ext cx="1821869" cy="1195324"/>
          </a:xfrm>
          <a:prstGeom prst="rect">
            <a:avLst/>
          </a:prstGeom>
        </p:spPr>
      </p:pic>
      <p:sp>
        <p:nvSpPr>
          <p:cNvPr id="5" name="object 15">
            <a:extLst>
              <a:ext uri="{FF2B5EF4-FFF2-40B4-BE49-F238E27FC236}">
                <a16:creationId xmlns:a16="http://schemas.microsoft.com/office/drawing/2014/main" id="{7E01C1FE-EA49-84CA-A623-006721BBE063}"/>
              </a:ext>
            </a:extLst>
          </p:cNvPr>
          <p:cNvSpPr txBox="1"/>
          <p:nvPr/>
        </p:nvSpPr>
        <p:spPr>
          <a:xfrm>
            <a:off x="5911076" y="3212300"/>
            <a:ext cx="883723" cy="479461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lang="es-419" sz="1486" kern="0" spc="-12" dirty="0">
                <a:solidFill>
                  <a:srgbClr val="231F20"/>
                </a:solidFill>
                <a:latin typeface="NeueHaasDisplay-Roman"/>
                <a:cs typeface="NeueHaasDisplay-Roman"/>
              </a:rPr>
              <a:t>L</a:t>
            </a:r>
          </a:p>
          <a:p>
            <a:pPr marL="7701" defTabSz="554492">
              <a:spcBef>
                <a:spcPts val="73"/>
              </a:spcBef>
            </a:pPr>
            <a:r>
              <a:rPr lang="es-419" sz="1486" kern="0" spc="-12" dirty="0">
                <a:solidFill>
                  <a:srgbClr val="231F20"/>
                </a:solidFill>
                <a:latin typeface="NeueHaasDisplay-Roman"/>
                <a:cs typeface="NeueHaasDisplay-Roman"/>
              </a:rPr>
              <a:t>I</a:t>
            </a:r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B36AB835-4DE6-696B-ABE1-A1434BF05F5E}"/>
              </a:ext>
            </a:extLst>
          </p:cNvPr>
          <p:cNvSpPr txBox="1"/>
          <p:nvPr/>
        </p:nvSpPr>
        <p:spPr>
          <a:xfrm>
            <a:off x="5903079" y="3831681"/>
            <a:ext cx="192946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lang="es-419" sz="1486" kern="0" spc="-12" dirty="0">
                <a:solidFill>
                  <a:srgbClr val="231F20"/>
                </a:solidFill>
                <a:latin typeface="NeueHaasDisplay-Roman"/>
                <a:cs typeface="NeueHaasDisplay-Roman"/>
              </a:rPr>
              <a:t>E</a:t>
            </a:r>
          </a:p>
        </p:txBody>
      </p:sp>
      <p:sp>
        <p:nvSpPr>
          <p:cNvPr id="8" name="object 27">
            <a:extLst>
              <a:ext uri="{FF2B5EF4-FFF2-40B4-BE49-F238E27FC236}">
                <a16:creationId xmlns:a16="http://schemas.microsoft.com/office/drawing/2014/main" id="{77841B44-756C-D1DD-DEE2-1FD4F7398B95}"/>
              </a:ext>
            </a:extLst>
          </p:cNvPr>
          <p:cNvSpPr txBox="1"/>
          <p:nvPr/>
        </p:nvSpPr>
        <p:spPr>
          <a:xfrm>
            <a:off x="5202867" y="6296045"/>
            <a:ext cx="1678756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lang="en-US" sz="1243" kern="0" dirty="0">
                <a:solidFill>
                  <a:srgbClr val="231F20"/>
                </a:solidFill>
                <a:latin typeface="NeueHaasDisplay-Roman"/>
                <a:cs typeface="NeueHaasDisplay-Roman"/>
              </a:rPr>
              <a:t>Conservative Grounded​</a:t>
            </a:r>
            <a:endParaRPr sz="1243" kern="0" dirty="0">
              <a:solidFill>
                <a:sysClr val="windowText" lastClr="000000"/>
              </a:solidFill>
              <a:latin typeface="NeueHaasDisplay-Roman"/>
              <a:cs typeface="NeueHaasDisplay-Roman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7FF20D-8A42-5314-9AB2-30AD13DB3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941" y="3898676"/>
            <a:ext cx="1764800" cy="178627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B79AC3-6A3F-6A44-09F5-9B236AA3777E}"/>
              </a:ext>
            </a:extLst>
          </p:cNvPr>
          <p:cNvGrpSpPr/>
          <p:nvPr/>
        </p:nvGrpSpPr>
        <p:grpSpPr>
          <a:xfrm>
            <a:off x="7257585" y="3561529"/>
            <a:ext cx="1821918" cy="1548693"/>
            <a:chOff x="15413143" y="785030"/>
            <a:chExt cx="3675379" cy="3124198"/>
          </a:xfrm>
        </p:grpSpPr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A111EE33-5A0F-4787-AEAA-E208E7657D8D}"/>
                </a:ext>
              </a:extLst>
            </p:cNvPr>
            <p:cNvSpPr/>
            <p:nvPr/>
          </p:nvSpPr>
          <p:spPr>
            <a:xfrm>
              <a:off x="15413143" y="785030"/>
              <a:ext cx="3675379" cy="3124198"/>
            </a:xfrm>
            <a:custGeom>
              <a:avLst/>
              <a:gdLst/>
              <a:ahLst/>
              <a:cxnLst/>
              <a:rect l="l" t="t" r="r" b="b"/>
              <a:pathLst>
                <a:path w="3675380" h="4377690">
                  <a:moveTo>
                    <a:pt x="3214561" y="0"/>
                  </a:moveTo>
                  <a:lnTo>
                    <a:pt x="460718" y="0"/>
                  </a:lnTo>
                  <a:lnTo>
                    <a:pt x="413612" y="2378"/>
                  </a:lnTo>
                  <a:lnTo>
                    <a:pt x="367866" y="9359"/>
                  </a:lnTo>
                  <a:lnTo>
                    <a:pt x="323713" y="20712"/>
                  </a:lnTo>
                  <a:lnTo>
                    <a:pt x="281384" y="36204"/>
                  </a:lnTo>
                  <a:lnTo>
                    <a:pt x="241110" y="55605"/>
                  </a:lnTo>
                  <a:lnTo>
                    <a:pt x="203124" y="78682"/>
                  </a:lnTo>
                  <a:lnTo>
                    <a:pt x="167656" y="105204"/>
                  </a:lnTo>
                  <a:lnTo>
                    <a:pt x="134939" y="134939"/>
                  </a:lnTo>
                  <a:lnTo>
                    <a:pt x="105204" y="167656"/>
                  </a:lnTo>
                  <a:lnTo>
                    <a:pt x="78682" y="203124"/>
                  </a:lnTo>
                  <a:lnTo>
                    <a:pt x="55605" y="241110"/>
                  </a:lnTo>
                  <a:lnTo>
                    <a:pt x="36204" y="281384"/>
                  </a:lnTo>
                  <a:lnTo>
                    <a:pt x="20712" y="323713"/>
                  </a:lnTo>
                  <a:lnTo>
                    <a:pt x="9359" y="367866"/>
                  </a:lnTo>
                  <a:lnTo>
                    <a:pt x="2378" y="413612"/>
                  </a:lnTo>
                  <a:lnTo>
                    <a:pt x="0" y="460718"/>
                  </a:lnTo>
                  <a:lnTo>
                    <a:pt x="0" y="3916393"/>
                  </a:lnTo>
                  <a:lnTo>
                    <a:pt x="2378" y="3963498"/>
                  </a:lnTo>
                  <a:lnTo>
                    <a:pt x="9359" y="4009243"/>
                  </a:lnTo>
                  <a:lnTo>
                    <a:pt x="20712" y="4053395"/>
                  </a:lnTo>
                  <a:lnTo>
                    <a:pt x="36204" y="4095724"/>
                  </a:lnTo>
                  <a:lnTo>
                    <a:pt x="55605" y="4135997"/>
                  </a:lnTo>
                  <a:lnTo>
                    <a:pt x="78682" y="4173983"/>
                  </a:lnTo>
                  <a:lnTo>
                    <a:pt x="105204" y="4209451"/>
                  </a:lnTo>
                  <a:lnTo>
                    <a:pt x="134939" y="4242169"/>
                  </a:lnTo>
                  <a:lnTo>
                    <a:pt x="167656" y="4271905"/>
                  </a:lnTo>
                  <a:lnTo>
                    <a:pt x="203124" y="4298427"/>
                  </a:lnTo>
                  <a:lnTo>
                    <a:pt x="241110" y="4321505"/>
                  </a:lnTo>
                  <a:lnTo>
                    <a:pt x="281384" y="4340906"/>
                  </a:lnTo>
                  <a:lnTo>
                    <a:pt x="323713" y="4356399"/>
                  </a:lnTo>
                  <a:lnTo>
                    <a:pt x="367866" y="4367752"/>
                  </a:lnTo>
                  <a:lnTo>
                    <a:pt x="413612" y="4374734"/>
                  </a:lnTo>
                  <a:lnTo>
                    <a:pt x="460718" y="4377112"/>
                  </a:lnTo>
                  <a:lnTo>
                    <a:pt x="3214561" y="4377112"/>
                  </a:lnTo>
                  <a:lnTo>
                    <a:pt x="3261668" y="4374734"/>
                  </a:lnTo>
                  <a:lnTo>
                    <a:pt x="3307414" y="4367752"/>
                  </a:lnTo>
                  <a:lnTo>
                    <a:pt x="3351567" y="4356399"/>
                  </a:lnTo>
                  <a:lnTo>
                    <a:pt x="3393896" y="4340906"/>
                  </a:lnTo>
                  <a:lnTo>
                    <a:pt x="3434170" y="4321505"/>
                  </a:lnTo>
                  <a:lnTo>
                    <a:pt x="3472156" y="4298427"/>
                  </a:lnTo>
                  <a:lnTo>
                    <a:pt x="3507623" y="4271905"/>
                  </a:lnTo>
                  <a:lnTo>
                    <a:pt x="3540341" y="4242169"/>
                  </a:lnTo>
                  <a:lnTo>
                    <a:pt x="3570076" y="4209451"/>
                  </a:lnTo>
                  <a:lnTo>
                    <a:pt x="3596598" y="4173983"/>
                  </a:lnTo>
                  <a:lnTo>
                    <a:pt x="3619675" y="4135997"/>
                  </a:lnTo>
                  <a:lnTo>
                    <a:pt x="3639075" y="4095724"/>
                  </a:lnTo>
                  <a:lnTo>
                    <a:pt x="3654568" y="4053395"/>
                  </a:lnTo>
                  <a:lnTo>
                    <a:pt x="3665920" y="4009243"/>
                  </a:lnTo>
                  <a:lnTo>
                    <a:pt x="3672902" y="3963498"/>
                  </a:lnTo>
                  <a:lnTo>
                    <a:pt x="3675280" y="3916393"/>
                  </a:lnTo>
                  <a:lnTo>
                    <a:pt x="3675280" y="460718"/>
                  </a:lnTo>
                  <a:lnTo>
                    <a:pt x="3672902" y="413612"/>
                  </a:lnTo>
                  <a:lnTo>
                    <a:pt x="3665920" y="367866"/>
                  </a:lnTo>
                  <a:lnTo>
                    <a:pt x="3654568" y="323713"/>
                  </a:lnTo>
                  <a:lnTo>
                    <a:pt x="3639075" y="281384"/>
                  </a:lnTo>
                  <a:lnTo>
                    <a:pt x="3619675" y="241110"/>
                  </a:lnTo>
                  <a:lnTo>
                    <a:pt x="3596598" y="203124"/>
                  </a:lnTo>
                  <a:lnTo>
                    <a:pt x="3570076" y="167656"/>
                  </a:lnTo>
                  <a:lnTo>
                    <a:pt x="3540341" y="134939"/>
                  </a:lnTo>
                  <a:lnTo>
                    <a:pt x="3507623" y="105204"/>
                  </a:lnTo>
                  <a:lnTo>
                    <a:pt x="3472156" y="78682"/>
                  </a:lnTo>
                  <a:lnTo>
                    <a:pt x="3434170" y="55605"/>
                  </a:lnTo>
                  <a:lnTo>
                    <a:pt x="3393896" y="36204"/>
                  </a:lnTo>
                  <a:lnTo>
                    <a:pt x="3351567" y="20712"/>
                  </a:lnTo>
                  <a:lnTo>
                    <a:pt x="3307414" y="9359"/>
                  </a:lnTo>
                  <a:lnTo>
                    <a:pt x="3261668" y="2378"/>
                  </a:lnTo>
                  <a:lnTo>
                    <a:pt x="3214561" y="0"/>
                  </a:lnTo>
                  <a:close/>
                </a:path>
              </a:pathLst>
            </a:custGeom>
            <a:solidFill>
              <a:srgbClr val="DBDAD5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ounded Rectangle 35">
              <a:extLst>
                <a:ext uri="{FF2B5EF4-FFF2-40B4-BE49-F238E27FC236}">
                  <a16:creationId xmlns:a16="http://schemas.microsoft.com/office/drawing/2014/main" id="{C1E0F8B0-7E1F-CFC3-318A-72945D1774F6}"/>
                </a:ext>
              </a:extLst>
            </p:cNvPr>
            <p:cNvSpPr/>
            <p:nvPr/>
          </p:nvSpPr>
          <p:spPr>
            <a:xfrm>
              <a:off x="15608732" y="3323710"/>
              <a:ext cx="3122373" cy="405765"/>
            </a:xfrm>
            <a:prstGeom prst="roundRect">
              <a:avLst>
                <a:gd name="adj" fmla="val 50000"/>
              </a:avLst>
            </a:prstGeom>
            <a:solidFill>
              <a:srgbClr val="5859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54492"/>
              <a:endParaRPr lang="en-GT" sz="10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2D48327B-AFED-3B29-34CD-BCF6ABAA29B3}"/>
                </a:ext>
              </a:extLst>
            </p:cNvPr>
            <p:cNvSpPr txBox="1"/>
            <p:nvPr/>
          </p:nvSpPr>
          <p:spPr>
            <a:xfrm>
              <a:off x="15766925" y="3372861"/>
              <a:ext cx="2964179" cy="309853"/>
            </a:xfrm>
            <a:prstGeom prst="rect">
              <a:avLst/>
            </a:prstGeom>
          </p:spPr>
          <p:txBody>
            <a:bodyPr vert="horz" wrap="square" lIns="0" tIns="8856" rIns="0" bIns="0" rtlCol="0">
              <a:spAutoFit/>
            </a:bodyPr>
            <a:lstStyle/>
            <a:p>
              <a:pPr marL="7701" algn="ctr" defTabSz="554492">
                <a:spcBef>
                  <a:spcPts val="69"/>
                </a:spcBef>
              </a:pPr>
              <a:r>
                <a:rPr lang="en-US" sz="940" b="1" kern="0" dirty="0">
                  <a:solidFill>
                    <a:srgbClr val="FFFFFF"/>
                  </a:solidFill>
                  <a:latin typeface="NeueHaasDisplay-Bold"/>
                  <a:cs typeface="NeueHaasDisplay-Bold"/>
                </a:rPr>
                <a:t>Good For You</a:t>
              </a:r>
              <a:endParaRPr lang="en-US" sz="940" kern="0" dirty="0">
                <a:solidFill>
                  <a:sysClr val="windowText" lastClr="000000"/>
                </a:solidFill>
                <a:latin typeface="NeueHaasDisplay-Bold"/>
                <a:cs typeface="NeueHaasDisplay-Bold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CF06BD-DFD1-9F88-78D2-D24C525662A2}"/>
              </a:ext>
            </a:extLst>
          </p:cNvPr>
          <p:cNvGrpSpPr/>
          <p:nvPr/>
        </p:nvGrpSpPr>
        <p:grpSpPr>
          <a:xfrm>
            <a:off x="1411783" y="1858109"/>
            <a:ext cx="1821918" cy="1547509"/>
            <a:chOff x="15413143" y="785030"/>
            <a:chExt cx="3675379" cy="3121810"/>
          </a:xfrm>
        </p:grpSpPr>
        <p:sp>
          <p:nvSpPr>
            <p:cNvPr id="46" name="object 7">
              <a:extLst>
                <a:ext uri="{FF2B5EF4-FFF2-40B4-BE49-F238E27FC236}">
                  <a16:creationId xmlns:a16="http://schemas.microsoft.com/office/drawing/2014/main" id="{D43A6B83-F5BE-4E62-AC39-6CE8BCED1BF1}"/>
                </a:ext>
              </a:extLst>
            </p:cNvPr>
            <p:cNvSpPr/>
            <p:nvPr/>
          </p:nvSpPr>
          <p:spPr>
            <a:xfrm>
              <a:off x="15413143" y="785030"/>
              <a:ext cx="3675379" cy="3121810"/>
            </a:xfrm>
            <a:custGeom>
              <a:avLst/>
              <a:gdLst/>
              <a:ahLst/>
              <a:cxnLst/>
              <a:rect l="l" t="t" r="r" b="b"/>
              <a:pathLst>
                <a:path w="3675380" h="4377690">
                  <a:moveTo>
                    <a:pt x="3214561" y="0"/>
                  </a:moveTo>
                  <a:lnTo>
                    <a:pt x="460718" y="0"/>
                  </a:lnTo>
                  <a:lnTo>
                    <a:pt x="413612" y="2378"/>
                  </a:lnTo>
                  <a:lnTo>
                    <a:pt x="367866" y="9359"/>
                  </a:lnTo>
                  <a:lnTo>
                    <a:pt x="323713" y="20712"/>
                  </a:lnTo>
                  <a:lnTo>
                    <a:pt x="281384" y="36204"/>
                  </a:lnTo>
                  <a:lnTo>
                    <a:pt x="241110" y="55605"/>
                  </a:lnTo>
                  <a:lnTo>
                    <a:pt x="203124" y="78682"/>
                  </a:lnTo>
                  <a:lnTo>
                    <a:pt x="167656" y="105204"/>
                  </a:lnTo>
                  <a:lnTo>
                    <a:pt x="134939" y="134939"/>
                  </a:lnTo>
                  <a:lnTo>
                    <a:pt x="105204" y="167656"/>
                  </a:lnTo>
                  <a:lnTo>
                    <a:pt x="78682" y="203124"/>
                  </a:lnTo>
                  <a:lnTo>
                    <a:pt x="55605" y="241110"/>
                  </a:lnTo>
                  <a:lnTo>
                    <a:pt x="36204" y="281384"/>
                  </a:lnTo>
                  <a:lnTo>
                    <a:pt x="20712" y="323713"/>
                  </a:lnTo>
                  <a:lnTo>
                    <a:pt x="9359" y="367866"/>
                  </a:lnTo>
                  <a:lnTo>
                    <a:pt x="2378" y="413612"/>
                  </a:lnTo>
                  <a:lnTo>
                    <a:pt x="0" y="460718"/>
                  </a:lnTo>
                  <a:lnTo>
                    <a:pt x="0" y="3916393"/>
                  </a:lnTo>
                  <a:lnTo>
                    <a:pt x="2378" y="3963498"/>
                  </a:lnTo>
                  <a:lnTo>
                    <a:pt x="9359" y="4009243"/>
                  </a:lnTo>
                  <a:lnTo>
                    <a:pt x="20712" y="4053395"/>
                  </a:lnTo>
                  <a:lnTo>
                    <a:pt x="36204" y="4095724"/>
                  </a:lnTo>
                  <a:lnTo>
                    <a:pt x="55605" y="4135997"/>
                  </a:lnTo>
                  <a:lnTo>
                    <a:pt x="78682" y="4173983"/>
                  </a:lnTo>
                  <a:lnTo>
                    <a:pt x="105204" y="4209451"/>
                  </a:lnTo>
                  <a:lnTo>
                    <a:pt x="134939" y="4242169"/>
                  </a:lnTo>
                  <a:lnTo>
                    <a:pt x="167656" y="4271905"/>
                  </a:lnTo>
                  <a:lnTo>
                    <a:pt x="203124" y="4298427"/>
                  </a:lnTo>
                  <a:lnTo>
                    <a:pt x="241110" y="4321505"/>
                  </a:lnTo>
                  <a:lnTo>
                    <a:pt x="281384" y="4340906"/>
                  </a:lnTo>
                  <a:lnTo>
                    <a:pt x="323713" y="4356399"/>
                  </a:lnTo>
                  <a:lnTo>
                    <a:pt x="367866" y="4367752"/>
                  </a:lnTo>
                  <a:lnTo>
                    <a:pt x="413612" y="4374734"/>
                  </a:lnTo>
                  <a:lnTo>
                    <a:pt x="460718" y="4377112"/>
                  </a:lnTo>
                  <a:lnTo>
                    <a:pt x="3214561" y="4377112"/>
                  </a:lnTo>
                  <a:lnTo>
                    <a:pt x="3261668" y="4374734"/>
                  </a:lnTo>
                  <a:lnTo>
                    <a:pt x="3307414" y="4367752"/>
                  </a:lnTo>
                  <a:lnTo>
                    <a:pt x="3351567" y="4356399"/>
                  </a:lnTo>
                  <a:lnTo>
                    <a:pt x="3393896" y="4340906"/>
                  </a:lnTo>
                  <a:lnTo>
                    <a:pt x="3434170" y="4321505"/>
                  </a:lnTo>
                  <a:lnTo>
                    <a:pt x="3472156" y="4298427"/>
                  </a:lnTo>
                  <a:lnTo>
                    <a:pt x="3507623" y="4271905"/>
                  </a:lnTo>
                  <a:lnTo>
                    <a:pt x="3540341" y="4242169"/>
                  </a:lnTo>
                  <a:lnTo>
                    <a:pt x="3570076" y="4209451"/>
                  </a:lnTo>
                  <a:lnTo>
                    <a:pt x="3596598" y="4173983"/>
                  </a:lnTo>
                  <a:lnTo>
                    <a:pt x="3619675" y="4135997"/>
                  </a:lnTo>
                  <a:lnTo>
                    <a:pt x="3639075" y="4095724"/>
                  </a:lnTo>
                  <a:lnTo>
                    <a:pt x="3654568" y="4053395"/>
                  </a:lnTo>
                  <a:lnTo>
                    <a:pt x="3665920" y="4009243"/>
                  </a:lnTo>
                  <a:lnTo>
                    <a:pt x="3672902" y="3963498"/>
                  </a:lnTo>
                  <a:lnTo>
                    <a:pt x="3675280" y="3916393"/>
                  </a:lnTo>
                  <a:lnTo>
                    <a:pt x="3675280" y="460718"/>
                  </a:lnTo>
                  <a:lnTo>
                    <a:pt x="3672902" y="413612"/>
                  </a:lnTo>
                  <a:lnTo>
                    <a:pt x="3665920" y="367866"/>
                  </a:lnTo>
                  <a:lnTo>
                    <a:pt x="3654568" y="323713"/>
                  </a:lnTo>
                  <a:lnTo>
                    <a:pt x="3639075" y="281384"/>
                  </a:lnTo>
                  <a:lnTo>
                    <a:pt x="3619675" y="241110"/>
                  </a:lnTo>
                  <a:lnTo>
                    <a:pt x="3596598" y="203124"/>
                  </a:lnTo>
                  <a:lnTo>
                    <a:pt x="3570076" y="167656"/>
                  </a:lnTo>
                  <a:lnTo>
                    <a:pt x="3540341" y="134939"/>
                  </a:lnTo>
                  <a:lnTo>
                    <a:pt x="3507623" y="105204"/>
                  </a:lnTo>
                  <a:lnTo>
                    <a:pt x="3472156" y="78682"/>
                  </a:lnTo>
                  <a:lnTo>
                    <a:pt x="3434170" y="55605"/>
                  </a:lnTo>
                  <a:lnTo>
                    <a:pt x="3393896" y="36204"/>
                  </a:lnTo>
                  <a:lnTo>
                    <a:pt x="3351567" y="20712"/>
                  </a:lnTo>
                  <a:lnTo>
                    <a:pt x="3307414" y="9359"/>
                  </a:lnTo>
                  <a:lnTo>
                    <a:pt x="3261668" y="2378"/>
                  </a:lnTo>
                  <a:lnTo>
                    <a:pt x="3214561" y="0"/>
                  </a:lnTo>
                  <a:close/>
                </a:path>
              </a:pathLst>
            </a:custGeom>
            <a:solidFill>
              <a:srgbClr val="DBDAD5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ounded Rectangle 35">
              <a:extLst>
                <a:ext uri="{FF2B5EF4-FFF2-40B4-BE49-F238E27FC236}">
                  <a16:creationId xmlns:a16="http://schemas.microsoft.com/office/drawing/2014/main" id="{FD00072E-535E-4BDC-1BF6-46CEB945E2B8}"/>
                </a:ext>
              </a:extLst>
            </p:cNvPr>
            <p:cNvSpPr/>
            <p:nvPr/>
          </p:nvSpPr>
          <p:spPr>
            <a:xfrm>
              <a:off x="15608732" y="3323710"/>
              <a:ext cx="3122373" cy="405765"/>
            </a:xfrm>
            <a:prstGeom prst="roundRect">
              <a:avLst>
                <a:gd name="adj" fmla="val 50000"/>
              </a:avLst>
            </a:prstGeom>
            <a:solidFill>
              <a:srgbClr val="5859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54492"/>
              <a:endParaRPr lang="en-GT" sz="10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object 19">
              <a:extLst>
                <a:ext uri="{FF2B5EF4-FFF2-40B4-BE49-F238E27FC236}">
                  <a16:creationId xmlns:a16="http://schemas.microsoft.com/office/drawing/2014/main" id="{FC67320D-C8AB-27B1-6D22-1470B1FAAE39}"/>
                </a:ext>
              </a:extLst>
            </p:cNvPr>
            <p:cNvSpPr txBox="1"/>
            <p:nvPr/>
          </p:nvSpPr>
          <p:spPr>
            <a:xfrm>
              <a:off x="15766925" y="3372861"/>
              <a:ext cx="2964179" cy="309853"/>
            </a:xfrm>
            <a:prstGeom prst="rect">
              <a:avLst/>
            </a:prstGeom>
          </p:spPr>
          <p:txBody>
            <a:bodyPr vert="horz" wrap="square" lIns="0" tIns="8856" rIns="0" bIns="0" rtlCol="0">
              <a:spAutoFit/>
            </a:bodyPr>
            <a:lstStyle/>
            <a:p>
              <a:pPr marL="7701" algn="ctr" defTabSz="554492">
                <a:spcBef>
                  <a:spcPts val="69"/>
                </a:spcBef>
              </a:pPr>
              <a:r>
                <a:rPr lang="en-US" sz="940" b="1" kern="0" dirty="0">
                  <a:solidFill>
                    <a:srgbClr val="FFFFFF"/>
                  </a:solidFill>
                  <a:latin typeface="NeueHaasDisplay-Bold"/>
                  <a:cs typeface="NeueHaasDisplay-Bold"/>
                </a:rPr>
                <a:t>Friendly Student</a:t>
              </a:r>
              <a:endParaRPr lang="en-US" sz="940" kern="0" dirty="0">
                <a:solidFill>
                  <a:sysClr val="windowText" lastClr="000000"/>
                </a:solidFill>
                <a:latin typeface="NeueHaasDisplay-Bold"/>
                <a:cs typeface="NeueHaasDisplay-Bold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A91875D-39C3-8322-7ECA-EEE90F4136F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9390"/>
          <a:stretch>
            <a:fillRect/>
          </a:stretch>
        </p:blipFill>
        <p:spPr>
          <a:xfrm>
            <a:off x="1468444" y="1909132"/>
            <a:ext cx="1699522" cy="12024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FF6B153-A43E-4242-E72A-092CEAABFE2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-7978" t="4391" r="-1" b="18514"/>
          <a:stretch>
            <a:fillRect/>
          </a:stretch>
        </p:blipFill>
        <p:spPr>
          <a:xfrm>
            <a:off x="7387787" y="3658782"/>
            <a:ext cx="1481294" cy="11275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F400F-0895-726A-792D-A4075D574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BB3D3B5-BB40-0565-085C-4CAE72E6CB2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" y="-36194"/>
            <a:ext cx="12191144" cy="6857519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E07662EC-988A-D727-CAB3-1CD5856288E9}"/>
              </a:ext>
            </a:extLst>
          </p:cNvPr>
          <p:cNvSpPr/>
          <p:nvPr/>
        </p:nvSpPr>
        <p:spPr>
          <a:xfrm>
            <a:off x="2511642" y="3781786"/>
            <a:ext cx="2590714" cy="0"/>
          </a:xfrm>
          <a:custGeom>
            <a:avLst/>
            <a:gdLst/>
            <a:ahLst/>
            <a:cxnLst/>
            <a:rect l="l" t="t" r="r" b="b"/>
            <a:pathLst>
              <a:path w="4272280">
                <a:moveTo>
                  <a:pt x="0" y="0"/>
                </a:moveTo>
                <a:lnTo>
                  <a:pt x="4272121" y="0"/>
                </a:lnTo>
              </a:path>
            </a:pathLst>
          </a:custGeom>
          <a:ln w="41883">
            <a:solidFill>
              <a:srgbClr val="E5E8E8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0D04470-41E5-838C-2C8A-6D7CDAC94CD6}"/>
              </a:ext>
            </a:extLst>
          </p:cNvPr>
          <p:cNvSpPr/>
          <p:nvPr/>
        </p:nvSpPr>
        <p:spPr>
          <a:xfrm flipV="1">
            <a:off x="6803940" y="3709400"/>
            <a:ext cx="3754182" cy="72386"/>
          </a:xfrm>
          <a:custGeom>
            <a:avLst/>
            <a:gdLst/>
            <a:ahLst/>
            <a:cxnLst/>
            <a:rect l="l" t="t" r="r" b="b"/>
            <a:pathLst>
              <a:path w="4230369">
                <a:moveTo>
                  <a:pt x="0" y="0"/>
                </a:moveTo>
                <a:lnTo>
                  <a:pt x="4230237" y="0"/>
                </a:lnTo>
              </a:path>
            </a:pathLst>
          </a:custGeom>
          <a:ln w="41883">
            <a:solidFill>
              <a:srgbClr val="E5E8E8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D0F54E9-99A1-E94E-F361-94D95F91BD36}"/>
              </a:ext>
            </a:extLst>
          </p:cNvPr>
          <p:cNvSpPr/>
          <p:nvPr/>
        </p:nvSpPr>
        <p:spPr>
          <a:xfrm>
            <a:off x="5940401" y="1244288"/>
            <a:ext cx="0" cy="1674261"/>
          </a:xfrm>
          <a:custGeom>
            <a:avLst/>
            <a:gdLst/>
            <a:ahLst/>
            <a:cxnLst/>
            <a:rect l="l" t="t" r="r" b="b"/>
            <a:pathLst>
              <a:path h="2760979">
                <a:moveTo>
                  <a:pt x="0" y="2760481"/>
                </a:moveTo>
                <a:lnTo>
                  <a:pt x="0" y="0"/>
                </a:lnTo>
              </a:path>
            </a:pathLst>
          </a:custGeom>
          <a:ln w="41883">
            <a:solidFill>
              <a:srgbClr val="E5E8E8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09E31DED-9D3B-6C01-3EC0-07028035D500}"/>
              </a:ext>
            </a:extLst>
          </p:cNvPr>
          <p:cNvSpPr/>
          <p:nvPr/>
        </p:nvSpPr>
        <p:spPr>
          <a:xfrm>
            <a:off x="5940401" y="4619927"/>
            <a:ext cx="0" cy="1737796"/>
          </a:xfrm>
          <a:custGeom>
            <a:avLst/>
            <a:gdLst/>
            <a:ahLst/>
            <a:cxnLst/>
            <a:rect l="l" t="t" r="r" b="b"/>
            <a:pathLst>
              <a:path h="2865754">
                <a:moveTo>
                  <a:pt x="0" y="2865190"/>
                </a:moveTo>
                <a:lnTo>
                  <a:pt x="0" y="0"/>
                </a:lnTo>
              </a:path>
            </a:pathLst>
          </a:custGeom>
          <a:ln w="41883">
            <a:solidFill>
              <a:srgbClr val="E5E8E8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9C96A0EF-70B1-7126-3F57-0F20467D890C}"/>
              </a:ext>
            </a:extLst>
          </p:cNvPr>
          <p:cNvSpPr/>
          <p:nvPr/>
        </p:nvSpPr>
        <p:spPr>
          <a:xfrm>
            <a:off x="5102260" y="2918247"/>
            <a:ext cx="1701985" cy="1701985"/>
          </a:xfrm>
          <a:custGeom>
            <a:avLst/>
            <a:gdLst/>
            <a:ahLst/>
            <a:cxnLst/>
            <a:rect l="l" t="t" r="r" b="b"/>
            <a:pathLst>
              <a:path w="2806700" h="2806700">
                <a:moveTo>
                  <a:pt x="1403098" y="0"/>
                </a:moveTo>
                <a:lnTo>
                  <a:pt x="1354862" y="813"/>
                </a:lnTo>
                <a:lnTo>
                  <a:pt x="1307034" y="3236"/>
                </a:lnTo>
                <a:lnTo>
                  <a:pt x="1259640" y="7244"/>
                </a:lnTo>
                <a:lnTo>
                  <a:pt x="1212706" y="12808"/>
                </a:lnTo>
                <a:lnTo>
                  <a:pt x="1166259" y="19904"/>
                </a:lnTo>
                <a:lnTo>
                  <a:pt x="1120325" y="28506"/>
                </a:lnTo>
                <a:lnTo>
                  <a:pt x="1074930" y="38586"/>
                </a:lnTo>
                <a:lnTo>
                  <a:pt x="1030100" y="50120"/>
                </a:lnTo>
                <a:lnTo>
                  <a:pt x="985860" y="63080"/>
                </a:lnTo>
                <a:lnTo>
                  <a:pt x="942238" y="77442"/>
                </a:lnTo>
                <a:lnTo>
                  <a:pt x="899259" y="93178"/>
                </a:lnTo>
                <a:lnTo>
                  <a:pt x="856950" y="110262"/>
                </a:lnTo>
                <a:lnTo>
                  <a:pt x="815336" y="128669"/>
                </a:lnTo>
                <a:lnTo>
                  <a:pt x="774443" y="148373"/>
                </a:lnTo>
                <a:lnTo>
                  <a:pt x="734299" y="169346"/>
                </a:lnTo>
                <a:lnTo>
                  <a:pt x="694928" y="191564"/>
                </a:lnTo>
                <a:lnTo>
                  <a:pt x="656358" y="215000"/>
                </a:lnTo>
                <a:lnTo>
                  <a:pt x="618613" y="239627"/>
                </a:lnTo>
                <a:lnTo>
                  <a:pt x="581721" y="265420"/>
                </a:lnTo>
                <a:lnTo>
                  <a:pt x="545707" y="292353"/>
                </a:lnTo>
                <a:lnTo>
                  <a:pt x="510598" y="320400"/>
                </a:lnTo>
                <a:lnTo>
                  <a:pt x="476419" y="349533"/>
                </a:lnTo>
                <a:lnTo>
                  <a:pt x="443197" y="379728"/>
                </a:lnTo>
                <a:lnTo>
                  <a:pt x="410958" y="410958"/>
                </a:lnTo>
                <a:lnTo>
                  <a:pt x="379728" y="443197"/>
                </a:lnTo>
                <a:lnTo>
                  <a:pt x="349533" y="476419"/>
                </a:lnTo>
                <a:lnTo>
                  <a:pt x="320400" y="510598"/>
                </a:lnTo>
                <a:lnTo>
                  <a:pt x="292353" y="545707"/>
                </a:lnTo>
                <a:lnTo>
                  <a:pt x="265420" y="581721"/>
                </a:lnTo>
                <a:lnTo>
                  <a:pt x="239627" y="618613"/>
                </a:lnTo>
                <a:lnTo>
                  <a:pt x="215000" y="656358"/>
                </a:lnTo>
                <a:lnTo>
                  <a:pt x="191564" y="694928"/>
                </a:lnTo>
                <a:lnTo>
                  <a:pt x="169346" y="734299"/>
                </a:lnTo>
                <a:lnTo>
                  <a:pt x="148373" y="774443"/>
                </a:lnTo>
                <a:lnTo>
                  <a:pt x="128669" y="815336"/>
                </a:lnTo>
                <a:lnTo>
                  <a:pt x="110262" y="856950"/>
                </a:lnTo>
                <a:lnTo>
                  <a:pt x="93178" y="899259"/>
                </a:lnTo>
                <a:lnTo>
                  <a:pt x="77442" y="942238"/>
                </a:lnTo>
                <a:lnTo>
                  <a:pt x="63080" y="985860"/>
                </a:lnTo>
                <a:lnTo>
                  <a:pt x="50120" y="1030100"/>
                </a:lnTo>
                <a:lnTo>
                  <a:pt x="38586" y="1074930"/>
                </a:lnTo>
                <a:lnTo>
                  <a:pt x="28506" y="1120325"/>
                </a:lnTo>
                <a:lnTo>
                  <a:pt x="19904" y="1166259"/>
                </a:lnTo>
                <a:lnTo>
                  <a:pt x="12808" y="1212706"/>
                </a:lnTo>
                <a:lnTo>
                  <a:pt x="7244" y="1259640"/>
                </a:lnTo>
                <a:lnTo>
                  <a:pt x="3236" y="1307034"/>
                </a:lnTo>
                <a:lnTo>
                  <a:pt x="813" y="1354862"/>
                </a:lnTo>
                <a:lnTo>
                  <a:pt x="0" y="1403098"/>
                </a:lnTo>
                <a:lnTo>
                  <a:pt x="813" y="1451335"/>
                </a:lnTo>
                <a:lnTo>
                  <a:pt x="3236" y="1499163"/>
                </a:lnTo>
                <a:lnTo>
                  <a:pt x="7244" y="1546557"/>
                </a:lnTo>
                <a:lnTo>
                  <a:pt x="12808" y="1593490"/>
                </a:lnTo>
                <a:lnTo>
                  <a:pt x="19904" y="1639937"/>
                </a:lnTo>
                <a:lnTo>
                  <a:pt x="28506" y="1685871"/>
                </a:lnTo>
                <a:lnTo>
                  <a:pt x="38586" y="1731266"/>
                </a:lnTo>
                <a:lnTo>
                  <a:pt x="50120" y="1776097"/>
                </a:lnTo>
                <a:lnTo>
                  <a:pt x="63080" y="1820336"/>
                </a:lnTo>
                <a:lnTo>
                  <a:pt x="77442" y="1863958"/>
                </a:lnTo>
                <a:lnTo>
                  <a:pt x="93178" y="1906937"/>
                </a:lnTo>
                <a:lnTo>
                  <a:pt x="110262" y="1949247"/>
                </a:lnTo>
                <a:lnTo>
                  <a:pt x="128669" y="1990861"/>
                </a:lnTo>
                <a:lnTo>
                  <a:pt x="148373" y="2031753"/>
                </a:lnTo>
                <a:lnTo>
                  <a:pt x="169346" y="2071898"/>
                </a:lnTo>
                <a:lnTo>
                  <a:pt x="191564" y="2111268"/>
                </a:lnTo>
                <a:lnTo>
                  <a:pt x="215000" y="2149839"/>
                </a:lnTo>
                <a:lnTo>
                  <a:pt x="239627" y="2187583"/>
                </a:lnTo>
                <a:lnTo>
                  <a:pt x="265420" y="2224475"/>
                </a:lnTo>
                <a:lnTo>
                  <a:pt x="292353" y="2260489"/>
                </a:lnTo>
                <a:lnTo>
                  <a:pt x="320400" y="2295598"/>
                </a:lnTo>
                <a:lnTo>
                  <a:pt x="349533" y="2329777"/>
                </a:lnTo>
                <a:lnTo>
                  <a:pt x="379728" y="2362999"/>
                </a:lnTo>
                <a:lnTo>
                  <a:pt x="410958" y="2395238"/>
                </a:lnTo>
                <a:lnTo>
                  <a:pt x="443197" y="2426468"/>
                </a:lnTo>
                <a:lnTo>
                  <a:pt x="476419" y="2456663"/>
                </a:lnTo>
                <a:lnTo>
                  <a:pt x="510598" y="2485797"/>
                </a:lnTo>
                <a:lnTo>
                  <a:pt x="545707" y="2513843"/>
                </a:lnTo>
                <a:lnTo>
                  <a:pt x="581721" y="2540776"/>
                </a:lnTo>
                <a:lnTo>
                  <a:pt x="618613" y="2566569"/>
                </a:lnTo>
                <a:lnTo>
                  <a:pt x="656358" y="2591197"/>
                </a:lnTo>
                <a:lnTo>
                  <a:pt x="694928" y="2614632"/>
                </a:lnTo>
                <a:lnTo>
                  <a:pt x="734299" y="2636850"/>
                </a:lnTo>
                <a:lnTo>
                  <a:pt x="774443" y="2657824"/>
                </a:lnTo>
                <a:lnTo>
                  <a:pt x="815336" y="2677527"/>
                </a:lnTo>
                <a:lnTo>
                  <a:pt x="856950" y="2695934"/>
                </a:lnTo>
                <a:lnTo>
                  <a:pt x="899259" y="2713019"/>
                </a:lnTo>
                <a:lnTo>
                  <a:pt x="942238" y="2728755"/>
                </a:lnTo>
                <a:lnTo>
                  <a:pt x="985860" y="2743116"/>
                </a:lnTo>
                <a:lnTo>
                  <a:pt x="1030100" y="2756077"/>
                </a:lnTo>
                <a:lnTo>
                  <a:pt x="1074930" y="2767610"/>
                </a:lnTo>
                <a:lnTo>
                  <a:pt x="1120325" y="2777691"/>
                </a:lnTo>
                <a:lnTo>
                  <a:pt x="1166259" y="2786292"/>
                </a:lnTo>
                <a:lnTo>
                  <a:pt x="1212706" y="2793388"/>
                </a:lnTo>
                <a:lnTo>
                  <a:pt x="1259640" y="2798953"/>
                </a:lnTo>
                <a:lnTo>
                  <a:pt x="1307034" y="2802960"/>
                </a:lnTo>
                <a:lnTo>
                  <a:pt x="1354862" y="2805383"/>
                </a:lnTo>
                <a:lnTo>
                  <a:pt x="1403098" y="2806197"/>
                </a:lnTo>
                <a:lnTo>
                  <a:pt x="1451335" y="2805383"/>
                </a:lnTo>
                <a:lnTo>
                  <a:pt x="1499163" y="2802960"/>
                </a:lnTo>
                <a:lnTo>
                  <a:pt x="1546557" y="2798953"/>
                </a:lnTo>
                <a:lnTo>
                  <a:pt x="1593490" y="2793388"/>
                </a:lnTo>
                <a:lnTo>
                  <a:pt x="1639937" y="2786292"/>
                </a:lnTo>
                <a:lnTo>
                  <a:pt x="1685871" y="2777691"/>
                </a:lnTo>
                <a:lnTo>
                  <a:pt x="1731266" y="2767610"/>
                </a:lnTo>
                <a:lnTo>
                  <a:pt x="1776097" y="2756077"/>
                </a:lnTo>
                <a:lnTo>
                  <a:pt x="1820336" y="2743116"/>
                </a:lnTo>
                <a:lnTo>
                  <a:pt x="1863958" y="2728755"/>
                </a:lnTo>
                <a:lnTo>
                  <a:pt x="1906937" y="2713019"/>
                </a:lnTo>
                <a:lnTo>
                  <a:pt x="1949247" y="2695934"/>
                </a:lnTo>
                <a:lnTo>
                  <a:pt x="1990861" y="2677527"/>
                </a:lnTo>
                <a:lnTo>
                  <a:pt x="2031753" y="2657824"/>
                </a:lnTo>
                <a:lnTo>
                  <a:pt x="2071898" y="2636850"/>
                </a:lnTo>
                <a:lnTo>
                  <a:pt x="2111268" y="2614632"/>
                </a:lnTo>
                <a:lnTo>
                  <a:pt x="2149839" y="2591197"/>
                </a:lnTo>
                <a:lnTo>
                  <a:pt x="2187583" y="2566569"/>
                </a:lnTo>
                <a:lnTo>
                  <a:pt x="2224475" y="2540776"/>
                </a:lnTo>
                <a:lnTo>
                  <a:pt x="2260489" y="2513843"/>
                </a:lnTo>
                <a:lnTo>
                  <a:pt x="2295598" y="2485797"/>
                </a:lnTo>
                <a:lnTo>
                  <a:pt x="2329777" y="2456663"/>
                </a:lnTo>
                <a:lnTo>
                  <a:pt x="2362999" y="2426468"/>
                </a:lnTo>
                <a:lnTo>
                  <a:pt x="2395238" y="2395238"/>
                </a:lnTo>
                <a:lnTo>
                  <a:pt x="2426468" y="2362999"/>
                </a:lnTo>
                <a:lnTo>
                  <a:pt x="2456663" y="2329777"/>
                </a:lnTo>
                <a:lnTo>
                  <a:pt x="2485797" y="2295598"/>
                </a:lnTo>
                <a:lnTo>
                  <a:pt x="2513843" y="2260489"/>
                </a:lnTo>
                <a:lnTo>
                  <a:pt x="2540776" y="2224475"/>
                </a:lnTo>
                <a:lnTo>
                  <a:pt x="2566569" y="2187583"/>
                </a:lnTo>
                <a:lnTo>
                  <a:pt x="2591197" y="2149839"/>
                </a:lnTo>
                <a:lnTo>
                  <a:pt x="2614632" y="2111268"/>
                </a:lnTo>
                <a:lnTo>
                  <a:pt x="2636850" y="2071898"/>
                </a:lnTo>
                <a:lnTo>
                  <a:pt x="2657824" y="2031753"/>
                </a:lnTo>
                <a:lnTo>
                  <a:pt x="2677527" y="1990861"/>
                </a:lnTo>
                <a:lnTo>
                  <a:pt x="2695934" y="1949247"/>
                </a:lnTo>
                <a:lnTo>
                  <a:pt x="2713019" y="1906937"/>
                </a:lnTo>
                <a:lnTo>
                  <a:pt x="2728755" y="1863958"/>
                </a:lnTo>
                <a:lnTo>
                  <a:pt x="2743116" y="1820336"/>
                </a:lnTo>
                <a:lnTo>
                  <a:pt x="2756077" y="1776097"/>
                </a:lnTo>
                <a:lnTo>
                  <a:pt x="2767610" y="1731266"/>
                </a:lnTo>
                <a:lnTo>
                  <a:pt x="2777691" y="1685871"/>
                </a:lnTo>
                <a:lnTo>
                  <a:pt x="2786292" y="1639937"/>
                </a:lnTo>
                <a:lnTo>
                  <a:pt x="2793388" y="1593490"/>
                </a:lnTo>
                <a:lnTo>
                  <a:pt x="2798953" y="1546557"/>
                </a:lnTo>
                <a:lnTo>
                  <a:pt x="2802960" y="1499163"/>
                </a:lnTo>
                <a:lnTo>
                  <a:pt x="2805383" y="1451335"/>
                </a:lnTo>
                <a:lnTo>
                  <a:pt x="2806197" y="1403098"/>
                </a:lnTo>
                <a:lnTo>
                  <a:pt x="2805383" y="1354862"/>
                </a:lnTo>
                <a:lnTo>
                  <a:pt x="2802960" y="1307034"/>
                </a:lnTo>
                <a:lnTo>
                  <a:pt x="2798953" y="1259640"/>
                </a:lnTo>
                <a:lnTo>
                  <a:pt x="2793388" y="1212706"/>
                </a:lnTo>
                <a:lnTo>
                  <a:pt x="2786292" y="1166259"/>
                </a:lnTo>
                <a:lnTo>
                  <a:pt x="2777691" y="1120325"/>
                </a:lnTo>
                <a:lnTo>
                  <a:pt x="2767610" y="1074930"/>
                </a:lnTo>
                <a:lnTo>
                  <a:pt x="2756077" y="1030100"/>
                </a:lnTo>
                <a:lnTo>
                  <a:pt x="2743116" y="985860"/>
                </a:lnTo>
                <a:lnTo>
                  <a:pt x="2728755" y="942238"/>
                </a:lnTo>
                <a:lnTo>
                  <a:pt x="2713019" y="899259"/>
                </a:lnTo>
                <a:lnTo>
                  <a:pt x="2695934" y="856950"/>
                </a:lnTo>
                <a:lnTo>
                  <a:pt x="2677527" y="815336"/>
                </a:lnTo>
                <a:lnTo>
                  <a:pt x="2657824" y="774443"/>
                </a:lnTo>
                <a:lnTo>
                  <a:pt x="2636850" y="734299"/>
                </a:lnTo>
                <a:lnTo>
                  <a:pt x="2614632" y="694928"/>
                </a:lnTo>
                <a:lnTo>
                  <a:pt x="2591197" y="656358"/>
                </a:lnTo>
                <a:lnTo>
                  <a:pt x="2566569" y="618613"/>
                </a:lnTo>
                <a:lnTo>
                  <a:pt x="2540776" y="581721"/>
                </a:lnTo>
                <a:lnTo>
                  <a:pt x="2513843" y="545707"/>
                </a:lnTo>
                <a:lnTo>
                  <a:pt x="2485797" y="510598"/>
                </a:lnTo>
                <a:lnTo>
                  <a:pt x="2456663" y="476419"/>
                </a:lnTo>
                <a:lnTo>
                  <a:pt x="2426468" y="443197"/>
                </a:lnTo>
                <a:lnTo>
                  <a:pt x="2395238" y="410958"/>
                </a:lnTo>
                <a:lnTo>
                  <a:pt x="2362999" y="379728"/>
                </a:lnTo>
                <a:lnTo>
                  <a:pt x="2329777" y="349533"/>
                </a:lnTo>
                <a:lnTo>
                  <a:pt x="2295598" y="320400"/>
                </a:lnTo>
                <a:lnTo>
                  <a:pt x="2260489" y="292353"/>
                </a:lnTo>
                <a:lnTo>
                  <a:pt x="2224475" y="265420"/>
                </a:lnTo>
                <a:lnTo>
                  <a:pt x="2187583" y="239627"/>
                </a:lnTo>
                <a:lnTo>
                  <a:pt x="2149839" y="215000"/>
                </a:lnTo>
                <a:lnTo>
                  <a:pt x="2111268" y="191564"/>
                </a:lnTo>
                <a:lnTo>
                  <a:pt x="2071898" y="169346"/>
                </a:lnTo>
                <a:lnTo>
                  <a:pt x="2031753" y="148373"/>
                </a:lnTo>
                <a:lnTo>
                  <a:pt x="1990861" y="128669"/>
                </a:lnTo>
                <a:lnTo>
                  <a:pt x="1949247" y="110262"/>
                </a:lnTo>
                <a:lnTo>
                  <a:pt x="1906937" y="93178"/>
                </a:lnTo>
                <a:lnTo>
                  <a:pt x="1863958" y="77442"/>
                </a:lnTo>
                <a:lnTo>
                  <a:pt x="1820336" y="63080"/>
                </a:lnTo>
                <a:lnTo>
                  <a:pt x="1776097" y="50120"/>
                </a:lnTo>
                <a:lnTo>
                  <a:pt x="1731266" y="38586"/>
                </a:lnTo>
                <a:lnTo>
                  <a:pt x="1685871" y="28506"/>
                </a:lnTo>
                <a:lnTo>
                  <a:pt x="1639937" y="19904"/>
                </a:lnTo>
                <a:lnTo>
                  <a:pt x="1593490" y="12808"/>
                </a:lnTo>
                <a:lnTo>
                  <a:pt x="1546557" y="7244"/>
                </a:lnTo>
                <a:lnTo>
                  <a:pt x="1499163" y="3236"/>
                </a:lnTo>
                <a:lnTo>
                  <a:pt x="1451335" y="813"/>
                </a:lnTo>
                <a:lnTo>
                  <a:pt x="1403098" y="0"/>
                </a:lnTo>
                <a:close/>
              </a:path>
            </a:pathLst>
          </a:custGeom>
          <a:solidFill>
            <a:srgbClr val="FFFFFF">
              <a:alpha val="30999"/>
            </a:srgbClr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DEFBBE13-0A1D-CFE9-9F8E-9E7463540D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095" y="751834"/>
            <a:ext cx="1792779" cy="774413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lang="es-GT" dirty="0" err="1"/>
              <a:t>Consumer</a:t>
            </a:r>
            <a:r>
              <a:rPr lang="es-GT" dirty="0"/>
              <a:t> </a:t>
            </a:r>
            <a:r>
              <a:rPr lang="es-GT" dirty="0" err="1"/>
              <a:t>Typology</a:t>
            </a:r>
            <a:endParaRPr spc="-6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199DCAC1-36AF-285B-06FE-008E94077A91}"/>
              </a:ext>
            </a:extLst>
          </p:cNvPr>
          <p:cNvSpPr txBox="1"/>
          <p:nvPr/>
        </p:nvSpPr>
        <p:spPr>
          <a:xfrm>
            <a:off x="5492334" y="3709400"/>
            <a:ext cx="883723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algn="ctr" defTabSz="554492">
              <a:spcBef>
                <a:spcPts val="73"/>
              </a:spcBef>
            </a:pPr>
            <a:r>
              <a:rPr lang="es-419" sz="1486" kern="0" spc="-12" dirty="0">
                <a:solidFill>
                  <a:srgbClr val="231F20"/>
                </a:solidFill>
                <a:latin typeface="NeueHaasDisplay-Roman"/>
                <a:cs typeface="NeueHaasDisplay-Roman"/>
              </a:rPr>
              <a:t>COFFEE</a:t>
            </a:r>
            <a:endParaRPr sz="1486" kern="0" dirty="0">
              <a:solidFill>
                <a:sysClr val="windowText" lastClr="000000"/>
              </a:solidFill>
              <a:latin typeface="NeueHaasDisplay-Roman"/>
              <a:cs typeface="NeueHaasDisplay-Roman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42C90BE-9350-7E19-D39F-FEBFEA8C8CC8}"/>
              </a:ext>
            </a:extLst>
          </p:cNvPr>
          <p:cNvSpPr/>
          <p:nvPr/>
        </p:nvSpPr>
        <p:spPr>
          <a:xfrm>
            <a:off x="3479029" y="998360"/>
            <a:ext cx="1821918" cy="1619829"/>
          </a:xfrm>
          <a:custGeom>
            <a:avLst/>
            <a:gdLst/>
            <a:ahLst/>
            <a:cxnLst/>
            <a:rect l="l" t="t" r="r" b="b"/>
            <a:pathLst>
              <a:path w="3675380" h="4377690">
                <a:moveTo>
                  <a:pt x="3214561" y="0"/>
                </a:moveTo>
                <a:lnTo>
                  <a:pt x="460718" y="0"/>
                </a:lnTo>
                <a:lnTo>
                  <a:pt x="413612" y="2378"/>
                </a:lnTo>
                <a:lnTo>
                  <a:pt x="367866" y="9359"/>
                </a:lnTo>
                <a:lnTo>
                  <a:pt x="323713" y="20712"/>
                </a:lnTo>
                <a:lnTo>
                  <a:pt x="281384" y="36204"/>
                </a:lnTo>
                <a:lnTo>
                  <a:pt x="241110" y="55605"/>
                </a:lnTo>
                <a:lnTo>
                  <a:pt x="203124" y="78682"/>
                </a:lnTo>
                <a:lnTo>
                  <a:pt x="167656" y="105204"/>
                </a:lnTo>
                <a:lnTo>
                  <a:pt x="134939" y="134939"/>
                </a:lnTo>
                <a:lnTo>
                  <a:pt x="105204" y="167656"/>
                </a:lnTo>
                <a:lnTo>
                  <a:pt x="78682" y="203124"/>
                </a:lnTo>
                <a:lnTo>
                  <a:pt x="55605" y="241110"/>
                </a:lnTo>
                <a:lnTo>
                  <a:pt x="36204" y="281384"/>
                </a:lnTo>
                <a:lnTo>
                  <a:pt x="20712" y="323713"/>
                </a:lnTo>
                <a:lnTo>
                  <a:pt x="9359" y="367866"/>
                </a:lnTo>
                <a:lnTo>
                  <a:pt x="2378" y="413612"/>
                </a:lnTo>
                <a:lnTo>
                  <a:pt x="0" y="460718"/>
                </a:lnTo>
                <a:lnTo>
                  <a:pt x="0" y="3916393"/>
                </a:lnTo>
                <a:lnTo>
                  <a:pt x="2378" y="3963498"/>
                </a:lnTo>
                <a:lnTo>
                  <a:pt x="9359" y="4009243"/>
                </a:lnTo>
                <a:lnTo>
                  <a:pt x="20712" y="4053395"/>
                </a:lnTo>
                <a:lnTo>
                  <a:pt x="36204" y="4095724"/>
                </a:lnTo>
                <a:lnTo>
                  <a:pt x="55605" y="4135997"/>
                </a:lnTo>
                <a:lnTo>
                  <a:pt x="78682" y="4173983"/>
                </a:lnTo>
                <a:lnTo>
                  <a:pt x="105204" y="4209451"/>
                </a:lnTo>
                <a:lnTo>
                  <a:pt x="134939" y="4242169"/>
                </a:lnTo>
                <a:lnTo>
                  <a:pt x="167656" y="4271905"/>
                </a:lnTo>
                <a:lnTo>
                  <a:pt x="203124" y="4298427"/>
                </a:lnTo>
                <a:lnTo>
                  <a:pt x="241110" y="4321505"/>
                </a:lnTo>
                <a:lnTo>
                  <a:pt x="281384" y="4340906"/>
                </a:lnTo>
                <a:lnTo>
                  <a:pt x="323713" y="4356399"/>
                </a:lnTo>
                <a:lnTo>
                  <a:pt x="367866" y="4367752"/>
                </a:lnTo>
                <a:lnTo>
                  <a:pt x="413612" y="4374734"/>
                </a:lnTo>
                <a:lnTo>
                  <a:pt x="460718" y="4377112"/>
                </a:lnTo>
                <a:lnTo>
                  <a:pt x="3214561" y="4377112"/>
                </a:lnTo>
                <a:lnTo>
                  <a:pt x="3261668" y="4374734"/>
                </a:lnTo>
                <a:lnTo>
                  <a:pt x="3307414" y="4367752"/>
                </a:lnTo>
                <a:lnTo>
                  <a:pt x="3351567" y="4356399"/>
                </a:lnTo>
                <a:lnTo>
                  <a:pt x="3393896" y="4340906"/>
                </a:lnTo>
                <a:lnTo>
                  <a:pt x="3434170" y="4321505"/>
                </a:lnTo>
                <a:lnTo>
                  <a:pt x="3472156" y="4298427"/>
                </a:lnTo>
                <a:lnTo>
                  <a:pt x="3507623" y="4271905"/>
                </a:lnTo>
                <a:lnTo>
                  <a:pt x="3540341" y="4242169"/>
                </a:lnTo>
                <a:lnTo>
                  <a:pt x="3570076" y="4209451"/>
                </a:lnTo>
                <a:lnTo>
                  <a:pt x="3596598" y="4173983"/>
                </a:lnTo>
                <a:lnTo>
                  <a:pt x="3619675" y="4135997"/>
                </a:lnTo>
                <a:lnTo>
                  <a:pt x="3639075" y="4095724"/>
                </a:lnTo>
                <a:lnTo>
                  <a:pt x="3654568" y="4053395"/>
                </a:lnTo>
                <a:lnTo>
                  <a:pt x="3665920" y="4009243"/>
                </a:lnTo>
                <a:lnTo>
                  <a:pt x="3672902" y="3963498"/>
                </a:lnTo>
                <a:lnTo>
                  <a:pt x="3675280" y="3916393"/>
                </a:lnTo>
                <a:lnTo>
                  <a:pt x="3675280" y="460718"/>
                </a:lnTo>
                <a:lnTo>
                  <a:pt x="3672902" y="413612"/>
                </a:lnTo>
                <a:lnTo>
                  <a:pt x="3665920" y="367866"/>
                </a:lnTo>
                <a:lnTo>
                  <a:pt x="3654568" y="323713"/>
                </a:lnTo>
                <a:lnTo>
                  <a:pt x="3639075" y="281384"/>
                </a:lnTo>
                <a:lnTo>
                  <a:pt x="3619675" y="241110"/>
                </a:lnTo>
                <a:lnTo>
                  <a:pt x="3596598" y="203124"/>
                </a:lnTo>
                <a:lnTo>
                  <a:pt x="3570076" y="167656"/>
                </a:lnTo>
                <a:lnTo>
                  <a:pt x="3540341" y="134939"/>
                </a:lnTo>
                <a:lnTo>
                  <a:pt x="3507623" y="105204"/>
                </a:lnTo>
                <a:lnTo>
                  <a:pt x="3472156" y="78682"/>
                </a:lnTo>
                <a:lnTo>
                  <a:pt x="3434170" y="55605"/>
                </a:lnTo>
                <a:lnTo>
                  <a:pt x="3393896" y="36204"/>
                </a:lnTo>
                <a:lnTo>
                  <a:pt x="3351567" y="20712"/>
                </a:lnTo>
                <a:lnTo>
                  <a:pt x="3307414" y="9359"/>
                </a:lnTo>
                <a:lnTo>
                  <a:pt x="3261668" y="2378"/>
                </a:lnTo>
                <a:lnTo>
                  <a:pt x="3214561" y="0"/>
                </a:lnTo>
                <a:close/>
              </a:path>
            </a:pathLst>
          </a:custGeom>
          <a:solidFill>
            <a:srgbClr val="DBDAD5"/>
          </a:solidFill>
        </p:spPr>
        <p:txBody>
          <a:bodyPr wrap="square" lIns="0" tIns="0" rIns="0" bIns="0" rtlCol="0"/>
          <a:lstStyle/>
          <a:p>
            <a:pPr defTabSz="554492"/>
            <a:endParaRPr sz="1092" kern="0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E7F1A0D-B12B-1298-0D76-1A656AF693C3}"/>
              </a:ext>
            </a:extLst>
          </p:cNvPr>
          <p:cNvSpPr/>
          <p:nvPr/>
        </p:nvSpPr>
        <p:spPr>
          <a:xfrm>
            <a:off x="3806999" y="2252880"/>
            <a:ext cx="1010854" cy="201141"/>
          </a:xfrm>
          <a:prstGeom prst="roundRect">
            <a:avLst>
              <a:gd name="adj" fmla="val 50000"/>
            </a:avLst>
          </a:prstGeom>
          <a:solidFill>
            <a:srgbClr val="5859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endParaRPr lang="en-GT" sz="1092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464DA4A-8C0A-513A-EC45-1A98A4415A4E}"/>
              </a:ext>
            </a:extLst>
          </p:cNvPr>
          <p:cNvSpPr txBox="1"/>
          <p:nvPr/>
        </p:nvSpPr>
        <p:spPr>
          <a:xfrm>
            <a:off x="3980963" y="2266719"/>
            <a:ext cx="1498671" cy="153597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 defTabSz="554492">
              <a:spcBef>
                <a:spcPts val="69"/>
              </a:spcBef>
            </a:pPr>
            <a:r>
              <a:rPr lang="es-419" sz="940" b="1" kern="0" spc="-6" dirty="0">
                <a:solidFill>
                  <a:srgbClr val="FFFFFF"/>
                </a:solidFill>
                <a:latin typeface="NeueHaasDisplay-Bold"/>
                <a:cs typeface="NeueHaasDisplay-Bold"/>
              </a:rPr>
              <a:t>Fast FAD-sion</a:t>
            </a:r>
            <a:endParaRPr sz="940" kern="0" dirty="0">
              <a:solidFill>
                <a:sysClr val="windowText" lastClr="000000"/>
              </a:solidFill>
              <a:latin typeface="NeueHaasDisplay-Bold"/>
              <a:cs typeface="NeueHaasDisplay-Bold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6650AE-F90D-2BC5-B6E2-633BE0C885EB}"/>
              </a:ext>
            </a:extLst>
          </p:cNvPr>
          <p:cNvGrpSpPr/>
          <p:nvPr/>
        </p:nvGrpSpPr>
        <p:grpSpPr>
          <a:xfrm>
            <a:off x="6695213" y="1313645"/>
            <a:ext cx="1821918" cy="1588019"/>
            <a:chOff x="15413143" y="785030"/>
            <a:chExt cx="3675379" cy="3203532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01BE8F3-E6FD-0403-3502-F99B80C86A83}"/>
                </a:ext>
              </a:extLst>
            </p:cNvPr>
            <p:cNvSpPr/>
            <p:nvPr/>
          </p:nvSpPr>
          <p:spPr>
            <a:xfrm>
              <a:off x="15413143" y="785030"/>
              <a:ext cx="3675379" cy="3203532"/>
            </a:xfrm>
            <a:custGeom>
              <a:avLst/>
              <a:gdLst/>
              <a:ahLst/>
              <a:cxnLst/>
              <a:rect l="l" t="t" r="r" b="b"/>
              <a:pathLst>
                <a:path w="3675380" h="4377690">
                  <a:moveTo>
                    <a:pt x="3214561" y="0"/>
                  </a:moveTo>
                  <a:lnTo>
                    <a:pt x="460718" y="0"/>
                  </a:lnTo>
                  <a:lnTo>
                    <a:pt x="413612" y="2378"/>
                  </a:lnTo>
                  <a:lnTo>
                    <a:pt x="367866" y="9359"/>
                  </a:lnTo>
                  <a:lnTo>
                    <a:pt x="323713" y="20712"/>
                  </a:lnTo>
                  <a:lnTo>
                    <a:pt x="281384" y="36204"/>
                  </a:lnTo>
                  <a:lnTo>
                    <a:pt x="241110" y="55605"/>
                  </a:lnTo>
                  <a:lnTo>
                    <a:pt x="203124" y="78682"/>
                  </a:lnTo>
                  <a:lnTo>
                    <a:pt x="167656" y="105204"/>
                  </a:lnTo>
                  <a:lnTo>
                    <a:pt x="134939" y="134939"/>
                  </a:lnTo>
                  <a:lnTo>
                    <a:pt x="105204" y="167656"/>
                  </a:lnTo>
                  <a:lnTo>
                    <a:pt x="78682" y="203124"/>
                  </a:lnTo>
                  <a:lnTo>
                    <a:pt x="55605" y="241110"/>
                  </a:lnTo>
                  <a:lnTo>
                    <a:pt x="36204" y="281384"/>
                  </a:lnTo>
                  <a:lnTo>
                    <a:pt x="20712" y="323713"/>
                  </a:lnTo>
                  <a:lnTo>
                    <a:pt x="9359" y="367866"/>
                  </a:lnTo>
                  <a:lnTo>
                    <a:pt x="2378" y="413612"/>
                  </a:lnTo>
                  <a:lnTo>
                    <a:pt x="0" y="460718"/>
                  </a:lnTo>
                  <a:lnTo>
                    <a:pt x="0" y="3916393"/>
                  </a:lnTo>
                  <a:lnTo>
                    <a:pt x="2378" y="3963498"/>
                  </a:lnTo>
                  <a:lnTo>
                    <a:pt x="9359" y="4009243"/>
                  </a:lnTo>
                  <a:lnTo>
                    <a:pt x="20712" y="4053395"/>
                  </a:lnTo>
                  <a:lnTo>
                    <a:pt x="36204" y="4095724"/>
                  </a:lnTo>
                  <a:lnTo>
                    <a:pt x="55605" y="4135997"/>
                  </a:lnTo>
                  <a:lnTo>
                    <a:pt x="78682" y="4173983"/>
                  </a:lnTo>
                  <a:lnTo>
                    <a:pt x="105204" y="4209451"/>
                  </a:lnTo>
                  <a:lnTo>
                    <a:pt x="134939" y="4242169"/>
                  </a:lnTo>
                  <a:lnTo>
                    <a:pt x="167656" y="4271905"/>
                  </a:lnTo>
                  <a:lnTo>
                    <a:pt x="203124" y="4298427"/>
                  </a:lnTo>
                  <a:lnTo>
                    <a:pt x="241110" y="4321505"/>
                  </a:lnTo>
                  <a:lnTo>
                    <a:pt x="281384" y="4340906"/>
                  </a:lnTo>
                  <a:lnTo>
                    <a:pt x="323713" y="4356399"/>
                  </a:lnTo>
                  <a:lnTo>
                    <a:pt x="367866" y="4367752"/>
                  </a:lnTo>
                  <a:lnTo>
                    <a:pt x="413612" y="4374734"/>
                  </a:lnTo>
                  <a:lnTo>
                    <a:pt x="460718" y="4377112"/>
                  </a:lnTo>
                  <a:lnTo>
                    <a:pt x="3214561" y="4377112"/>
                  </a:lnTo>
                  <a:lnTo>
                    <a:pt x="3261668" y="4374734"/>
                  </a:lnTo>
                  <a:lnTo>
                    <a:pt x="3307414" y="4367752"/>
                  </a:lnTo>
                  <a:lnTo>
                    <a:pt x="3351567" y="4356399"/>
                  </a:lnTo>
                  <a:lnTo>
                    <a:pt x="3393896" y="4340906"/>
                  </a:lnTo>
                  <a:lnTo>
                    <a:pt x="3434170" y="4321505"/>
                  </a:lnTo>
                  <a:lnTo>
                    <a:pt x="3472156" y="4298427"/>
                  </a:lnTo>
                  <a:lnTo>
                    <a:pt x="3507623" y="4271905"/>
                  </a:lnTo>
                  <a:lnTo>
                    <a:pt x="3540341" y="4242169"/>
                  </a:lnTo>
                  <a:lnTo>
                    <a:pt x="3570076" y="4209451"/>
                  </a:lnTo>
                  <a:lnTo>
                    <a:pt x="3596598" y="4173983"/>
                  </a:lnTo>
                  <a:lnTo>
                    <a:pt x="3619675" y="4135997"/>
                  </a:lnTo>
                  <a:lnTo>
                    <a:pt x="3639075" y="4095724"/>
                  </a:lnTo>
                  <a:lnTo>
                    <a:pt x="3654568" y="4053395"/>
                  </a:lnTo>
                  <a:lnTo>
                    <a:pt x="3665920" y="4009243"/>
                  </a:lnTo>
                  <a:lnTo>
                    <a:pt x="3672902" y="3963498"/>
                  </a:lnTo>
                  <a:lnTo>
                    <a:pt x="3675280" y="3916393"/>
                  </a:lnTo>
                  <a:lnTo>
                    <a:pt x="3675280" y="460718"/>
                  </a:lnTo>
                  <a:lnTo>
                    <a:pt x="3672902" y="413612"/>
                  </a:lnTo>
                  <a:lnTo>
                    <a:pt x="3665920" y="367866"/>
                  </a:lnTo>
                  <a:lnTo>
                    <a:pt x="3654568" y="323713"/>
                  </a:lnTo>
                  <a:lnTo>
                    <a:pt x="3639075" y="281384"/>
                  </a:lnTo>
                  <a:lnTo>
                    <a:pt x="3619675" y="241110"/>
                  </a:lnTo>
                  <a:lnTo>
                    <a:pt x="3596598" y="203124"/>
                  </a:lnTo>
                  <a:lnTo>
                    <a:pt x="3570076" y="167656"/>
                  </a:lnTo>
                  <a:lnTo>
                    <a:pt x="3540341" y="134939"/>
                  </a:lnTo>
                  <a:lnTo>
                    <a:pt x="3507623" y="105204"/>
                  </a:lnTo>
                  <a:lnTo>
                    <a:pt x="3472156" y="78682"/>
                  </a:lnTo>
                  <a:lnTo>
                    <a:pt x="3434170" y="55605"/>
                  </a:lnTo>
                  <a:lnTo>
                    <a:pt x="3393896" y="36204"/>
                  </a:lnTo>
                  <a:lnTo>
                    <a:pt x="3351567" y="20712"/>
                  </a:lnTo>
                  <a:lnTo>
                    <a:pt x="3307414" y="9359"/>
                  </a:lnTo>
                  <a:lnTo>
                    <a:pt x="3261668" y="2378"/>
                  </a:lnTo>
                  <a:lnTo>
                    <a:pt x="3214561" y="0"/>
                  </a:lnTo>
                  <a:close/>
                </a:path>
              </a:pathLst>
            </a:custGeom>
            <a:solidFill>
              <a:srgbClr val="DBDAD5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FB23B99-C568-0B9E-CBEF-6A55DB4A51C2}"/>
                </a:ext>
              </a:extLst>
            </p:cNvPr>
            <p:cNvSpPr/>
            <p:nvPr/>
          </p:nvSpPr>
          <p:spPr>
            <a:xfrm>
              <a:off x="15608732" y="3323710"/>
              <a:ext cx="3122373" cy="405765"/>
            </a:xfrm>
            <a:prstGeom prst="roundRect">
              <a:avLst>
                <a:gd name="adj" fmla="val 50000"/>
              </a:avLst>
            </a:prstGeom>
            <a:solidFill>
              <a:srgbClr val="5859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54492"/>
              <a:endParaRPr lang="en-GT" sz="10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DDF9A35B-80F2-AEFD-0211-15851AF98036}"/>
                </a:ext>
              </a:extLst>
            </p:cNvPr>
            <p:cNvSpPr txBox="1"/>
            <p:nvPr/>
          </p:nvSpPr>
          <p:spPr>
            <a:xfrm>
              <a:off x="15766925" y="3372860"/>
              <a:ext cx="2663826" cy="309853"/>
            </a:xfrm>
            <a:prstGeom prst="rect">
              <a:avLst/>
            </a:prstGeom>
          </p:spPr>
          <p:txBody>
            <a:bodyPr vert="horz" wrap="square" lIns="0" tIns="8856" rIns="0" bIns="0" rtlCol="0">
              <a:spAutoFit/>
            </a:bodyPr>
            <a:lstStyle/>
            <a:p>
              <a:pPr marL="7701" algn="ctr" defTabSz="554492">
                <a:spcBef>
                  <a:spcPts val="69"/>
                </a:spcBef>
              </a:pPr>
              <a:r>
                <a:rPr lang="en-US" sz="940" b="1" kern="0" dirty="0">
                  <a:solidFill>
                    <a:srgbClr val="FFFFFF"/>
                  </a:solidFill>
                  <a:latin typeface="NeueHaasDisplay-Bold"/>
                  <a:cs typeface="NeueHaasDisplay-Bold"/>
                </a:rPr>
                <a:t>Status Matters</a:t>
              </a:r>
              <a:endParaRPr lang="en-US" sz="940" kern="0" dirty="0">
                <a:solidFill>
                  <a:sysClr val="windowText" lastClr="000000"/>
                </a:solidFill>
                <a:latin typeface="NeueHaasDisplay-Bold"/>
                <a:cs typeface="NeueHaasDisplay-Bold"/>
              </a:endParaRPr>
            </a:p>
          </p:txBody>
        </p:sp>
      </p:grp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9BB75506-634C-A88E-478F-8981DDDB4866}"/>
              </a:ext>
            </a:extLst>
          </p:cNvPr>
          <p:cNvGrpSpPr/>
          <p:nvPr/>
        </p:nvGrpSpPr>
        <p:grpSpPr>
          <a:xfrm>
            <a:off x="1013148" y="998360"/>
            <a:ext cx="11020347" cy="5605000"/>
            <a:chOff x="1926644" y="1064202"/>
            <a:chExt cx="18173368" cy="9243060"/>
          </a:xfrm>
        </p:grpSpPr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172FD69E-805B-9030-F11F-6F242CC7E3F5}"/>
                </a:ext>
              </a:extLst>
            </p:cNvPr>
            <p:cNvSpPr/>
            <p:nvPr/>
          </p:nvSpPr>
          <p:spPr>
            <a:xfrm>
              <a:off x="1926644" y="5451496"/>
              <a:ext cx="2471420" cy="405765"/>
            </a:xfrm>
            <a:custGeom>
              <a:avLst/>
              <a:gdLst/>
              <a:ahLst/>
              <a:cxnLst/>
              <a:rect l="l" t="t" r="r" b="b"/>
              <a:pathLst>
                <a:path w="2471420" h="405764">
                  <a:moveTo>
                    <a:pt x="2268349" y="0"/>
                  </a:moveTo>
                  <a:lnTo>
                    <a:pt x="202779" y="0"/>
                  </a:lnTo>
                  <a:lnTo>
                    <a:pt x="156282" y="5355"/>
                  </a:lnTo>
                  <a:lnTo>
                    <a:pt x="113599" y="20611"/>
                  </a:lnTo>
                  <a:lnTo>
                    <a:pt x="75949" y="44550"/>
                  </a:lnTo>
                  <a:lnTo>
                    <a:pt x="44546" y="75953"/>
                  </a:lnTo>
                  <a:lnTo>
                    <a:pt x="20609" y="113604"/>
                  </a:lnTo>
                  <a:lnTo>
                    <a:pt x="5355" y="156285"/>
                  </a:lnTo>
                  <a:lnTo>
                    <a:pt x="0" y="202779"/>
                  </a:lnTo>
                  <a:lnTo>
                    <a:pt x="5355" y="249276"/>
                  </a:lnTo>
                  <a:lnTo>
                    <a:pt x="20609" y="291958"/>
                  </a:lnTo>
                  <a:lnTo>
                    <a:pt x="44546" y="329609"/>
                  </a:lnTo>
                  <a:lnTo>
                    <a:pt x="75949" y="361011"/>
                  </a:lnTo>
                  <a:lnTo>
                    <a:pt x="113599" y="384948"/>
                  </a:lnTo>
                  <a:lnTo>
                    <a:pt x="156282" y="400203"/>
                  </a:lnTo>
                  <a:lnTo>
                    <a:pt x="202779" y="405558"/>
                  </a:lnTo>
                  <a:lnTo>
                    <a:pt x="2268349" y="405558"/>
                  </a:lnTo>
                  <a:lnTo>
                    <a:pt x="2314843" y="400203"/>
                  </a:lnTo>
                  <a:lnTo>
                    <a:pt x="2357524" y="384948"/>
                  </a:lnTo>
                  <a:lnTo>
                    <a:pt x="2395175" y="361011"/>
                  </a:lnTo>
                  <a:lnTo>
                    <a:pt x="2426578" y="329609"/>
                  </a:lnTo>
                  <a:lnTo>
                    <a:pt x="2450517" y="291958"/>
                  </a:lnTo>
                  <a:lnTo>
                    <a:pt x="2465773" y="249276"/>
                  </a:lnTo>
                  <a:lnTo>
                    <a:pt x="2471128" y="202779"/>
                  </a:lnTo>
                  <a:lnTo>
                    <a:pt x="2465773" y="156285"/>
                  </a:lnTo>
                  <a:lnTo>
                    <a:pt x="2450517" y="113604"/>
                  </a:lnTo>
                  <a:lnTo>
                    <a:pt x="2426578" y="75953"/>
                  </a:lnTo>
                  <a:lnTo>
                    <a:pt x="2395175" y="44550"/>
                  </a:lnTo>
                  <a:lnTo>
                    <a:pt x="2357524" y="20611"/>
                  </a:lnTo>
                  <a:lnTo>
                    <a:pt x="2314843" y="5355"/>
                  </a:lnTo>
                  <a:lnTo>
                    <a:pt x="2268349" y="0"/>
                  </a:lnTo>
                  <a:close/>
                </a:path>
              </a:pathLst>
            </a:custGeom>
            <a:solidFill>
              <a:srgbClr val="F7F7F6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E27DC0B-A4C7-934E-A89F-0C5678C8B50F}"/>
                </a:ext>
              </a:extLst>
            </p:cNvPr>
            <p:cNvSpPr/>
            <p:nvPr/>
          </p:nvSpPr>
          <p:spPr>
            <a:xfrm>
              <a:off x="17628592" y="5451496"/>
              <a:ext cx="2471420" cy="405765"/>
            </a:xfrm>
            <a:custGeom>
              <a:avLst/>
              <a:gdLst/>
              <a:ahLst/>
              <a:cxnLst/>
              <a:rect l="l" t="t" r="r" b="b"/>
              <a:pathLst>
                <a:path w="2471419" h="405764">
                  <a:moveTo>
                    <a:pt x="2268349" y="0"/>
                  </a:moveTo>
                  <a:lnTo>
                    <a:pt x="202779" y="0"/>
                  </a:lnTo>
                  <a:lnTo>
                    <a:pt x="156282" y="5355"/>
                  </a:lnTo>
                  <a:lnTo>
                    <a:pt x="113599" y="20611"/>
                  </a:lnTo>
                  <a:lnTo>
                    <a:pt x="75949" y="44550"/>
                  </a:lnTo>
                  <a:lnTo>
                    <a:pt x="44546" y="75953"/>
                  </a:lnTo>
                  <a:lnTo>
                    <a:pt x="20609" y="113604"/>
                  </a:lnTo>
                  <a:lnTo>
                    <a:pt x="5355" y="156285"/>
                  </a:lnTo>
                  <a:lnTo>
                    <a:pt x="0" y="202779"/>
                  </a:lnTo>
                  <a:lnTo>
                    <a:pt x="5355" y="249276"/>
                  </a:lnTo>
                  <a:lnTo>
                    <a:pt x="20609" y="291958"/>
                  </a:lnTo>
                  <a:lnTo>
                    <a:pt x="44546" y="329609"/>
                  </a:lnTo>
                  <a:lnTo>
                    <a:pt x="75949" y="361011"/>
                  </a:lnTo>
                  <a:lnTo>
                    <a:pt x="113599" y="384948"/>
                  </a:lnTo>
                  <a:lnTo>
                    <a:pt x="156282" y="400203"/>
                  </a:lnTo>
                  <a:lnTo>
                    <a:pt x="202779" y="405558"/>
                  </a:lnTo>
                  <a:lnTo>
                    <a:pt x="2268349" y="405558"/>
                  </a:lnTo>
                  <a:lnTo>
                    <a:pt x="2314843" y="400203"/>
                  </a:lnTo>
                  <a:lnTo>
                    <a:pt x="2357524" y="384948"/>
                  </a:lnTo>
                  <a:lnTo>
                    <a:pt x="2395175" y="361011"/>
                  </a:lnTo>
                  <a:lnTo>
                    <a:pt x="2426578" y="329609"/>
                  </a:lnTo>
                  <a:lnTo>
                    <a:pt x="2450517" y="291958"/>
                  </a:lnTo>
                  <a:lnTo>
                    <a:pt x="2465773" y="249276"/>
                  </a:lnTo>
                  <a:lnTo>
                    <a:pt x="2471128" y="202779"/>
                  </a:lnTo>
                  <a:lnTo>
                    <a:pt x="2465773" y="156285"/>
                  </a:lnTo>
                  <a:lnTo>
                    <a:pt x="2450517" y="113604"/>
                  </a:lnTo>
                  <a:lnTo>
                    <a:pt x="2426578" y="75953"/>
                  </a:lnTo>
                  <a:lnTo>
                    <a:pt x="2395175" y="44550"/>
                  </a:lnTo>
                  <a:lnTo>
                    <a:pt x="2357524" y="20611"/>
                  </a:lnTo>
                  <a:lnTo>
                    <a:pt x="2314843" y="5355"/>
                  </a:lnTo>
                  <a:lnTo>
                    <a:pt x="2268349" y="0"/>
                  </a:lnTo>
                  <a:close/>
                </a:path>
              </a:pathLst>
            </a:custGeom>
            <a:solidFill>
              <a:srgbClr val="FFFFFF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400A5A2A-D75C-C1C7-F7A7-5748FA95135F}"/>
                </a:ext>
              </a:extLst>
            </p:cNvPr>
            <p:cNvSpPr/>
            <p:nvPr/>
          </p:nvSpPr>
          <p:spPr>
            <a:xfrm>
              <a:off x="8543604" y="1064202"/>
              <a:ext cx="3062963" cy="9243060"/>
            </a:xfrm>
            <a:custGeom>
              <a:avLst/>
              <a:gdLst/>
              <a:ahLst/>
              <a:cxnLst/>
              <a:rect l="l" t="t" r="r" b="b"/>
              <a:pathLst>
                <a:path w="2471420" h="9243060">
                  <a:moveTo>
                    <a:pt x="2471128" y="9040203"/>
                  </a:moveTo>
                  <a:lnTo>
                    <a:pt x="2465768" y="8993708"/>
                  </a:lnTo>
                  <a:lnTo>
                    <a:pt x="2450515" y="8951036"/>
                  </a:lnTo>
                  <a:lnTo>
                    <a:pt x="2426576" y="8913381"/>
                  </a:lnTo>
                  <a:lnTo>
                    <a:pt x="2395182" y="8881974"/>
                  </a:lnTo>
                  <a:lnTo>
                    <a:pt x="2357526" y="8858034"/>
                  </a:lnTo>
                  <a:lnTo>
                    <a:pt x="2314841" y="8842781"/>
                  </a:lnTo>
                  <a:lnTo>
                    <a:pt x="2268347" y="8837422"/>
                  </a:lnTo>
                  <a:lnTo>
                    <a:pt x="202780" y="8837422"/>
                  </a:lnTo>
                  <a:lnTo>
                    <a:pt x="156286" y="8842781"/>
                  </a:lnTo>
                  <a:lnTo>
                    <a:pt x="113601" y="8858034"/>
                  </a:lnTo>
                  <a:lnTo>
                    <a:pt x="75946" y="8881974"/>
                  </a:lnTo>
                  <a:lnTo>
                    <a:pt x="44551" y="8913381"/>
                  </a:lnTo>
                  <a:lnTo>
                    <a:pt x="20612" y="8951036"/>
                  </a:lnTo>
                  <a:lnTo>
                    <a:pt x="5359" y="8993708"/>
                  </a:lnTo>
                  <a:lnTo>
                    <a:pt x="0" y="9040203"/>
                  </a:lnTo>
                  <a:lnTo>
                    <a:pt x="5359" y="9086698"/>
                  </a:lnTo>
                  <a:lnTo>
                    <a:pt x="20612" y="9129382"/>
                  </a:lnTo>
                  <a:lnTo>
                    <a:pt x="44551" y="9167038"/>
                  </a:lnTo>
                  <a:lnTo>
                    <a:pt x="75946" y="9198432"/>
                  </a:lnTo>
                  <a:lnTo>
                    <a:pt x="113601" y="9222372"/>
                  </a:lnTo>
                  <a:lnTo>
                    <a:pt x="156286" y="9237624"/>
                  </a:lnTo>
                  <a:lnTo>
                    <a:pt x="202780" y="9242984"/>
                  </a:lnTo>
                  <a:lnTo>
                    <a:pt x="2268347" y="9242984"/>
                  </a:lnTo>
                  <a:lnTo>
                    <a:pt x="2314841" y="9237624"/>
                  </a:lnTo>
                  <a:lnTo>
                    <a:pt x="2357526" y="9222372"/>
                  </a:lnTo>
                  <a:lnTo>
                    <a:pt x="2395182" y="9198432"/>
                  </a:lnTo>
                  <a:lnTo>
                    <a:pt x="2426576" y="9167038"/>
                  </a:lnTo>
                  <a:lnTo>
                    <a:pt x="2450515" y="9129382"/>
                  </a:lnTo>
                  <a:lnTo>
                    <a:pt x="2465768" y="9086698"/>
                  </a:lnTo>
                  <a:lnTo>
                    <a:pt x="2471128" y="9040203"/>
                  </a:lnTo>
                  <a:close/>
                </a:path>
                <a:path w="2471420" h="9243060">
                  <a:moveTo>
                    <a:pt x="2471128" y="202780"/>
                  </a:moveTo>
                  <a:lnTo>
                    <a:pt x="2465768" y="156286"/>
                  </a:lnTo>
                  <a:lnTo>
                    <a:pt x="2450515" y="113601"/>
                  </a:lnTo>
                  <a:lnTo>
                    <a:pt x="2426576" y="75958"/>
                  </a:lnTo>
                  <a:lnTo>
                    <a:pt x="2395182" y="44551"/>
                  </a:lnTo>
                  <a:lnTo>
                    <a:pt x="2357526" y="20612"/>
                  </a:lnTo>
                  <a:lnTo>
                    <a:pt x="2314841" y="5359"/>
                  </a:lnTo>
                  <a:lnTo>
                    <a:pt x="2268347" y="0"/>
                  </a:lnTo>
                  <a:lnTo>
                    <a:pt x="202780" y="0"/>
                  </a:lnTo>
                  <a:lnTo>
                    <a:pt x="156286" y="5359"/>
                  </a:lnTo>
                  <a:lnTo>
                    <a:pt x="113601" y="20612"/>
                  </a:lnTo>
                  <a:lnTo>
                    <a:pt x="75946" y="44551"/>
                  </a:lnTo>
                  <a:lnTo>
                    <a:pt x="44551" y="75958"/>
                  </a:lnTo>
                  <a:lnTo>
                    <a:pt x="20612" y="113601"/>
                  </a:lnTo>
                  <a:lnTo>
                    <a:pt x="5359" y="156286"/>
                  </a:lnTo>
                  <a:lnTo>
                    <a:pt x="0" y="202780"/>
                  </a:lnTo>
                  <a:lnTo>
                    <a:pt x="5359" y="249275"/>
                  </a:lnTo>
                  <a:lnTo>
                    <a:pt x="20612" y="291960"/>
                  </a:lnTo>
                  <a:lnTo>
                    <a:pt x="44551" y="329603"/>
                  </a:lnTo>
                  <a:lnTo>
                    <a:pt x="75946" y="361010"/>
                  </a:lnTo>
                  <a:lnTo>
                    <a:pt x="113601" y="384949"/>
                  </a:lnTo>
                  <a:lnTo>
                    <a:pt x="156286" y="400202"/>
                  </a:lnTo>
                  <a:lnTo>
                    <a:pt x="202780" y="405561"/>
                  </a:lnTo>
                  <a:lnTo>
                    <a:pt x="2268347" y="405561"/>
                  </a:lnTo>
                  <a:lnTo>
                    <a:pt x="2314841" y="400202"/>
                  </a:lnTo>
                  <a:lnTo>
                    <a:pt x="2357526" y="384949"/>
                  </a:lnTo>
                  <a:lnTo>
                    <a:pt x="2395182" y="361010"/>
                  </a:lnTo>
                  <a:lnTo>
                    <a:pt x="2426576" y="329603"/>
                  </a:lnTo>
                  <a:lnTo>
                    <a:pt x="2450515" y="291960"/>
                  </a:lnTo>
                  <a:lnTo>
                    <a:pt x="2465768" y="249275"/>
                  </a:lnTo>
                  <a:lnTo>
                    <a:pt x="2471128" y="202780"/>
                  </a:lnTo>
                  <a:close/>
                </a:path>
              </a:pathLst>
            </a:custGeom>
            <a:solidFill>
              <a:srgbClr val="F7F7F6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>
            <a:extLst>
              <a:ext uri="{FF2B5EF4-FFF2-40B4-BE49-F238E27FC236}">
                <a16:creationId xmlns:a16="http://schemas.microsoft.com/office/drawing/2014/main" id="{0D700FC3-608F-1C66-5772-E82026B1F27B}"/>
              </a:ext>
            </a:extLst>
          </p:cNvPr>
          <p:cNvSpPr txBox="1"/>
          <p:nvPr/>
        </p:nvSpPr>
        <p:spPr>
          <a:xfrm>
            <a:off x="10951368" y="3696130"/>
            <a:ext cx="688881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6" dirty="0">
                <a:solidFill>
                  <a:srgbClr val="231F20"/>
                </a:solidFill>
                <a:latin typeface="NeueHaasDisplay-Roman"/>
                <a:cs typeface="NeueHaasDisplay-Roman"/>
              </a:rPr>
              <a:t>Emotional</a:t>
            </a:r>
            <a:endParaRPr sz="1243" kern="0" dirty="0">
              <a:solidFill>
                <a:sysClr val="windowText" lastClr="000000"/>
              </a:solidFill>
              <a:latin typeface="NeueHaasDisplay-Roman"/>
              <a:cs typeface="NeueHaasDisplay-Roman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C2A164E0-F1FF-66B8-FFA7-94B03F3A5B56}"/>
              </a:ext>
            </a:extLst>
          </p:cNvPr>
          <p:cNvSpPr txBox="1"/>
          <p:nvPr/>
        </p:nvSpPr>
        <p:spPr>
          <a:xfrm>
            <a:off x="5412995" y="939216"/>
            <a:ext cx="1344043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lang="en-US" sz="1243" kern="0" dirty="0">
                <a:solidFill>
                  <a:srgbClr val="231F20"/>
                </a:solidFill>
                <a:latin typeface="NeueHaasDisplay-Roman"/>
                <a:cs typeface="NeueHaasDisplay-Roman"/>
              </a:rPr>
              <a:t>Innovative​ driven</a:t>
            </a:r>
            <a:endParaRPr sz="1243" kern="0" dirty="0">
              <a:solidFill>
                <a:sysClr val="windowText" lastClr="000000"/>
              </a:solidFill>
              <a:latin typeface="NeueHaasDisplay-Roman"/>
              <a:cs typeface="NeueHaasDisplay-Roman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ED77A444-3CD7-B4FD-283D-08123215DCE4}"/>
              </a:ext>
            </a:extLst>
          </p:cNvPr>
          <p:cNvSpPr txBox="1"/>
          <p:nvPr/>
        </p:nvSpPr>
        <p:spPr>
          <a:xfrm>
            <a:off x="1405947" y="3696130"/>
            <a:ext cx="713140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6" dirty="0">
                <a:solidFill>
                  <a:srgbClr val="231F20"/>
                </a:solidFill>
                <a:latin typeface="NeueHaasDisplay-Roman"/>
                <a:cs typeface="NeueHaasDisplay-Roman"/>
              </a:rPr>
              <a:t>Functional</a:t>
            </a:r>
            <a:endParaRPr sz="1243" kern="0">
              <a:solidFill>
                <a:sysClr val="windowText" lastClr="000000"/>
              </a:solidFill>
              <a:latin typeface="NeueHaasDisplay-Roman"/>
              <a:cs typeface="NeueHaasDisplay-Roman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4581C2-B487-B3CF-CCA0-3BF4DDC75973}"/>
              </a:ext>
            </a:extLst>
          </p:cNvPr>
          <p:cNvGrpSpPr/>
          <p:nvPr/>
        </p:nvGrpSpPr>
        <p:grpSpPr>
          <a:xfrm>
            <a:off x="9646868" y="1900453"/>
            <a:ext cx="1821918" cy="1591975"/>
            <a:chOff x="15413143" y="785030"/>
            <a:chExt cx="3675379" cy="3211511"/>
          </a:xfrm>
        </p:grpSpPr>
        <p:sp>
          <p:nvSpPr>
            <p:cNvPr id="34" name="object 7">
              <a:extLst>
                <a:ext uri="{FF2B5EF4-FFF2-40B4-BE49-F238E27FC236}">
                  <a16:creationId xmlns:a16="http://schemas.microsoft.com/office/drawing/2014/main" id="{96AB3BC6-72B0-7C6F-49E0-F08FDB5D8F68}"/>
                </a:ext>
              </a:extLst>
            </p:cNvPr>
            <p:cNvSpPr/>
            <p:nvPr/>
          </p:nvSpPr>
          <p:spPr>
            <a:xfrm>
              <a:off x="15413143" y="785030"/>
              <a:ext cx="3675379" cy="3211511"/>
            </a:xfrm>
            <a:custGeom>
              <a:avLst/>
              <a:gdLst/>
              <a:ahLst/>
              <a:cxnLst/>
              <a:rect l="l" t="t" r="r" b="b"/>
              <a:pathLst>
                <a:path w="3675380" h="4377690">
                  <a:moveTo>
                    <a:pt x="3214561" y="0"/>
                  </a:moveTo>
                  <a:lnTo>
                    <a:pt x="460718" y="0"/>
                  </a:lnTo>
                  <a:lnTo>
                    <a:pt x="413612" y="2378"/>
                  </a:lnTo>
                  <a:lnTo>
                    <a:pt x="367866" y="9359"/>
                  </a:lnTo>
                  <a:lnTo>
                    <a:pt x="323713" y="20712"/>
                  </a:lnTo>
                  <a:lnTo>
                    <a:pt x="281384" y="36204"/>
                  </a:lnTo>
                  <a:lnTo>
                    <a:pt x="241110" y="55605"/>
                  </a:lnTo>
                  <a:lnTo>
                    <a:pt x="203124" y="78682"/>
                  </a:lnTo>
                  <a:lnTo>
                    <a:pt x="167656" y="105204"/>
                  </a:lnTo>
                  <a:lnTo>
                    <a:pt x="134939" y="134939"/>
                  </a:lnTo>
                  <a:lnTo>
                    <a:pt x="105204" y="167656"/>
                  </a:lnTo>
                  <a:lnTo>
                    <a:pt x="78682" y="203124"/>
                  </a:lnTo>
                  <a:lnTo>
                    <a:pt x="55605" y="241110"/>
                  </a:lnTo>
                  <a:lnTo>
                    <a:pt x="36204" y="281384"/>
                  </a:lnTo>
                  <a:lnTo>
                    <a:pt x="20712" y="323713"/>
                  </a:lnTo>
                  <a:lnTo>
                    <a:pt x="9359" y="367866"/>
                  </a:lnTo>
                  <a:lnTo>
                    <a:pt x="2378" y="413612"/>
                  </a:lnTo>
                  <a:lnTo>
                    <a:pt x="0" y="460718"/>
                  </a:lnTo>
                  <a:lnTo>
                    <a:pt x="0" y="3916393"/>
                  </a:lnTo>
                  <a:lnTo>
                    <a:pt x="2378" y="3963498"/>
                  </a:lnTo>
                  <a:lnTo>
                    <a:pt x="9359" y="4009243"/>
                  </a:lnTo>
                  <a:lnTo>
                    <a:pt x="20712" y="4053395"/>
                  </a:lnTo>
                  <a:lnTo>
                    <a:pt x="36204" y="4095724"/>
                  </a:lnTo>
                  <a:lnTo>
                    <a:pt x="55605" y="4135997"/>
                  </a:lnTo>
                  <a:lnTo>
                    <a:pt x="78682" y="4173983"/>
                  </a:lnTo>
                  <a:lnTo>
                    <a:pt x="105204" y="4209451"/>
                  </a:lnTo>
                  <a:lnTo>
                    <a:pt x="134939" y="4242169"/>
                  </a:lnTo>
                  <a:lnTo>
                    <a:pt x="167656" y="4271905"/>
                  </a:lnTo>
                  <a:lnTo>
                    <a:pt x="203124" y="4298427"/>
                  </a:lnTo>
                  <a:lnTo>
                    <a:pt x="241110" y="4321505"/>
                  </a:lnTo>
                  <a:lnTo>
                    <a:pt x="281384" y="4340906"/>
                  </a:lnTo>
                  <a:lnTo>
                    <a:pt x="323713" y="4356399"/>
                  </a:lnTo>
                  <a:lnTo>
                    <a:pt x="367866" y="4367752"/>
                  </a:lnTo>
                  <a:lnTo>
                    <a:pt x="413612" y="4374734"/>
                  </a:lnTo>
                  <a:lnTo>
                    <a:pt x="460718" y="4377112"/>
                  </a:lnTo>
                  <a:lnTo>
                    <a:pt x="3214561" y="4377112"/>
                  </a:lnTo>
                  <a:lnTo>
                    <a:pt x="3261668" y="4374734"/>
                  </a:lnTo>
                  <a:lnTo>
                    <a:pt x="3307414" y="4367752"/>
                  </a:lnTo>
                  <a:lnTo>
                    <a:pt x="3351567" y="4356399"/>
                  </a:lnTo>
                  <a:lnTo>
                    <a:pt x="3393896" y="4340906"/>
                  </a:lnTo>
                  <a:lnTo>
                    <a:pt x="3434170" y="4321505"/>
                  </a:lnTo>
                  <a:lnTo>
                    <a:pt x="3472156" y="4298427"/>
                  </a:lnTo>
                  <a:lnTo>
                    <a:pt x="3507623" y="4271905"/>
                  </a:lnTo>
                  <a:lnTo>
                    <a:pt x="3540341" y="4242169"/>
                  </a:lnTo>
                  <a:lnTo>
                    <a:pt x="3570076" y="4209451"/>
                  </a:lnTo>
                  <a:lnTo>
                    <a:pt x="3596598" y="4173983"/>
                  </a:lnTo>
                  <a:lnTo>
                    <a:pt x="3619675" y="4135997"/>
                  </a:lnTo>
                  <a:lnTo>
                    <a:pt x="3639075" y="4095724"/>
                  </a:lnTo>
                  <a:lnTo>
                    <a:pt x="3654568" y="4053395"/>
                  </a:lnTo>
                  <a:lnTo>
                    <a:pt x="3665920" y="4009243"/>
                  </a:lnTo>
                  <a:lnTo>
                    <a:pt x="3672902" y="3963498"/>
                  </a:lnTo>
                  <a:lnTo>
                    <a:pt x="3675280" y="3916393"/>
                  </a:lnTo>
                  <a:lnTo>
                    <a:pt x="3675280" y="460718"/>
                  </a:lnTo>
                  <a:lnTo>
                    <a:pt x="3672902" y="413612"/>
                  </a:lnTo>
                  <a:lnTo>
                    <a:pt x="3665920" y="367866"/>
                  </a:lnTo>
                  <a:lnTo>
                    <a:pt x="3654568" y="323713"/>
                  </a:lnTo>
                  <a:lnTo>
                    <a:pt x="3639075" y="281384"/>
                  </a:lnTo>
                  <a:lnTo>
                    <a:pt x="3619675" y="241110"/>
                  </a:lnTo>
                  <a:lnTo>
                    <a:pt x="3596598" y="203124"/>
                  </a:lnTo>
                  <a:lnTo>
                    <a:pt x="3570076" y="167656"/>
                  </a:lnTo>
                  <a:lnTo>
                    <a:pt x="3540341" y="134939"/>
                  </a:lnTo>
                  <a:lnTo>
                    <a:pt x="3507623" y="105204"/>
                  </a:lnTo>
                  <a:lnTo>
                    <a:pt x="3472156" y="78682"/>
                  </a:lnTo>
                  <a:lnTo>
                    <a:pt x="3434170" y="55605"/>
                  </a:lnTo>
                  <a:lnTo>
                    <a:pt x="3393896" y="36204"/>
                  </a:lnTo>
                  <a:lnTo>
                    <a:pt x="3351567" y="20712"/>
                  </a:lnTo>
                  <a:lnTo>
                    <a:pt x="3307414" y="9359"/>
                  </a:lnTo>
                  <a:lnTo>
                    <a:pt x="3261668" y="2378"/>
                  </a:lnTo>
                  <a:lnTo>
                    <a:pt x="3214561" y="0"/>
                  </a:lnTo>
                  <a:close/>
                </a:path>
              </a:pathLst>
            </a:custGeom>
            <a:solidFill>
              <a:srgbClr val="DBDAD5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F22483B5-EC9C-ABB3-C0E4-ABD464F82416}"/>
                </a:ext>
              </a:extLst>
            </p:cNvPr>
            <p:cNvSpPr/>
            <p:nvPr/>
          </p:nvSpPr>
          <p:spPr>
            <a:xfrm>
              <a:off x="15608732" y="3323710"/>
              <a:ext cx="3122373" cy="405765"/>
            </a:xfrm>
            <a:prstGeom prst="roundRect">
              <a:avLst>
                <a:gd name="adj" fmla="val 50000"/>
              </a:avLst>
            </a:prstGeom>
            <a:solidFill>
              <a:srgbClr val="5859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54492"/>
              <a:endParaRPr lang="en-GT" sz="10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object 19">
              <a:extLst>
                <a:ext uri="{FF2B5EF4-FFF2-40B4-BE49-F238E27FC236}">
                  <a16:creationId xmlns:a16="http://schemas.microsoft.com/office/drawing/2014/main" id="{AD11FF00-1A61-40FA-DE72-A82F3629B880}"/>
                </a:ext>
              </a:extLst>
            </p:cNvPr>
            <p:cNvSpPr txBox="1"/>
            <p:nvPr/>
          </p:nvSpPr>
          <p:spPr>
            <a:xfrm>
              <a:off x="15766925" y="3372861"/>
              <a:ext cx="2964179" cy="309853"/>
            </a:xfrm>
            <a:prstGeom prst="rect">
              <a:avLst/>
            </a:prstGeom>
          </p:spPr>
          <p:txBody>
            <a:bodyPr vert="horz" wrap="square" lIns="0" tIns="8856" rIns="0" bIns="0" rtlCol="0">
              <a:spAutoFit/>
            </a:bodyPr>
            <a:lstStyle/>
            <a:p>
              <a:pPr marL="7701" algn="ctr" defTabSz="554492">
                <a:spcBef>
                  <a:spcPts val="69"/>
                </a:spcBef>
              </a:pPr>
              <a:r>
                <a:rPr lang="en-US" sz="940" b="1" kern="0" dirty="0" err="1">
                  <a:solidFill>
                    <a:srgbClr val="FFFFFF"/>
                  </a:solidFill>
                  <a:latin typeface="NeueHaasDisplay-Bold"/>
                  <a:cs typeface="NeueHaasDisplay-Bold"/>
                </a:rPr>
                <a:t>Cofee</a:t>
              </a:r>
              <a:r>
                <a:rPr lang="en-US" sz="940" b="1" kern="0" dirty="0">
                  <a:solidFill>
                    <a:srgbClr val="FFFFFF"/>
                  </a:solidFill>
                  <a:latin typeface="NeueHaasDisplay-Bold"/>
                  <a:cs typeface="NeueHaasDisplay-Bold"/>
                </a:rPr>
                <a:t> Lover </a:t>
              </a:r>
              <a:r>
                <a:rPr lang="en-US" sz="940" b="1" kern="0" dirty="0" err="1">
                  <a:solidFill>
                    <a:srgbClr val="FFFFFF"/>
                  </a:solidFill>
                  <a:latin typeface="NeueHaasDisplay-Bold"/>
                  <a:cs typeface="NeueHaasDisplay-Bold"/>
                </a:rPr>
                <a:t>Connosseuri</a:t>
              </a:r>
              <a:endParaRPr lang="en-US" sz="940" kern="0" dirty="0">
                <a:solidFill>
                  <a:sysClr val="windowText" lastClr="000000"/>
                </a:solidFill>
                <a:latin typeface="NeueHaasDisplay-Bold"/>
                <a:cs typeface="NeueHaasDisplay-Bold"/>
              </a:endParaRPr>
            </a:p>
          </p:txBody>
        </p:sp>
      </p:grpSp>
      <p:pic>
        <p:nvPicPr>
          <p:cNvPr id="39" name="Picture 38" descr="A person drinking from a mug&#10;&#10;AI-generated content may be incorrect.">
            <a:extLst>
              <a:ext uri="{FF2B5EF4-FFF2-40B4-BE49-F238E27FC236}">
                <a16:creationId xmlns:a16="http://schemas.microsoft.com/office/drawing/2014/main" id="{730EF7B5-9C89-4108-3C7E-DD1840854D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91" y="1011033"/>
            <a:ext cx="1821869" cy="119532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D0052D-0729-63FB-A2FE-AFDCFED3EB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9297" y="1317463"/>
            <a:ext cx="1821869" cy="11953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359B91C-0BEC-BCB6-F429-89E194B93E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9805" y="1944919"/>
            <a:ext cx="1821869" cy="1195324"/>
          </a:xfrm>
          <a:prstGeom prst="rect">
            <a:avLst/>
          </a:prstGeom>
        </p:spPr>
      </p:pic>
      <p:sp>
        <p:nvSpPr>
          <p:cNvPr id="5" name="object 15">
            <a:extLst>
              <a:ext uri="{FF2B5EF4-FFF2-40B4-BE49-F238E27FC236}">
                <a16:creationId xmlns:a16="http://schemas.microsoft.com/office/drawing/2014/main" id="{B1B7D268-6D64-AA2F-479B-3F1024280273}"/>
              </a:ext>
            </a:extLst>
          </p:cNvPr>
          <p:cNvSpPr txBox="1"/>
          <p:nvPr/>
        </p:nvSpPr>
        <p:spPr>
          <a:xfrm>
            <a:off x="5864777" y="3299110"/>
            <a:ext cx="883723" cy="479461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lang="es-419" sz="1486" kern="0" spc="-12" dirty="0">
                <a:solidFill>
                  <a:srgbClr val="231F20"/>
                </a:solidFill>
                <a:latin typeface="NeueHaasDisplay-Roman"/>
                <a:cs typeface="NeueHaasDisplay-Roman"/>
              </a:rPr>
              <a:t>L</a:t>
            </a:r>
          </a:p>
          <a:p>
            <a:pPr marL="7701" defTabSz="554492">
              <a:spcBef>
                <a:spcPts val="73"/>
              </a:spcBef>
            </a:pPr>
            <a:r>
              <a:rPr lang="es-419" sz="1486" kern="0" spc="-12" dirty="0">
                <a:solidFill>
                  <a:srgbClr val="231F20"/>
                </a:solidFill>
                <a:latin typeface="NeueHaasDisplay-Roman"/>
                <a:cs typeface="NeueHaasDisplay-Roman"/>
              </a:rPr>
              <a:t>I</a:t>
            </a:r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B6BD6D37-3FEB-231C-612B-CB8E5836F50B}"/>
              </a:ext>
            </a:extLst>
          </p:cNvPr>
          <p:cNvSpPr txBox="1"/>
          <p:nvPr/>
        </p:nvSpPr>
        <p:spPr>
          <a:xfrm>
            <a:off x="5856780" y="3918491"/>
            <a:ext cx="192946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lang="es-419" sz="1486" kern="0" spc="-12" dirty="0">
                <a:solidFill>
                  <a:srgbClr val="231F20"/>
                </a:solidFill>
                <a:latin typeface="NeueHaasDisplay-Roman"/>
                <a:cs typeface="NeueHaasDisplay-Roman"/>
              </a:rPr>
              <a:t>E</a:t>
            </a:r>
          </a:p>
        </p:txBody>
      </p:sp>
      <p:sp>
        <p:nvSpPr>
          <p:cNvPr id="8" name="object 27">
            <a:extLst>
              <a:ext uri="{FF2B5EF4-FFF2-40B4-BE49-F238E27FC236}">
                <a16:creationId xmlns:a16="http://schemas.microsoft.com/office/drawing/2014/main" id="{6B1846D4-6BAF-4792-BFF3-7CE0A43DA9CF}"/>
              </a:ext>
            </a:extLst>
          </p:cNvPr>
          <p:cNvSpPr txBox="1"/>
          <p:nvPr/>
        </p:nvSpPr>
        <p:spPr>
          <a:xfrm>
            <a:off x="5156568" y="6382855"/>
            <a:ext cx="1678756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lang="en-US" sz="1243" kern="0" dirty="0">
                <a:solidFill>
                  <a:srgbClr val="231F20"/>
                </a:solidFill>
                <a:latin typeface="NeueHaasDisplay-Roman"/>
                <a:cs typeface="NeueHaasDisplay-Roman"/>
              </a:rPr>
              <a:t>Conservative Grounded​</a:t>
            </a:r>
            <a:endParaRPr sz="1243" kern="0" dirty="0">
              <a:solidFill>
                <a:sysClr val="windowText" lastClr="000000"/>
              </a:solidFill>
              <a:latin typeface="NeueHaasDisplay-Roman"/>
              <a:cs typeface="NeueHaasDisplay-Roman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2121E4-0A01-A9E0-6FFC-58AF76E00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642" y="3985486"/>
            <a:ext cx="1764800" cy="178627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D33A360-A7CC-4842-1005-DA3751A4F6AC}"/>
              </a:ext>
            </a:extLst>
          </p:cNvPr>
          <p:cNvGrpSpPr/>
          <p:nvPr/>
        </p:nvGrpSpPr>
        <p:grpSpPr>
          <a:xfrm>
            <a:off x="7211286" y="3648339"/>
            <a:ext cx="1821918" cy="1548693"/>
            <a:chOff x="15413143" y="785030"/>
            <a:chExt cx="3675379" cy="3124198"/>
          </a:xfrm>
        </p:grpSpPr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83FA301D-125B-9282-D92D-62FA09A67F21}"/>
                </a:ext>
              </a:extLst>
            </p:cNvPr>
            <p:cNvSpPr/>
            <p:nvPr/>
          </p:nvSpPr>
          <p:spPr>
            <a:xfrm>
              <a:off x="15413143" y="785030"/>
              <a:ext cx="3675379" cy="3124198"/>
            </a:xfrm>
            <a:custGeom>
              <a:avLst/>
              <a:gdLst/>
              <a:ahLst/>
              <a:cxnLst/>
              <a:rect l="l" t="t" r="r" b="b"/>
              <a:pathLst>
                <a:path w="3675380" h="4377690">
                  <a:moveTo>
                    <a:pt x="3214561" y="0"/>
                  </a:moveTo>
                  <a:lnTo>
                    <a:pt x="460718" y="0"/>
                  </a:lnTo>
                  <a:lnTo>
                    <a:pt x="413612" y="2378"/>
                  </a:lnTo>
                  <a:lnTo>
                    <a:pt x="367866" y="9359"/>
                  </a:lnTo>
                  <a:lnTo>
                    <a:pt x="323713" y="20712"/>
                  </a:lnTo>
                  <a:lnTo>
                    <a:pt x="281384" y="36204"/>
                  </a:lnTo>
                  <a:lnTo>
                    <a:pt x="241110" y="55605"/>
                  </a:lnTo>
                  <a:lnTo>
                    <a:pt x="203124" y="78682"/>
                  </a:lnTo>
                  <a:lnTo>
                    <a:pt x="167656" y="105204"/>
                  </a:lnTo>
                  <a:lnTo>
                    <a:pt x="134939" y="134939"/>
                  </a:lnTo>
                  <a:lnTo>
                    <a:pt x="105204" y="167656"/>
                  </a:lnTo>
                  <a:lnTo>
                    <a:pt x="78682" y="203124"/>
                  </a:lnTo>
                  <a:lnTo>
                    <a:pt x="55605" y="241110"/>
                  </a:lnTo>
                  <a:lnTo>
                    <a:pt x="36204" y="281384"/>
                  </a:lnTo>
                  <a:lnTo>
                    <a:pt x="20712" y="323713"/>
                  </a:lnTo>
                  <a:lnTo>
                    <a:pt x="9359" y="367866"/>
                  </a:lnTo>
                  <a:lnTo>
                    <a:pt x="2378" y="413612"/>
                  </a:lnTo>
                  <a:lnTo>
                    <a:pt x="0" y="460718"/>
                  </a:lnTo>
                  <a:lnTo>
                    <a:pt x="0" y="3916393"/>
                  </a:lnTo>
                  <a:lnTo>
                    <a:pt x="2378" y="3963498"/>
                  </a:lnTo>
                  <a:lnTo>
                    <a:pt x="9359" y="4009243"/>
                  </a:lnTo>
                  <a:lnTo>
                    <a:pt x="20712" y="4053395"/>
                  </a:lnTo>
                  <a:lnTo>
                    <a:pt x="36204" y="4095724"/>
                  </a:lnTo>
                  <a:lnTo>
                    <a:pt x="55605" y="4135997"/>
                  </a:lnTo>
                  <a:lnTo>
                    <a:pt x="78682" y="4173983"/>
                  </a:lnTo>
                  <a:lnTo>
                    <a:pt x="105204" y="4209451"/>
                  </a:lnTo>
                  <a:lnTo>
                    <a:pt x="134939" y="4242169"/>
                  </a:lnTo>
                  <a:lnTo>
                    <a:pt x="167656" y="4271905"/>
                  </a:lnTo>
                  <a:lnTo>
                    <a:pt x="203124" y="4298427"/>
                  </a:lnTo>
                  <a:lnTo>
                    <a:pt x="241110" y="4321505"/>
                  </a:lnTo>
                  <a:lnTo>
                    <a:pt x="281384" y="4340906"/>
                  </a:lnTo>
                  <a:lnTo>
                    <a:pt x="323713" y="4356399"/>
                  </a:lnTo>
                  <a:lnTo>
                    <a:pt x="367866" y="4367752"/>
                  </a:lnTo>
                  <a:lnTo>
                    <a:pt x="413612" y="4374734"/>
                  </a:lnTo>
                  <a:lnTo>
                    <a:pt x="460718" y="4377112"/>
                  </a:lnTo>
                  <a:lnTo>
                    <a:pt x="3214561" y="4377112"/>
                  </a:lnTo>
                  <a:lnTo>
                    <a:pt x="3261668" y="4374734"/>
                  </a:lnTo>
                  <a:lnTo>
                    <a:pt x="3307414" y="4367752"/>
                  </a:lnTo>
                  <a:lnTo>
                    <a:pt x="3351567" y="4356399"/>
                  </a:lnTo>
                  <a:lnTo>
                    <a:pt x="3393896" y="4340906"/>
                  </a:lnTo>
                  <a:lnTo>
                    <a:pt x="3434170" y="4321505"/>
                  </a:lnTo>
                  <a:lnTo>
                    <a:pt x="3472156" y="4298427"/>
                  </a:lnTo>
                  <a:lnTo>
                    <a:pt x="3507623" y="4271905"/>
                  </a:lnTo>
                  <a:lnTo>
                    <a:pt x="3540341" y="4242169"/>
                  </a:lnTo>
                  <a:lnTo>
                    <a:pt x="3570076" y="4209451"/>
                  </a:lnTo>
                  <a:lnTo>
                    <a:pt x="3596598" y="4173983"/>
                  </a:lnTo>
                  <a:lnTo>
                    <a:pt x="3619675" y="4135997"/>
                  </a:lnTo>
                  <a:lnTo>
                    <a:pt x="3639075" y="4095724"/>
                  </a:lnTo>
                  <a:lnTo>
                    <a:pt x="3654568" y="4053395"/>
                  </a:lnTo>
                  <a:lnTo>
                    <a:pt x="3665920" y="4009243"/>
                  </a:lnTo>
                  <a:lnTo>
                    <a:pt x="3672902" y="3963498"/>
                  </a:lnTo>
                  <a:lnTo>
                    <a:pt x="3675280" y="3916393"/>
                  </a:lnTo>
                  <a:lnTo>
                    <a:pt x="3675280" y="460718"/>
                  </a:lnTo>
                  <a:lnTo>
                    <a:pt x="3672902" y="413612"/>
                  </a:lnTo>
                  <a:lnTo>
                    <a:pt x="3665920" y="367866"/>
                  </a:lnTo>
                  <a:lnTo>
                    <a:pt x="3654568" y="323713"/>
                  </a:lnTo>
                  <a:lnTo>
                    <a:pt x="3639075" y="281384"/>
                  </a:lnTo>
                  <a:lnTo>
                    <a:pt x="3619675" y="241110"/>
                  </a:lnTo>
                  <a:lnTo>
                    <a:pt x="3596598" y="203124"/>
                  </a:lnTo>
                  <a:lnTo>
                    <a:pt x="3570076" y="167656"/>
                  </a:lnTo>
                  <a:lnTo>
                    <a:pt x="3540341" y="134939"/>
                  </a:lnTo>
                  <a:lnTo>
                    <a:pt x="3507623" y="105204"/>
                  </a:lnTo>
                  <a:lnTo>
                    <a:pt x="3472156" y="78682"/>
                  </a:lnTo>
                  <a:lnTo>
                    <a:pt x="3434170" y="55605"/>
                  </a:lnTo>
                  <a:lnTo>
                    <a:pt x="3393896" y="36204"/>
                  </a:lnTo>
                  <a:lnTo>
                    <a:pt x="3351567" y="20712"/>
                  </a:lnTo>
                  <a:lnTo>
                    <a:pt x="3307414" y="9359"/>
                  </a:lnTo>
                  <a:lnTo>
                    <a:pt x="3261668" y="2378"/>
                  </a:lnTo>
                  <a:lnTo>
                    <a:pt x="3214561" y="0"/>
                  </a:lnTo>
                  <a:close/>
                </a:path>
              </a:pathLst>
            </a:custGeom>
            <a:solidFill>
              <a:srgbClr val="DBDAD5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Rounded Rectangle 35">
              <a:extLst>
                <a:ext uri="{FF2B5EF4-FFF2-40B4-BE49-F238E27FC236}">
                  <a16:creationId xmlns:a16="http://schemas.microsoft.com/office/drawing/2014/main" id="{87EDA9E7-F2E6-AC6F-E339-F3AFF54A3617}"/>
                </a:ext>
              </a:extLst>
            </p:cNvPr>
            <p:cNvSpPr/>
            <p:nvPr/>
          </p:nvSpPr>
          <p:spPr>
            <a:xfrm>
              <a:off x="15608732" y="3323710"/>
              <a:ext cx="3122373" cy="405765"/>
            </a:xfrm>
            <a:prstGeom prst="roundRect">
              <a:avLst>
                <a:gd name="adj" fmla="val 50000"/>
              </a:avLst>
            </a:prstGeom>
            <a:solidFill>
              <a:srgbClr val="5859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54492"/>
              <a:endParaRPr lang="en-GT" sz="10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AC67A541-6DE6-267B-913D-47EBC69E501E}"/>
                </a:ext>
              </a:extLst>
            </p:cNvPr>
            <p:cNvSpPr txBox="1"/>
            <p:nvPr/>
          </p:nvSpPr>
          <p:spPr>
            <a:xfrm>
              <a:off x="15766925" y="3372861"/>
              <a:ext cx="2964179" cy="309853"/>
            </a:xfrm>
            <a:prstGeom prst="rect">
              <a:avLst/>
            </a:prstGeom>
          </p:spPr>
          <p:txBody>
            <a:bodyPr vert="horz" wrap="square" lIns="0" tIns="8856" rIns="0" bIns="0" rtlCol="0">
              <a:spAutoFit/>
            </a:bodyPr>
            <a:lstStyle/>
            <a:p>
              <a:pPr marL="7701" algn="ctr" defTabSz="554492">
                <a:spcBef>
                  <a:spcPts val="69"/>
                </a:spcBef>
              </a:pPr>
              <a:r>
                <a:rPr lang="en-US" sz="940" b="1" kern="0" dirty="0">
                  <a:solidFill>
                    <a:srgbClr val="FFFFFF"/>
                  </a:solidFill>
                  <a:latin typeface="NeueHaasDisplay-Bold"/>
                  <a:cs typeface="NeueHaasDisplay-Bold"/>
                </a:rPr>
                <a:t>Good For You</a:t>
              </a:r>
              <a:endParaRPr lang="en-US" sz="940" kern="0" dirty="0">
                <a:solidFill>
                  <a:sysClr val="windowText" lastClr="000000"/>
                </a:solidFill>
                <a:latin typeface="NeueHaasDisplay-Bold"/>
                <a:cs typeface="NeueHaasDisplay-Bold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E19699D-252A-B93B-D892-8EA38EF59272}"/>
              </a:ext>
            </a:extLst>
          </p:cNvPr>
          <p:cNvGrpSpPr/>
          <p:nvPr/>
        </p:nvGrpSpPr>
        <p:grpSpPr>
          <a:xfrm>
            <a:off x="1365484" y="1944919"/>
            <a:ext cx="1821918" cy="1547509"/>
            <a:chOff x="15413143" y="785030"/>
            <a:chExt cx="3675379" cy="3121810"/>
          </a:xfrm>
        </p:grpSpPr>
        <p:sp>
          <p:nvSpPr>
            <p:cNvPr id="46" name="object 7">
              <a:extLst>
                <a:ext uri="{FF2B5EF4-FFF2-40B4-BE49-F238E27FC236}">
                  <a16:creationId xmlns:a16="http://schemas.microsoft.com/office/drawing/2014/main" id="{B0CB3068-4712-B864-26FD-E5A5D6F57BA6}"/>
                </a:ext>
              </a:extLst>
            </p:cNvPr>
            <p:cNvSpPr/>
            <p:nvPr/>
          </p:nvSpPr>
          <p:spPr>
            <a:xfrm>
              <a:off x="15413143" y="785030"/>
              <a:ext cx="3675379" cy="3121810"/>
            </a:xfrm>
            <a:custGeom>
              <a:avLst/>
              <a:gdLst/>
              <a:ahLst/>
              <a:cxnLst/>
              <a:rect l="l" t="t" r="r" b="b"/>
              <a:pathLst>
                <a:path w="3675380" h="4377690">
                  <a:moveTo>
                    <a:pt x="3214561" y="0"/>
                  </a:moveTo>
                  <a:lnTo>
                    <a:pt x="460718" y="0"/>
                  </a:lnTo>
                  <a:lnTo>
                    <a:pt x="413612" y="2378"/>
                  </a:lnTo>
                  <a:lnTo>
                    <a:pt x="367866" y="9359"/>
                  </a:lnTo>
                  <a:lnTo>
                    <a:pt x="323713" y="20712"/>
                  </a:lnTo>
                  <a:lnTo>
                    <a:pt x="281384" y="36204"/>
                  </a:lnTo>
                  <a:lnTo>
                    <a:pt x="241110" y="55605"/>
                  </a:lnTo>
                  <a:lnTo>
                    <a:pt x="203124" y="78682"/>
                  </a:lnTo>
                  <a:lnTo>
                    <a:pt x="167656" y="105204"/>
                  </a:lnTo>
                  <a:lnTo>
                    <a:pt x="134939" y="134939"/>
                  </a:lnTo>
                  <a:lnTo>
                    <a:pt x="105204" y="167656"/>
                  </a:lnTo>
                  <a:lnTo>
                    <a:pt x="78682" y="203124"/>
                  </a:lnTo>
                  <a:lnTo>
                    <a:pt x="55605" y="241110"/>
                  </a:lnTo>
                  <a:lnTo>
                    <a:pt x="36204" y="281384"/>
                  </a:lnTo>
                  <a:lnTo>
                    <a:pt x="20712" y="323713"/>
                  </a:lnTo>
                  <a:lnTo>
                    <a:pt x="9359" y="367866"/>
                  </a:lnTo>
                  <a:lnTo>
                    <a:pt x="2378" y="413612"/>
                  </a:lnTo>
                  <a:lnTo>
                    <a:pt x="0" y="460718"/>
                  </a:lnTo>
                  <a:lnTo>
                    <a:pt x="0" y="3916393"/>
                  </a:lnTo>
                  <a:lnTo>
                    <a:pt x="2378" y="3963498"/>
                  </a:lnTo>
                  <a:lnTo>
                    <a:pt x="9359" y="4009243"/>
                  </a:lnTo>
                  <a:lnTo>
                    <a:pt x="20712" y="4053395"/>
                  </a:lnTo>
                  <a:lnTo>
                    <a:pt x="36204" y="4095724"/>
                  </a:lnTo>
                  <a:lnTo>
                    <a:pt x="55605" y="4135997"/>
                  </a:lnTo>
                  <a:lnTo>
                    <a:pt x="78682" y="4173983"/>
                  </a:lnTo>
                  <a:lnTo>
                    <a:pt x="105204" y="4209451"/>
                  </a:lnTo>
                  <a:lnTo>
                    <a:pt x="134939" y="4242169"/>
                  </a:lnTo>
                  <a:lnTo>
                    <a:pt x="167656" y="4271905"/>
                  </a:lnTo>
                  <a:lnTo>
                    <a:pt x="203124" y="4298427"/>
                  </a:lnTo>
                  <a:lnTo>
                    <a:pt x="241110" y="4321505"/>
                  </a:lnTo>
                  <a:lnTo>
                    <a:pt x="281384" y="4340906"/>
                  </a:lnTo>
                  <a:lnTo>
                    <a:pt x="323713" y="4356399"/>
                  </a:lnTo>
                  <a:lnTo>
                    <a:pt x="367866" y="4367752"/>
                  </a:lnTo>
                  <a:lnTo>
                    <a:pt x="413612" y="4374734"/>
                  </a:lnTo>
                  <a:lnTo>
                    <a:pt x="460718" y="4377112"/>
                  </a:lnTo>
                  <a:lnTo>
                    <a:pt x="3214561" y="4377112"/>
                  </a:lnTo>
                  <a:lnTo>
                    <a:pt x="3261668" y="4374734"/>
                  </a:lnTo>
                  <a:lnTo>
                    <a:pt x="3307414" y="4367752"/>
                  </a:lnTo>
                  <a:lnTo>
                    <a:pt x="3351567" y="4356399"/>
                  </a:lnTo>
                  <a:lnTo>
                    <a:pt x="3393896" y="4340906"/>
                  </a:lnTo>
                  <a:lnTo>
                    <a:pt x="3434170" y="4321505"/>
                  </a:lnTo>
                  <a:lnTo>
                    <a:pt x="3472156" y="4298427"/>
                  </a:lnTo>
                  <a:lnTo>
                    <a:pt x="3507623" y="4271905"/>
                  </a:lnTo>
                  <a:lnTo>
                    <a:pt x="3540341" y="4242169"/>
                  </a:lnTo>
                  <a:lnTo>
                    <a:pt x="3570076" y="4209451"/>
                  </a:lnTo>
                  <a:lnTo>
                    <a:pt x="3596598" y="4173983"/>
                  </a:lnTo>
                  <a:lnTo>
                    <a:pt x="3619675" y="4135997"/>
                  </a:lnTo>
                  <a:lnTo>
                    <a:pt x="3639075" y="4095724"/>
                  </a:lnTo>
                  <a:lnTo>
                    <a:pt x="3654568" y="4053395"/>
                  </a:lnTo>
                  <a:lnTo>
                    <a:pt x="3665920" y="4009243"/>
                  </a:lnTo>
                  <a:lnTo>
                    <a:pt x="3672902" y="3963498"/>
                  </a:lnTo>
                  <a:lnTo>
                    <a:pt x="3675280" y="3916393"/>
                  </a:lnTo>
                  <a:lnTo>
                    <a:pt x="3675280" y="460718"/>
                  </a:lnTo>
                  <a:lnTo>
                    <a:pt x="3672902" y="413612"/>
                  </a:lnTo>
                  <a:lnTo>
                    <a:pt x="3665920" y="367866"/>
                  </a:lnTo>
                  <a:lnTo>
                    <a:pt x="3654568" y="323713"/>
                  </a:lnTo>
                  <a:lnTo>
                    <a:pt x="3639075" y="281384"/>
                  </a:lnTo>
                  <a:lnTo>
                    <a:pt x="3619675" y="241110"/>
                  </a:lnTo>
                  <a:lnTo>
                    <a:pt x="3596598" y="203124"/>
                  </a:lnTo>
                  <a:lnTo>
                    <a:pt x="3570076" y="167656"/>
                  </a:lnTo>
                  <a:lnTo>
                    <a:pt x="3540341" y="134939"/>
                  </a:lnTo>
                  <a:lnTo>
                    <a:pt x="3507623" y="105204"/>
                  </a:lnTo>
                  <a:lnTo>
                    <a:pt x="3472156" y="78682"/>
                  </a:lnTo>
                  <a:lnTo>
                    <a:pt x="3434170" y="55605"/>
                  </a:lnTo>
                  <a:lnTo>
                    <a:pt x="3393896" y="36204"/>
                  </a:lnTo>
                  <a:lnTo>
                    <a:pt x="3351567" y="20712"/>
                  </a:lnTo>
                  <a:lnTo>
                    <a:pt x="3307414" y="9359"/>
                  </a:lnTo>
                  <a:lnTo>
                    <a:pt x="3261668" y="2378"/>
                  </a:lnTo>
                  <a:lnTo>
                    <a:pt x="3214561" y="0"/>
                  </a:lnTo>
                  <a:close/>
                </a:path>
              </a:pathLst>
            </a:custGeom>
            <a:solidFill>
              <a:srgbClr val="DBDAD5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ounded Rectangle 35">
              <a:extLst>
                <a:ext uri="{FF2B5EF4-FFF2-40B4-BE49-F238E27FC236}">
                  <a16:creationId xmlns:a16="http://schemas.microsoft.com/office/drawing/2014/main" id="{FF796416-B11A-602B-3B8B-EE40179CD347}"/>
                </a:ext>
              </a:extLst>
            </p:cNvPr>
            <p:cNvSpPr/>
            <p:nvPr/>
          </p:nvSpPr>
          <p:spPr>
            <a:xfrm>
              <a:off x="15608732" y="3323710"/>
              <a:ext cx="3122373" cy="405765"/>
            </a:xfrm>
            <a:prstGeom prst="roundRect">
              <a:avLst>
                <a:gd name="adj" fmla="val 50000"/>
              </a:avLst>
            </a:prstGeom>
            <a:solidFill>
              <a:srgbClr val="5859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54492"/>
              <a:endParaRPr lang="en-GT" sz="10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object 19">
              <a:extLst>
                <a:ext uri="{FF2B5EF4-FFF2-40B4-BE49-F238E27FC236}">
                  <a16:creationId xmlns:a16="http://schemas.microsoft.com/office/drawing/2014/main" id="{563CC4C5-4161-6A27-5C22-375014A34490}"/>
                </a:ext>
              </a:extLst>
            </p:cNvPr>
            <p:cNvSpPr txBox="1"/>
            <p:nvPr/>
          </p:nvSpPr>
          <p:spPr>
            <a:xfrm>
              <a:off x="15766925" y="3372861"/>
              <a:ext cx="2964179" cy="309853"/>
            </a:xfrm>
            <a:prstGeom prst="rect">
              <a:avLst/>
            </a:prstGeom>
          </p:spPr>
          <p:txBody>
            <a:bodyPr vert="horz" wrap="square" lIns="0" tIns="8856" rIns="0" bIns="0" rtlCol="0">
              <a:spAutoFit/>
            </a:bodyPr>
            <a:lstStyle/>
            <a:p>
              <a:pPr marL="7701" algn="ctr" defTabSz="554492">
                <a:spcBef>
                  <a:spcPts val="69"/>
                </a:spcBef>
              </a:pPr>
              <a:r>
                <a:rPr lang="en-US" sz="940" b="1" kern="0" dirty="0">
                  <a:solidFill>
                    <a:srgbClr val="FFFFFF"/>
                  </a:solidFill>
                  <a:latin typeface="NeueHaasDisplay-Bold"/>
                  <a:cs typeface="NeueHaasDisplay-Bold"/>
                </a:rPr>
                <a:t>Friendly Student</a:t>
              </a:r>
              <a:endParaRPr lang="en-US" sz="940" kern="0" dirty="0">
                <a:solidFill>
                  <a:sysClr val="windowText" lastClr="000000"/>
                </a:solidFill>
                <a:latin typeface="NeueHaasDisplay-Bold"/>
                <a:cs typeface="NeueHaasDisplay-Bold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F28BFB7-4EE4-5C52-AC56-ADF4B6EC7A2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9390"/>
          <a:stretch>
            <a:fillRect/>
          </a:stretch>
        </p:blipFill>
        <p:spPr>
          <a:xfrm>
            <a:off x="1422145" y="1995942"/>
            <a:ext cx="1699522" cy="12024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BCD4DDE-C985-0C63-610E-F0BD07045ED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-7978" t="4391" r="-1" b="18514"/>
          <a:stretch>
            <a:fillRect/>
          </a:stretch>
        </p:blipFill>
        <p:spPr>
          <a:xfrm>
            <a:off x="7341488" y="3745592"/>
            <a:ext cx="1481294" cy="112755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5B58A6A-7B94-ED7B-623E-565BDE96BB08}"/>
              </a:ext>
            </a:extLst>
          </p:cNvPr>
          <p:cNvSpPr/>
          <p:nvPr/>
        </p:nvSpPr>
        <p:spPr>
          <a:xfrm>
            <a:off x="1702897" y="3154333"/>
            <a:ext cx="4037136" cy="2897371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Mainstream</a:t>
            </a:r>
          </a:p>
          <a:p>
            <a:pPr algn="ctr"/>
            <a:r>
              <a:rPr lang="en-US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Territory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17CAC0-9637-3A35-382A-3CB913863BFE}"/>
              </a:ext>
            </a:extLst>
          </p:cNvPr>
          <p:cNvSpPr/>
          <p:nvPr/>
        </p:nvSpPr>
        <p:spPr>
          <a:xfrm>
            <a:off x="2542626" y="727630"/>
            <a:ext cx="4331931" cy="2488557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Coffeeshop Territory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22479BF-56CD-99BD-1F2D-95F5B0D2FBBD}"/>
              </a:ext>
            </a:extLst>
          </p:cNvPr>
          <p:cNvSpPr/>
          <p:nvPr/>
        </p:nvSpPr>
        <p:spPr>
          <a:xfrm>
            <a:off x="5445725" y="1033777"/>
            <a:ext cx="5283836" cy="2488557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Premium Territory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0859FE-4EA2-3140-439E-706AF02E1668}"/>
              </a:ext>
            </a:extLst>
          </p:cNvPr>
          <p:cNvSpPr/>
          <p:nvPr/>
        </p:nvSpPr>
        <p:spPr>
          <a:xfrm>
            <a:off x="6046352" y="2901664"/>
            <a:ext cx="4236074" cy="2666979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Good For You / Performance Territory</a:t>
            </a:r>
          </a:p>
        </p:txBody>
      </p:sp>
    </p:spTree>
    <p:extLst>
      <p:ext uri="{BB962C8B-B14F-4D97-AF65-F5344CB8AC3E}">
        <p14:creationId xmlns:p14="http://schemas.microsoft.com/office/powerpoint/2010/main" val="3775193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4E4A350D-F5F9-080A-B2A4-0D4CB3F74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42A11F6E-1E07-92AA-4D4B-69DDA8D1798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5" imgH="405" progId="TCLayout.ActiveDocument.1">
                  <p:embed/>
                </p:oleObj>
              </mc:Choice>
              <mc:Fallback>
                <p:oleObj name="think-cell Slide" r:id="rId4" imgW="405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A11F6E-1E07-92AA-4D4B-69DDA8D17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D1E46D6-020F-F74F-DCC4-ADC80531F972}"/>
              </a:ext>
            </a:extLst>
          </p:cNvPr>
          <p:cNvCxnSpPr>
            <a:cxnSpLocks/>
          </p:cNvCxnSpPr>
          <p:nvPr/>
        </p:nvCxnSpPr>
        <p:spPr>
          <a:xfrm>
            <a:off x="5026496" y="1463674"/>
            <a:ext cx="7165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0615309-48B9-10DE-2592-3AB18AC5C260}"/>
              </a:ext>
            </a:extLst>
          </p:cNvPr>
          <p:cNvSpPr/>
          <p:nvPr/>
        </p:nvSpPr>
        <p:spPr>
          <a:xfrm>
            <a:off x="884506" y="942283"/>
            <a:ext cx="4141990" cy="1042782"/>
          </a:xfrm>
          <a:prstGeom prst="round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Coffee Hub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23C4AB-A09B-EAC9-7FED-13072F197E4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74428" y="1463674"/>
            <a:ext cx="9589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DCC6D4-3814-ED19-EF28-689FB3F27A53}"/>
              </a:ext>
            </a:extLst>
          </p:cNvPr>
          <p:cNvGraphicFramePr>
            <a:graphicFrameLocks noGrp="1"/>
          </p:cNvGraphicFramePr>
          <p:nvPr/>
        </p:nvGraphicFramePr>
        <p:xfrm>
          <a:off x="480742" y="2418317"/>
          <a:ext cx="5894658" cy="387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04">
                  <a:extLst>
                    <a:ext uri="{9D8B030D-6E8A-4147-A177-3AD203B41FA5}">
                      <a16:colId xmlns:a16="http://schemas.microsoft.com/office/drawing/2014/main" val="933587551"/>
                    </a:ext>
                  </a:extLst>
                </a:gridCol>
                <a:gridCol w="394952">
                  <a:extLst>
                    <a:ext uri="{9D8B030D-6E8A-4147-A177-3AD203B41FA5}">
                      <a16:colId xmlns:a16="http://schemas.microsoft.com/office/drawing/2014/main" val="2963507112"/>
                    </a:ext>
                  </a:extLst>
                </a:gridCol>
                <a:gridCol w="4709802">
                  <a:extLst>
                    <a:ext uri="{9D8B030D-6E8A-4147-A177-3AD203B41FA5}">
                      <a16:colId xmlns:a16="http://schemas.microsoft.com/office/drawing/2014/main" val="3574611630"/>
                    </a:ext>
                  </a:extLst>
                </a:gridCol>
              </a:tblGrid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N5 Financials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660746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Understanding Green Coffee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22002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ategory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&amp; Consumer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7075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lays 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700194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Artemis Coffee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38167"/>
                  </a:ext>
                </a:extLst>
              </a:tr>
            </a:tbl>
          </a:graphicData>
        </a:graphic>
      </p:graphicFrame>
      <p:sp>
        <p:nvSpPr>
          <p:cNvPr id="9" name="Triángulo 49">
            <a:extLst>
              <a:ext uri="{FF2B5EF4-FFF2-40B4-BE49-F238E27FC236}">
                <a16:creationId xmlns:a16="http://schemas.microsoft.com/office/drawing/2014/main" id="{5EDDAF1E-5209-6B58-43E4-0F1973B912BE}"/>
              </a:ext>
            </a:extLst>
          </p:cNvPr>
          <p:cNvSpPr/>
          <p:nvPr/>
        </p:nvSpPr>
        <p:spPr>
          <a:xfrm rot="5400000">
            <a:off x="1334378" y="2568254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Triángulo 49">
            <a:extLst>
              <a:ext uri="{FF2B5EF4-FFF2-40B4-BE49-F238E27FC236}">
                <a16:creationId xmlns:a16="http://schemas.microsoft.com/office/drawing/2014/main" id="{9594BB85-38C8-CED5-699C-18E9A3D9A073}"/>
              </a:ext>
            </a:extLst>
          </p:cNvPr>
          <p:cNvSpPr/>
          <p:nvPr/>
        </p:nvSpPr>
        <p:spPr>
          <a:xfrm rot="5400000">
            <a:off x="1334378" y="4103162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Triángulo 49">
            <a:extLst>
              <a:ext uri="{FF2B5EF4-FFF2-40B4-BE49-F238E27FC236}">
                <a16:creationId xmlns:a16="http://schemas.microsoft.com/office/drawing/2014/main" id="{193F897D-8A49-0933-418D-8ED9472C80B0}"/>
              </a:ext>
            </a:extLst>
          </p:cNvPr>
          <p:cNvSpPr/>
          <p:nvPr/>
        </p:nvSpPr>
        <p:spPr>
          <a:xfrm rot="5400000">
            <a:off x="1337752" y="4870214"/>
            <a:ext cx="179597" cy="154695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2" name="Triángulo 49">
            <a:extLst>
              <a:ext uri="{FF2B5EF4-FFF2-40B4-BE49-F238E27FC236}">
                <a16:creationId xmlns:a16="http://schemas.microsoft.com/office/drawing/2014/main" id="{4DE49B0A-67F1-D566-5AF8-0C768492794A}"/>
              </a:ext>
            </a:extLst>
          </p:cNvPr>
          <p:cNvSpPr/>
          <p:nvPr/>
        </p:nvSpPr>
        <p:spPr>
          <a:xfrm rot="5400000">
            <a:off x="1334378" y="5631320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Triángulo 49">
            <a:extLst>
              <a:ext uri="{FF2B5EF4-FFF2-40B4-BE49-F238E27FC236}">
                <a16:creationId xmlns:a16="http://schemas.microsoft.com/office/drawing/2014/main" id="{23E01C2F-D539-48E4-5EFE-20701A587201}"/>
              </a:ext>
            </a:extLst>
          </p:cNvPr>
          <p:cNvSpPr/>
          <p:nvPr/>
        </p:nvSpPr>
        <p:spPr>
          <a:xfrm rot="5400000">
            <a:off x="1334378" y="3335708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044B9F-5C0C-1249-DE39-1996A1B6B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 b="1844"/>
          <a:stretch>
            <a:fillRect/>
          </a:stretch>
        </p:blipFill>
        <p:spPr>
          <a:xfrm>
            <a:off x="6972038" y="0"/>
            <a:ext cx="5219962" cy="6858001"/>
          </a:xfrm>
          <a:prstGeom prst="rect">
            <a:avLst/>
          </a:prstGeom>
        </p:spPr>
      </p:pic>
      <p:pic>
        <p:nvPicPr>
          <p:cNvPr id="252" name="Google Shape;252;g32e4a692a60_1_54">
            <a:extLst>
              <a:ext uri="{FF2B5EF4-FFF2-40B4-BE49-F238E27FC236}">
                <a16:creationId xmlns:a16="http://schemas.microsoft.com/office/drawing/2014/main" id="{85F7ACB1-AD03-4106-BE91-DCB3C623881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77987" y="254775"/>
            <a:ext cx="1151864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7304CA-EC36-FE16-1934-39E68E25B778}"/>
              </a:ext>
            </a:extLst>
          </p:cNvPr>
          <p:cNvSpPr/>
          <p:nvPr/>
        </p:nvSpPr>
        <p:spPr>
          <a:xfrm>
            <a:off x="548841" y="5394326"/>
            <a:ext cx="5122754" cy="824696"/>
          </a:xfrm>
          <a:prstGeom prst="rect">
            <a:avLst/>
          </a:prstGeom>
          <a:solidFill>
            <a:schemeClr val="accent3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500554-06F7-76AB-C400-3AD7AB69219B}"/>
              </a:ext>
            </a:extLst>
          </p:cNvPr>
          <p:cNvSpPr/>
          <p:nvPr/>
        </p:nvSpPr>
        <p:spPr>
          <a:xfrm>
            <a:off x="548841" y="2260625"/>
            <a:ext cx="5122754" cy="2240171"/>
          </a:xfrm>
          <a:prstGeom prst="rect">
            <a:avLst/>
          </a:prstGeom>
          <a:solidFill>
            <a:schemeClr val="accent3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37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510433B2-9C88-40AA-C5C2-D94BCCEC2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2F5642DB-BEA9-D9E2-664E-2E2279670F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5" imgH="405" progId="TCLayout.ActiveDocument.1">
                  <p:embed/>
                </p:oleObj>
              </mc:Choice>
              <mc:Fallback>
                <p:oleObj name="think-cell Slide" r:id="rId4" imgW="405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F5642DB-BEA9-D9E2-664E-2E2279670F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F0DC3DC-98CB-FDB3-0506-CA134FB0FA44}"/>
              </a:ext>
            </a:extLst>
          </p:cNvPr>
          <p:cNvCxnSpPr>
            <a:cxnSpLocks/>
          </p:cNvCxnSpPr>
          <p:nvPr/>
        </p:nvCxnSpPr>
        <p:spPr>
          <a:xfrm>
            <a:off x="5026496" y="1463674"/>
            <a:ext cx="7165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65EEB43-0918-E917-731F-86AD90C5F0CC}"/>
              </a:ext>
            </a:extLst>
          </p:cNvPr>
          <p:cNvSpPr/>
          <p:nvPr/>
        </p:nvSpPr>
        <p:spPr>
          <a:xfrm>
            <a:off x="884506" y="942283"/>
            <a:ext cx="4141990" cy="1042782"/>
          </a:xfrm>
          <a:prstGeom prst="round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Coffee Hub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EF355A7-DFCF-1355-32D2-DE987A67A63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74428" y="1463674"/>
            <a:ext cx="9589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58604F-86F8-1DC0-8948-38B333053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03044"/>
              </p:ext>
            </p:extLst>
          </p:nvPr>
        </p:nvGraphicFramePr>
        <p:xfrm>
          <a:off x="480742" y="2418317"/>
          <a:ext cx="5894658" cy="387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04">
                  <a:extLst>
                    <a:ext uri="{9D8B030D-6E8A-4147-A177-3AD203B41FA5}">
                      <a16:colId xmlns:a16="http://schemas.microsoft.com/office/drawing/2014/main" val="933587551"/>
                    </a:ext>
                  </a:extLst>
                </a:gridCol>
                <a:gridCol w="394952">
                  <a:extLst>
                    <a:ext uri="{9D8B030D-6E8A-4147-A177-3AD203B41FA5}">
                      <a16:colId xmlns:a16="http://schemas.microsoft.com/office/drawing/2014/main" val="2963507112"/>
                    </a:ext>
                  </a:extLst>
                </a:gridCol>
                <a:gridCol w="4709802">
                  <a:extLst>
                    <a:ext uri="{9D8B030D-6E8A-4147-A177-3AD203B41FA5}">
                      <a16:colId xmlns:a16="http://schemas.microsoft.com/office/drawing/2014/main" val="3574611630"/>
                    </a:ext>
                  </a:extLst>
                </a:gridCol>
              </a:tblGrid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N5 Financials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660746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Understanding Green Coffee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22002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ategory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&amp; Consumer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7075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lays 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700194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Artemis Coffee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38167"/>
                  </a:ext>
                </a:extLst>
              </a:tr>
            </a:tbl>
          </a:graphicData>
        </a:graphic>
      </p:graphicFrame>
      <p:sp>
        <p:nvSpPr>
          <p:cNvPr id="9" name="Triángulo 49">
            <a:extLst>
              <a:ext uri="{FF2B5EF4-FFF2-40B4-BE49-F238E27FC236}">
                <a16:creationId xmlns:a16="http://schemas.microsoft.com/office/drawing/2014/main" id="{71C2DFB3-FD6B-5CFD-7F6B-1E2FFE3A68E1}"/>
              </a:ext>
            </a:extLst>
          </p:cNvPr>
          <p:cNvSpPr/>
          <p:nvPr/>
        </p:nvSpPr>
        <p:spPr>
          <a:xfrm rot="5400000">
            <a:off x="1334378" y="2568254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Triángulo 49">
            <a:extLst>
              <a:ext uri="{FF2B5EF4-FFF2-40B4-BE49-F238E27FC236}">
                <a16:creationId xmlns:a16="http://schemas.microsoft.com/office/drawing/2014/main" id="{4ABCDCBA-E296-6A74-00A7-3D58CF01FDB6}"/>
              </a:ext>
            </a:extLst>
          </p:cNvPr>
          <p:cNvSpPr/>
          <p:nvPr/>
        </p:nvSpPr>
        <p:spPr>
          <a:xfrm rot="5400000">
            <a:off x="1334378" y="4103162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Triángulo 49">
            <a:extLst>
              <a:ext uri="{FF2B5EF4-FFF2-40B4-BE49-F238E27FC236}">
                <a16:creationId xmlns:a16="http://schemas.microsoft.com/office/drawing/2014/main" id="{503B600C-0B1D-1138-64C2-46F55012991C}"/>
              </a:ext>
            </a:extLst>
          </p:cNvPr>
          <p:cNvSpPr/>
          <p:nvPr/>
        </p:nvSpPr>
        <p:spPr>
          <a:xfrm rot="5400000">
            <a:off x="1337752" y="4870214"/>
            <a:ext cx="179597" cy="154695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2" name="Triángulo 49">
            <a:extLst>
              <a:ext uri="{FF2B5EF4-FFF2-40B4-BE49-F238E27FC236}">
                <a16:creationId xmlns:a16="http://schemas.microsoft.com/office/drawing/2014/main" id="{7EFC0153-C13D-0E81-6FD6-8533AF8A071F}"/>
              </a:ext>
            </a:extLst>
          </p:cNvPr>
          <p:cNvSpPr/>
          <p:nvPr/>
        </p:nvSpPr>
        <p:spPr>
          <a:xfrm rot="5400000">
            <a:off x="1334378" y="5631320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Triángulo 49">
            <a:extLst>
              <a:ext uri="{FF2B5EF4-FFF2-40B4-BE49-F238E27FC236}">
                <a16:creationId xmlns:a16="http://schemas.microsoft.com/office/drawing/2014/main" id="{0DF826BD-EA48-F107-9039-B0F84BE929B2}"/>
              </a:ext>
            </a:extLst>
          </p:cNvPr>
          <p:cNvSpPr/>
          <p:nvPr/>
        </p:nvSpPr>
        <p:spPr>
          <a:xfrm rot="5400000">
            <a:off x="1334378" y="3335708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501CB8-102C-178C-8DB4-40DACCB93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 b="1844"/>
          <a:stretch>
            <a:fillRect/>
          </a:stretch>
        </p:blipFill>
        <p:spPr>
          <a:xfrm>
            <a:off x="6972038" y="0"/>
            <a:ext cx="5219962" cy="6858001"/>
          </a:xfrm>
          <a:prstGeom prst="rect">
            <a:avLst/>
          </a:prstGeom>
        </p:spPr>
      </p:pic>
      <p:pic>
        <p:nvPicPr>
          <p:cNvPr id="252" name="Google Shape;252;g32e4a692a60_1_54">
            <a:extLst>
              <a:ext uri="{FF2B5EF4-FFF2-40B4-BE49-F238E27FC236}">
                <a16:creationId xmlns:a16="http://schemas.microsoft.com/office/drawing/2014/main" id="{5C3BE169-6033-6F9F-C63C-5108814DDD5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77987" y="254775"/>
            <a:ext cx="1151864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11977-BA41-3963-B074-F4C7566852A7}"/>
              </a:ext>
            </a:extLst>
          </p:cNvPr>
          <p:cNvSpPr/>
          <p:nvPr/>
        </p:nvSpPr>
        <p:spPr>
          <a:xfrm>
            <a:off x="548841" y="3003629"/>
            <a:ext cx="5122754" cy="3215393"/>
          </a:xfrm>
          <a:prstGeom prst="rect">
            <a:avLst/>
          </a:prstGeom>
          <a:solidFill>
            <a:schemeClr val="accent3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392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AED30-CC7B-C994-B3A0-8C416C8B0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55B9A71-F982-D6DC-28C9-E76824F7BEF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55B9A71-F982-D6DC-28C9-E76824F7BE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2572EF2-10FA-EBD1-BDC2-45F14333EE24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972353E-3BE3-DD67-E77A-83F30CA7594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26337" y="710952"/>
            <a:ext cx="9860326" cy="5447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Elevate the Core – $XXX Top Line $YY EBITDA</a:t>
            </a:r>
          </a:p>
          <a:p>
            <a:pPr lvl="0" defTabSz="610716">
              <a:defRPr/>
            </a:pPr>
            <a:r>
              <a:rPr lang="en-US" sz="1600" kern="0" dirty="0">
                <a:solidFill>
                  <a:schemeClr val="bg1"/>
                </a:solidFill>
              </a:rPr>
              <a:t>Strengthen our </a:t>
            </a:r>
            <a:r>
              <a:rPr lang="en-US" sz="1600" dirty="0">
                <a:solidFill>
                  <a:schemeClr val="bg1"/>
                </a:solidFill>
              </a:rPr>
              <a:t>C</a:t>
            </a:r>
            <a:r>
              <a:rPr lang="en-US" sz="1600" kern="0" dirty="0">
                <a:solidFill>
                  <a:schemeClr val="bg1"/>
                </a:solidFill>
              </a:rPr>
              <a:t>ore Coffee portfolio &amp; our Core Brands</a:t>
            </a:r>
            <a:r>
              <a:rPr lang="en-US" sz="1600" dirty="0">
                <a:solidFill>
                  <a:schemeClr val="bg1"/>
                </a:solidFill>
              </a:rPr>
              <a:t> excelling at the basics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" name="Google Shape;416;p21">
            <a:extLst>
              <a:ext uri="{FF2B5EF4-FFF2-40B4-BE49-F238E27FC236}">
                <a16:creationId xmlns:a16="http://schemas.microsoft.com/office/drawing/2014/main" id="{0D746FBA-BB4E-6AAA-A85E-497AFB76C185}"/>
              </a:ext>
            </a:extLst>
          </p:cNvPr>
          <p:cNvSpPr/>
          <p:nvPr/>
        </p:nvSpPr>
        <p:spPr>
          <a:xfrm flipH="1">
            <a:off x="377442" y="2634523"/>
            <a:ext cx="3586033" cy="3734943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Defend our legacy brands &amp; our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core volume as priority</a:t>
            </a: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Keep investing in our top brands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Excell at the basics:                                          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RGM  POS  DIST   EXCECU.</a:t>
            </a:r>
          </a:p>
        </p:txBody>
      </p:sp>
      <p:sp>
        <p:nvSpPr>
          <p:cNvPr id="6" name="Google Shape;419;p21">
            <a:extLst>
              <a:ext uri="{FF2B5EF4-FFF2-40B4-BE49-F238E27FC236}">
                <a16:creationId xmlns:a16="http://schemas.microsoft.com/office/drawing/2014/main" id="{651A44DD-2717-8FA1-2652-8C6183A0023F}"/>
              </a:ext>
            </a:extLst>
          </p:cNvPr>
          <p:cNvSpPr/>
          <p:nvPr/>
        </p:nvSpPr>
        <p:spPr>
          <a:xfrm>
            <a:off x="4302980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rgbClr val="1A1A1A"/>
              </a:buClr>
              <a:buSzPts val="1100"/>
            </a:pPr>
            <a:r>
              <a:rPr lang="en" sz="1700">
                <a:solidFill>
                  <a:srgbClr val="FFFFFF"/>
                </a:solidFill>
                <a:latin typeface="Montserrat"/>
                <a:sym typeface="Fira Sans Extra Condensed Medium"/>
              </a:rPr>
              <a:t>Protect our </a:t>
            </a:r>
          </a:p>
          <a:p>
            <a:pPr algn="r">
              <a:buClr>
                <a:srgbClr val="1A1A1A"/>
              </a:buClr>
              <a:buSzPts val="1100"/>
            </a:pPr>
            <a:r>
              <a:rPr lang="en" sz="1700">
                <a:solidFill>
                  <a:srgbClr val="FFFFFF"/>
                </a:solidFill>
                <a:latin typeface="Montserrat"/>
                <a:sym typeface="Fira Sans Extra Condensed Medium"/>
              </a:rPr>
              <a:t>Value Leadership</a:t>
            </a:r>
            <a:endParaRPr sz="17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" name="Google Shape;419;p21">
            <a:extLst>
              <a:ext uri="{FF2B5EF4-FFF2-40B4-BE49-F238E27FC236}">
                <a16:creationId xmlns:a16="http://schemas.microsoft.com/office/drawing/2014/main" id="{80C7D0DC-1EB6-A75D-543E-13D7573E3914}"/>
              </a:ext>
            </a:extLst>
          </p:cNvPr>
          <p:cNvSpPr/>
          <p:nvPr/>
        </p:nvSpPr>
        <p:spPr>
          <a:xfrm>
            <a:off x="8228517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rgbClr val="1A1A1A"/>
              </a:buClr>
              <a:buSzPts val="1100"/>
            </a:pPr>
            <a:r>
              <a:rPr lang="en" sz="1700" dirty="0">
                <a:solidFill>
                  <a:srgbClr val="FFFFFF"/>
                </a:solidFill>
                <a:latin typeface="Montserrat"/>
                <a:sym typeface="Fira Sans Extra Condensed Medium"/>
              </a:rPr>
              <a:t>Accelerate </a:t>
            </a:r>
          </a:p>
          <a:p>
            <a:pPr algn="r">
              <a:buClr>
                <a:srgbClr val="1A1A1A"/>
              </a:buClr>
              <a:buSzPts val="1100"/>
            </a:pPr>
            <a:r>
              <a:rPr lang="en" sz="1700" dirty="0">
                <a:solidFill>
                  <a:srgbClr val="FFFFFF"/>
                </a:solidFill>
                <a:latin typeface="Montserrat"/>
                <a:sym typeface="Fira Sans Extra Condensed Medium"/>
              </a:rPr>
              <a:t>Mainstream Plus </a:t>
            </a:r>
            <a:r>
              <a:rPr lang="es-DO" sz="1700" dirty="0">
                <a:solidFill>
                  <a:srgbClr val="FFFFFF"/>
                </a:solidFill>
                <a:latin typeface="Montserrat"/>
                <a:sym typeface="Fira Sans Extra Condensed Medium"/>
              </a:rPr>
              <a:t>&amp; Premium</a:t>
            </a:r>
            <a:endParaRPr sz="17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" name="Google Shape;416;p21">
            <a:extLst>
              <a:ext uri="{FF2B5EF4-FFF2-40B4-BE49-F238E27FC236}">
                <a16:creationId xmlns:a16="http://schemas.microsoft.com/office/drawing/2014/main" id="{45748DAB-06FC-EA4B-9C7F-2A1456AE69CB}"/>
              </a:ext>
            </a:extLst>
          </p:cNvPr>
          <p:cNvSpPr/>
          <p:nvPr/>
        </p:nvSpPr>
        <p:spPr>
          <a:xfrm flipH="1">
            <a:off x="4302977" y="2634523"/>
            <a:ext cx="3586033" cy="3734943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Protect &amp; Grow our Value Brands ensuring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their proper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INDEX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&amp; competitive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Price Point.</a:t>
            </a: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Ensure best in class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low-cost manufacturing capabilities in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Honduras, Costa Rica &amp;</a:t>
            </a:r>
          </a:p>
        </p:txBody>
      </p:sp>
      <p:sp>
        <p:nvSpPr>
          <p:cNvPr id="10" name="Google Shape;416;p21">
            <a:extLst>
              <a:ext uri="{FF2B5EF4-FFF2-40B4-BE49-F238E27FC236}">
                <a16:creationId xmlns:a16="http://schemas.microsoft.com/office/drawing/2014/main" id="{4816E7E4-A577-4B61-7925-A16167C57573}"/>
              </a:ext>
            </a:extLst>
          </p:cNvPr>
          <p:cNvSpPr/>
          <p:nvPr/>
        </p:nvSpPr>
        <p:spPr>
          <a:xfrm flipH="1">
            <a:off x="8228515" y="2634523"/>
            <a:ext cx="3586033" cy="3734943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Accelerate Soluble Mainstream plus  Platform: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– Continue investing behind Portales GOLD in MEX &amp; Café Oro in Ecuador.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Accelerate roll out in Key Market Honduras &amp; Guatemala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Reinforce Premium Brands in MEX &amp; Guatemala.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B87E7A6-62EF-09E8-BC9B-15B58FC78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1" y="3230453"/>
            <a:ext cx="451065" cy="47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32">
            <a:extLst>
              <a:ext uri="{FF2B5EF4-FFF2-40B4-BE49-F238E27FC236}">
                <a16:creationId xmlns:a16="http://schemas.microsoft.com/office/drawing/2014/main" id="{5B13A933-2870-D8F6-3074-4715B5309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139" y="3195001"/>
            <a:ext cx="463157" cy="473226"/>
          </a:xfrm>
          <a:prstGeom prst="rect">
            <a:avLst/>
          </a:prstGeom>
        </p:spPr>
      </p:pic>
      <p:pic>
        <p:nvPicPr>
          <p:cNvPr id="13" name="Imagen 33">
            <a:extLst>
              <a:ext uri="{FF2B5EF4-FFF2-40B4-BE49-F238E27FC236}">
                <a16:creationId xmlns:a16="http://schemas.microsoft.com/office/drawing/2014/main" id="{2997540B-2ED1-9242-E7F8-F6A804EF6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7513" y="3297621"/>
            <a:ext cx="361783" cy="370606"/>
          </a:xfrm>
          <a:prstGeom prst="rect">
            <a:avLst/>
          </a:prstGeom>
        </p:spPr>
      </p:pic>
      <p:pic>
        <p:nvPicPr>
          <p:cNvPr id="14" name="Imagen 4">
            <a:extLst>
              <a:ext uri="{FF2B5EF4-FFF2-40B4-BE49-F238E27FC236}">
                <a16:creationId xmlns:a16="http://schemas.microsoft.com/office/drawing/2014/main" id="{20BCDB2A-62BD-42EA-1804-24D123799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2631" y="5131116"/>
            <a:ext cx="2705972" cy="1172079"/>
          </a:xfrm>
          <a:prstGeom prst="rect">
            <a:avLst/>
          </a:prstGeom>
        </p:spPr>
      </p:pic>
      <p:sp>
        <p:nvSpPr>
          <p:cNvPr id="15" name="CuadroTexto 7">
            <a:extLst>
              <a:ext uri="{FF2B5EF4-FFF2-40B4-BE49-F238E27FC236}">
                <a16:creationId xmlns:a16="http://schemas.microsoft.com/office/drawing/2014/main" id="{8EA71043-CE94-3D43-5338-77401AA8D786}"/>
              </a:ext>
            </a:extLst>
          </p:cNvPr>
          <p:cNvSpPr txBox="1"/>
          <p:nvPr/>
        </p:nvSpPr>
        <p:spPr>
          <a:xfrm>
            <a:off x="1396648" y="3735230"/>
            <a:ext cx="138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CR, ECU,  MEX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163E52-6A90-FD04-B024-9E2DE5D851F8}"/>
              </a:ext>
            </a:extLst>
          </p:cNvPr>
          <p:cNvGrpSpPr/>
          <p:nvPr/>
        </p:nvGrpSpPr>
        <p:grpSpPr>
          <a:xfrm>
            <a:off x="5304807" y="3429000"/>
            <a:ext cx="1565326" cy="743417"/>
            <a:chOff x="5325270" y="3365279"/>
            <a:chExt cx="1565326" cy="74341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65A7F7E-2BBA-3421-85EB-6DDDC84B12F2}"/>
                </a:ext>
              </a:extLst>
            </p:cNvPr>
            <p:cNvGrpSpPr/>
            <p:nvPr/>
          </p:nvGrpSpPr>
          <p:grpSpPr>
            <a:xfrm>
              <a:off x="5325270" y="3365279"/>
              <a:ext cx="1565326" cy="470396"/>
              <a:chOff x="5325270" y="3365279"/>
              <a:chExt cx="1565326" cy="470396"/>
            </a:xfrm>
          </p:grpSpPr>
          <p:pic>
            <p:nvPicPr>
              <p:cNvPr id="19" name="Imagen 36">
                <a:extLst>
                  <a:ext uri="{FF2B5EF4-FFF2-40B4-BE49-F238E27FC236}">
                    <a16:creationId xmlns:a16="http://schemas.microsoft.com/office/drawing/2014/main" id="{98D08585-EA2C-4DFF-7961-E0C7AE301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5270" y="3441894"/>
                <a:ext cx="773296" cy="270654"/>
              </a:xfrm>
              <a:prstGeom prst="rect">
                <a:avLst/>
              </a:prstGeom>
            </p:spPr>
          </p:pic>
          <p:pic>
            <p:nvPicPr>
              <p:cNvPr id="20" name="Imagen 38">
                <a:extLst>
                  <a:ext uri="{FF2B5EF4-FFF2-40B4-BE49-F238E27FC236}">
                    <a16:creationId xmlns:a16="http://schemas.microsoft.com/office/drawing/2014/main" id="{08365AA3-9E1B-D23E-89B2-8842B5B7D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1660" y="3365279"/>
                <a:ext cx="518936" cy="470396"/>
              </a:xfrm>
              <a:prstGeom prst="rect">
                <a:avLst/>
              </a:prstGeom>
            </p:spPr>
          </p:pic>
        </p:grpSp>
        <p:sp>
          <p:nvSpPr>
            <p:cNvPr id="18" name="CuadroTexto 8">
              <a:extLst>
                <a:ext uri="{FF2B5EF4-FFF2-40B4-BE49-F238E27FC236}">
                  <a16:creationId xmlns:a16="http://schemas.microsoft.com/office/drawing/2014/main" id="{66D8083B-CCC6-AB5A-AD92-DC529E6F4FE3}"/>
                </a:ext>
              </a:extLst>
            </p:cNvPr>
            <p:cNvSpPr txBox="1"/>
            <p:nvPr/>
          </p:nvSpPr>
          <p:spPr>
            <a:xfrm>
              <a:off x="5467424" y="3893252"/>
              <a:ext cx="13843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GT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C</a:t>
              </a: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R &amp; HN</a:t>
              </a:r>
            </a:p>
          </p:txBody>
        </p:sp>
      </p:grpSp>
      <p:sp>
        <p:nvSpPr>
          <p:cNvPr id="21" name="CuadroTexto 14">
            <a:extLst>
              <a:ext uri="{FF2B5EF4-FFF2-40B4-BE49-F238E27FC236}">
                <a16:creationId xmlns:a16="http://schemas.microsoft.com/office/drawing/2014/main" id="{212A91B2-EC0D-F2E0-2A69-4143B6352446}"/>
              </a:ext>
            </a:extLst>
          </p:cNvPr>
          <p:cNvSpPr txBox="1"/>
          <p:nvPr/>
        </p:nvSpPr>
        <p:spPr>
          <a:xfrm>
            <a:off x="9378668" y="3941184"/>
            <a:ext cx="138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MEX, ECU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D976922-E9F2-3823-CB1F-0493FED9E5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2645" y="3516855"/>
            <a:ext cx="532045" cy="9604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4E6AAB-B5EC-76B2-194F-E36032D1E8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96960" y="3536242"/>
            <a:ext cx="590481" cy="9450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2EBB87-91E7-3D51-1B61-23C8571824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6963" y="4331325"/>
            <a:ext cx="1243349" cy="7974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0D4A3D-9F4A-DFD0-1642-DC9CA7318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93418" y="4898055"/>
            <a:ext cx="715999" cy="609106"/>
          </a:xfrm>
          <a:prstGeom prst="rect">
            <a:avLst/>
          </a:prstGeom>
        </p:spPr>
      </p:pic>
      <p:sp>
        <p:nvSpPr>
          <p:cNvPr id="26" name="Google Shape;419;p21">
            <a:extLst>
              <a:ext uri="{FF2B5EF4-FFF2-40B4-BE49-F238E27FC236}">
                <a16:creationId xmlns:a16="http://schemas.microsoft.com/office/drawing/2014/main" id="{0EC7FD75-58B0-4EF6-67FB-F20B5F7AC094}"/>
              </a:ext>
            </a:extLst>
          </p:cNvPr>
          <p:cNvSpPr/>
          <p:nvPr/>
        </p:nvSpPr>
        <p:spPr>
          <a:xfrm>
            <a:off x="371779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  <a:tabLst/>
              <a:defRPr/>
            </a:pPr>
            <a:r>
              <a:rPr kumimoji="0" lang="en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Fira Sans Extra Condensed Medium"/>
                <a:cs typeface="Fira Sans Extra Condensed Medium"/>
                <a:sym typeface="Fira Sans Extra Condensed Medium"/>
              </a:rPr>
              <a:t>Defend &amp; grow our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  <a:tabLst/>
              <a:defRPr/>
            </a:pPr>
            <a:r>
              <a:rPr kumimoji="0" lang="en" sz="1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Fira Sans Extra Condensed Medium"/>
                <a:cs typeface="Fira Sans Extra Condensed Medium"/>
                <a:sym typeface="Fira Sans Extra Condensed Medium"/>
              </a:rPr>
              <a:t>Core Mainstream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63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8601E-0499-0A82-73CA-4A96783E1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9CB1180D-1CED-1F1A-D073-D614505956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B1180D-1CED-1F1A-D073-D614505956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68EDE4-302B-F985-B8E2-DD5913C495C7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739E686-CE67-8C2B-542B-6C588DB89EF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26337" y="710952"/>
            <a:ext cx="9860326" cy="5447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Innovation– $XXX Top Line $YY EBITDA</a:t>
            </a:r>
          </a:p>
          <a:p>
            <a:pPr lvl="0" defTabSz="610716">
              <a:defRPr/>
            </a:pPr>
            <a:r>
              <a:rPr lang="en-US" sz="1600" kern="0" dirty="0">
                <a:solidFill>
                  <a:srgbClr val="FFFFFF"/>
                </a:solidFill>
                <a:latin typeface="Montserrat"/>
              </a:rPr>
              <a:t>Differentiate and evolve our Coffee Brands ensuring consumer centricity &amp; segment momentum</a:t>
            </a:r>
          </a:p>
        </p:txBody>
      </p:sp>
      <p:sp>
        <p:nvSpPr>
          <p:cNvPr id="26" name="Google Shape;416;p21">
            <a:extLst>
              <a:ext uri="{FF2B5EF4-FFF2-40B4-BE49-F238E27FC236}">
                <a16:creationId xmlns:a16="http://schemas.microsoft.com/office/drawing/2014/main" id="{DD810C55-A29B-BBA9-5505-CA532FDA731D}"/>
              </a:ext>
            </a:extLst>
          </p:cNvPr>
          <p:cNvSpPr/>
          <p:nvPr/>
        </p:nvSpPr>
        <p:spPr>
          <a:xfrm flipH="1">
            <a:off x="377441" y="2634523"/>
            <a:ext cx="3586033" cy="3966043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Expand R&amp;G affordable solutions to Guatemala, MEX &amp; Costa Rica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leveraging HON capabilities</a:t>
            </a: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DO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DO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Develop Soluble mixes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to enter Value in MEX, Ecuador &amp; Guatemala</a:t>
            </a:r>
          </a:p>
        </p:txBody>
      </p:sp>
      <p:sp>
        <p:nvSpPr>
          <p:cNvPr id="27" name="Google Shape;419;p21">
            <a:extLst>
              <a:ext uri="{FF2B5EF4-FFF2-40B4-BE49-F238E27FC236}">
                <a16:creationId xmlns:a16="http://schemas.microsoft.com/office/drawing/2014/main" id="{66334B29-FB96-ECE8-1B70-25A2A42FD7C1}"/>
              </a:ext>
            </a:extLst>
          </p:cNvPr>
          <p:cNvSpPr/>
          <p:nvPr/>
        </p:nvSpPr>
        <p:spPr>
          <a:xfrm>
            <a:off x="377440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rgbClr val="1A1A1A"/>
              </a:buClr>
              <a:buSzPts val="1100"/>
            </a:pPr>
            <a:r>
              <a:rPr lang="es-GT" sz="1700" dirty="0" err="1">
                <a:solidFill>
                  <a:srgbClr val="FFFFFF"/>
                </a:solidFill>
                <a:latin typeface="Montserrat"/>
                <a:sym typeface="Fira Sans Extra Condensed Medium"/>
              </a:rPr>
              <a:t>Further</a:t>
            </a:r>
            <a:r>
              <a:rPr lang="es-GT" sz="1700" dirty="0">
                <a:solidFill>
                  <a:srgbClr val="FFFFFF"/>
                </a:solidFill>
                <a:latin typeface="Montserrat"/>
                <a:sym typeface="Fira Sans Extra Condensed Medium"/>
              </a:rPr>
              <a:t> </a:t>
            </a:r>
            <a:r>
              <a:rPr lang="es-GT" sz="1700" dirty="0" err="1">
                <a:solidFill>
                  <a:srgbClr val="FFFFFF"/>
                </a:solidFill>
                <a:latin typeface="Montserrat"/>
                <a:sym typeface="Fira Sans Extra Condensed Medium"/>
              </a:rPr>
              <a:t>Develop</a:t>
            </a:r>
            <a:r>
              <a:rPr lang="es-GT" sz="1700" dirty="0">
                <a:solidFill>
                  <a:srgbClr val="FFFFFF"/>
                </a:solidFill>
                <a:latin typeface="Montserrat"/>
                <a:sym typeface="Fira Sans Extra Condensed Medium"/>
              </a:rPr>
              <a:t> </a:t>
            </a:r>
          </a:p>
          <a:p>
            <a:pPr algn="r">
              <a:buClr>
                <a:srgbClr val="1A1A1A"/>
              </a:buClr>
              <a:buSzPts val="1100"/>
            </a:pPr>
            <a:r>
              <a:rPr lang="es-GT" sz="1700" b="1" dirty="0" err="1">
                <a:solidFill>
                  <a:srgbClr val="FFFFFF"/>
                </a:solidFill>
                <a:latin typeface="Montserrat"/>
                <a:sym typeface="Fira Sans Extra Condensed Medium"/>
              </a:rPr>
              <a:t>Affordable</a:t>
            </a:r>
            <a:r>
              <a:rPr lang="es-GT" sz="1700" b="1" dirty="0">
                <a:solidFill>
                  <a:srgbClr val="FFFFFF"/>
                </a:solidFill>
                <a:latin typeface="Montserrat"/>
                <a:sym typeface="Fira Sans Extra Condensed Medium"/>
              </a:rPr>
              <a:t> </a:t>
            </a:r>
            <a:r>
              <a:rPr lang="es-GT" sz="1700" b="1" dirty="0" err="1">
                <a:solidFill>
                  <a:srgbClr val="FFFFFF"/>
                </a:solidFill>
                <a:latin typeface="Montserrat"/>
                <a:sym typeface="Fira Sans Extra Condensed Medium"/>
              </a:rPr>
              <a:t>Solutions</a:t>
            </a:r>
            <a:endParaRPr lang="es-GT" sz="1700" b="1" dirty="0">
              <a:solidFill>
                <a:srgbClr val="FFFFFF"/>
              </a:solidFill>
              <a:latin typeface="Montserrat"/>
              <a:sym typeface="Fira Sans Extra Condensed Medium"/>
            </a:endParaRPr>
          </a:p>
        </p:txBody>
      </p:sp>
      <p:sp>
        <p:nvSpPr>
          <p:cNvPr id="28" name="Google Shape;419;p21">
            <a:extLst>
              <a:ext uri="{FF2B5EF4-FFF2-40B4-BE49-F238E27FC236}">
                <a16:creationId xmlns:a16="http://schemas.microsoft.com/office/drawing/2014/main" id="{48E7F810-2A36-1EB8-D8B5-4DFFE795F749}"/>
              </a:ext>
            </a:extLst>
          </p:cNvPr>
          <p:cNvSpPr/>
          <p:nvPr/>
        </p:nvSpPr>
        <p:spPr>
          <a:xfrm>
            <a:off x="4302980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rgbClr val="1A1A1A"/>
              </a:buClr>
              <a:buSzPts val="1100"/>
            </a:pPr>
            <a:r>
              <a:rPr lang="es-GT" sz="1700" dirty="0">
                <a:solidFill>
                  <a:srgbClr val="FFFFFF"/>
                </a:solidFill>
                <a:latin typeface="Montserrat"/>
                <a:sym typeface="Fira Sans Extra Condensed Medium"/>
              </a:rPr>
              <a:t>Lead </a:t>
            </a:r>
          </a:p>
          <a:p>
            <a:pPr algn="r">
              <a:buClr>
                <a:srgbClr val="1A1A1A"/>
              </a:buClr>
              <a:buSzPts val="1100"/>
            </a:pPr>
            <a:r>
              <a:rPr lang="es-GT" sz="1700" b="1" dirty="0" err="1">
                <a:solidFill>
                  <a:srgbClr val="FFFFFF"/>
                </a:solidFill>
                <a:latin typeface="Montserrat"/>
                <a:sym typeface="Fira Sans Extra Condensed Medium"/>
              </a:rPr>
              <a:t>Premiumization</a:t>
            </a:r>
            <a:endParaRPr lang="es-GT" sz="1700" b="1" dirty="0">
              <a:solidFill>
                <a:srgbClr val="FFFFFF"/>
              </a:solidFill>
              <a:latin typeface="Montserrat"/>
              <a:sym typeface="Fira Sans Extra Condensed Medium"/>
            </a:endParaRPr>
          </a:p>
        </p:txBody>
      </p:sp>
      <p:sp>
        <p:nvSpPr>
          <p:cNvPr id="29" name="Google Shape;419;p21">
            <a:extLst>
              <a:ext uri="{FF2B5EF4-FFF2-40B4-BE49-F238E27FC236}">
                <a16:creationId xmlns:a16="http://schemas.microsoft.com/office/drawing/2014/main" id="{F3D421C3-C697-37B7-6F24-F179B6143226}"/>
              </a:ext>
            </a:extLst>
          </p:cNvPr>
          <p:cNvSpPr/>
          <p:nvPr/>
        </p:nvSpPr>
        <p:spPr>
          <a:xfrm>
            <a:off x="8228517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rgbClr val="1A1A1A"/>
              </a:buClr>
              <a:buSzPts val="1100"/>
            </a:pPr>
            <a:r>
              <a:rPr lang="en-US" sz="1700" dirty="0">
                <a:solidFill>
                  <a:srgbClr val="FFFFFF"/>
                </a:solidFill>
                <a:latin typeface="Montserrat"/>
                <a:sym typeface="Fira Sans Extra Condensed Medium"/>
              </a:rPr>
              <a:t>Bring news to our </a:t>
            </a:r>
          </a:p>
          <a:p>
            <a:pPr algn="r">
              <a:buClr>
                <a:srgbClr val="1A1A1A"/>
              </a:buClr>
              <a:buSzPts val="1100"/>
            </a:pPr>
            <a:r>
              <a:rPr lang="en-US" sz="1700" b="1" dirty="0">
                <a:solidFill>
                  <a:srgbClr val="FFFFFF"/>
                </a:solidFill>
                <a:latin typeface="Montserrat"/>
                <a:sym typeface="Fira Sans Extra Condensed Medium"/>
              </a:rPr>
              <a:t>Mainstream</a:t>
            </a:r>
          </a:p>
        </p:txBody>
      </p:sp>
      <p:sp>
        <p:nvSpPr>
          <p:cNvPr id="30" name="Google Shape;416;p21">
            <a:extLst>
              <a:ext uri="{FF2B5EF4-FFF2-40B4-BE49-F238E27FC236}">
                <a16:creationId xmlns:a16="http://schemas.microsoft.com/office/drawing/2014/main" id="{68ECA346-D520-85E5-248E-60885F04F0BF}"/>
              </a:ext>
            </a:extLst>
          </p:cNvPr>
          <p:cNvSpPr/>
          <p:nvPr/>
        </p:nvSpPr>
        <p:spPr>
          <a:xfrm flipH="1">
            <a:off x="4302976" y="2634523"/>
            <a:ext cx="3586033" cy="3966043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Innovate in R&amp;G Premium building coffee expertise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1A1A1A"/>
                </a:solidFill>
                <a:latin typeface="Montserrat"/>
              </a:rPr>
              <a:t>Lead premium innovation in MEX with PDC &amp; Guatemala Barista</a:t>
            </a: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1A1A1A"/>
                </a:solidFill>
                <a:latin typeface="Montserrat"/>
              </a:rPr>
              <a:t>Enter Premium segment in HON, ECU</a:t>
            </a:r>
            <a:endParaRPr kumimoji="0" lang="es-DO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Develop Sanchez Platform in Costa Rica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1" name="Google Shape;416;p21">
            <a:extLst>
              <a:ext uri="{FF2B5EF4-FFF2-40B4-BE49-F238E27FC236}">
                <a16:creationId xmlns:a16="http://schemas.microsoft.com/office/drawing/2014/main" id="{5DBFCF58-347F-CAF3-B465-606F70D1F1AF}"/>
              </a:ext>
            </a:extLst>
          </p:cNvPr>
          <p:cNvSpPr/>
          <p:nvPr/>
        </p:nvSpPr>
        <p:spPr>
          <a:xfrm flipH="1">
            <a:off x="8228514" y="2634523"/>
            <a:ext cx="3586033" cy="3966043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Innovate &amp; complement Soluble mainstream plus platform: Roast spectrum &amp; origins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DO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DO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DO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Introduce/expand  solutions in Mainstream Plus R&amp;G in key markets (Flavor platform, holiday platform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)</a:t>
            </a:r>
          </a:p>
        </p:txBody>
      </p:sp>
      <p:sp>
        <p:nvSpPr>
          <p:cNvPr id="32" name="CuadroTexto 48">
            <a:extLst>
              <a:ext uri="{FF2B5EF4-FFF2-40B4-BE49-F238E27FC236}">
                <a16:creationId xmlns:a16="http://schemas.microsoft.com/office/drawing/2014/main" id="{0F4B616A-A96D-C1F3-B3C0-E509CA3C563C}"/>
              </a:ext>
            </a:extLst>
          </p:cNvPr>
          <p:cNvSpPr txBox="1"/>
          <p:nvPr/>
        </p:nvSpPr>
        <p:spPr>
          <a:xfrm rot="19093319">
            <a:off x="1475153" y="3629653"/>
            <a:ext cx="441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Elipse 50">
            <a:extLst>
              <a:ext uri="{FF2B5EF4-FFF2-40B4-BE49-F238E27FC236}">
                <a16:creationId xmlns:a16="http://schemas.microsoft.com/office/drawing/2014/main" id="{1C03AAE4-8F3D-D870-8E7C-83DAA4D20245}"/>
              </a:ext>
            </a:extLst>
          </p:cNvPr>
          <p:cNvSpPr/>
          <p:nvPr/>
        </p:nvSpPr>
        <p:spPr>
          <a:xfrm flipV="1">
            <a:off x="1476359" y="4215384"/>
            <a:ext cx="1232812" cy="8877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extrusionH="76200">
            <a:bevelT/>
            <a:extrusionClr>
              <a:sysClr val="window" lastClr="FFFFFF">
                <a:lumMod val="85000"/>
              </a:sysClr>
            </a:extrusionClr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34" name="Imagen 42">
            <a:extLst>
              <a:ext uri="{FF2B5EF4-FFF2-40B4-BE49-F238E27FC236}">
                <a16:creationId xmlns:a16="http://schemas.microsoft.com/office/drawing/2014/main" id="{F2877BA5-CD86-FC25-566B-9FEEDAFC7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234" y="5200431"/>
            <a:ext cx="1910290" cy="481954"/>
          </a:xfrm>
          <a:prstGeom prst="rect">
            <a:avLst/>
          </a:prstGeom>
        </p:spPr>
      </p:pic>
      <p:sp>
        <p:nvSpPr>
          <p:cNvPr id="35" name="CuadroTexto 23">
            <a:extLst>
              <a:ext uri="{FF2B5EF4-FFF2-40B4-BE49-F238E27FC236}">
                <a16:creationId xmlns:a16="http://schemas.microsoft.com/office/drawing/2014/main" id="{BD5D7F5E-86C5-894F-5E1E-1FCE99E2E694}"/>
              </a:ext>
            </a:extLst>
          </p:cNvPr>
          <p:cNvSpPr txBox="1"/>
          <p:nvPr/>
        </p:nvSpPr>
        <p:spPr>
          <a:xfrm>
            <a:off x="1476359" y="5730861"/>
            <a:ext cx="138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MEX, GT &amp; ECU</a:t>
            </a: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48828414-D62B-9F32-10D5-586BB277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04" y="5315956"/>
            <a:ext cx="831031" cy="9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8464024-5BB5-F351-D3AB-90838BD6D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r="49262"/>
          <a:stretch/>
        </p:blipFill>
        <p:spPr bwMode="auto">
          <a:xfrm>
            <a:off x="6447525" y="5284354"/>
            <a:ext cx="370064" cy="97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Elipse 35">
            <a:extLst>
              <a:ext uri="{FF2B5EF4-FFF2-40B4-BE49-F238E27FC236}">
                <a16:creationId xmlns:a16="http://schemas.microsoft.com/office/drawing/2014/main" id="{BEAD7584-AE00-E63D-F77C-8E8C3F1E8C83}"/>
              </a:ext>
            </a:extLst>
          </p:cNvPr>
          <p:cNvSpPr/>
          <p:nvPr/>
        </p:nvSpPr>
        <p:spPr>
          <a:xfrm flipV="1">
            <a:off x="5626309" y="6157075"/>
            <a:ext cx="1232812" cy="8877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extrusionH="76200">
            <a:bevelT/>
            <a:extrusionClr>
              <a:sysClr val="window" lastClr="FFFFFF">
                <a:lumMod val="85000"/>
              </a:sysClr>
            </a:extrusionClr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9" name="Imagen 14">
            <a:extLst>
              <a:ext uri="{FF2B5EF4-FFF2-40B4-BE49-F238E27FC236}">
                <a16:creationId xmlns:a16="http://schemas.microsoft.com/office/drawing/2014/main" id="{E56B2661-EB39-DCE9-FEF7-7439342F5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1036" y="3658085"/>
            <a:ext cx="1005790" cy="687879"/>
          </a:xfrm>
          <a:prstGeom prst="rect">
            <a:avLst/>
          </a:prstGeom>
        </p:spPr>
      </p:pic>
      <p:sp>
        <p:nvSpPr>
          <p:cNvPr id="40" name="Elipse 13">
            <a:extLst>
              <a:ext uri="{FF2B5EF4-FFF2-40B4-BE49-F238E27FC236}">
                <a16:creationId xmlns:a16="http://schemas.microsoft.com/office/drawing/2014/main" id="{A6EEDEFF-1342-169E-22C7-AFEC590A7E98}"/>
              </a:ext>
            </a:extLst>
          </p:cNvPr>
          <p:cNvSpPr/>
          <p:nvPr/>
        </p:nvSpPr>
        <p:spPr>
          <a:xfrm flipV="1">
            <a:off x="8711064" y="4487453"/>
            <a:ext cx="1232812" cy="8877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extrusionH="76200">
            <a:bevelT/>
            <a:extrusionClr>
              <a:sysClr val="window" lastClr="FFFFFF">
                <a:lumMod val="85000"/>
              </a:sysClr>
            </a:extrusionClr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CuadroTexto 31">
            <a:extLst>
              <a:ext uri="{FF2B5EF4-FFF2-40B4-BE49-F238E27FC236}">
                <a16:creationId xmlns:a16="http://schemas.microsoft.com/office/drawing/2014/main" id="{865EEF03-34A8-DD4D-39DD-065E67D168D5}"/>
              </a:ext>
            </a:extLst>
          </p:cNvPr>
          <p:cNvSpPr txBox="1"/>
          <p:nvPr/>
        </p:nvSpPr>
        <p:spPr>
          <a:xfrm>
            <a:off x="10187055" y="4388685"/>
            <a:ext cx="138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MEX, GT &amp; ECU</a:t>
            </a:r>
          </a:p>
        </p:txBody>
      </p:sp>
      <p:sp>
        <p:nvSpPr>
          <p:cNvPr id="42" name="CuadroTexto 32">
            <a:extLst>
              <a:ext uri="{FF2B5EF4-FFF2-40B4-BE49-F238E27FC236}">
                <a16:creationId xmlns:a16="http://schemas.microsoft.com/office/drawing/2014/main" id="{8B8E75A5-36B6-0323-9321-03DC0C446C91}"/>
              </a:ext>
            </a:extLst>
          </p:cNvPr>
          <p:cNvSpPr txBox="1"/>
          <p:nvPr/>
        </p:nvSpPr>
        <p:spPr>
          <a:xfrm>
            <a:off x="10430233" y="5881013"/>
            <a:ext cx="1384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MEX, CR, HN</a:t>
            </a:r>
          </a:p>
        </p:txBody>
      </p:sp>
      <p:sp>
        <p:nvSpPr>
          <p:cNvPr id="43" name="Elipse 34">
            <a:extLst>
              <a:ext uri="{FF2B5EF4-FFF2-40B4-BE49-F238E27FC236}">
                <a16:creationId xmlns:a16="http://schemas.microsoft.com/office/drawing/2014/main" id="{5DD5D0D8-2C51-0580-CF7D-B5AA50E3964B}"/>
              </a:ext>
            </a:extLst>
          </p:cNvPr>
          <p:cNvSpPr/>
          <p:nvPr/>
        </p:nvSpPr>
        <p:spPr>
          <a:xfrm flipV="1">
            <a:off x="5021845" y="4404207"/>
            <a:ext cx="2019351" cy="109591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extrusionH="76200">
            <a:bevelT/>
            <a:extrusionClr>
              <a:sysClr val="window" lastClr="FFFFFF">
                <a:lumMod val="85000"/>
              </a:sysClr>
            </a:extrusionClr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CuadroTexto 18">
            <a:extLst>
              <a:ext uri="{FF2B5EF4-FFF2-40B4-BE49-F238E27FC236}">
                <a16:creationId xmlns:a16="http://schemas.microsoft.com/office/drawing/2014/main" id="{C6924F85-536F-0EBB-58D3-A680BF60A053}"/>
              </a:ext>
            </a:extLst>
          </p:cNvPr>
          <p:cNvSpPr txBox="1"/>
          <p:nvPr/>
        </p:nvSpPr>
        <p:spPr>
          <a:xfrm>
            <a:off x="6407216" y="3848699"/>
            <a:ext cx="138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Seasonals, </a:t>
            </a:r>
            <a:r>
              <a:rPr kumimoji="0" 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In&amp;outs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Origins formats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5" name="Imagen 39">
            <a:extLst>
              <a:ext uri="{FF2B5EF4-FFF2-40B4-BE49-F238E27FC236}">
                <a16:creationId xmlns:a16="http://schemas.microsoft.com/office/drawing/2014/main" id="{444192DB-2314-A625-2351-3E7D4DE2A6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0809" y="3751735"/>
            <a:ext cx="442042" cy="707267"/>
          </a:xfrm>
          <a:prstGeom prst="rect">
            <a:avLst/>
          </a:prstGeom>
        </p:spPr>
      </p:pic>
      <p:pic>
        <p:nvPicPr>
          <p:cNvPr id="46" name="Imagen 30">
            <a:extLst>
              <a:ext uri="{FF2B5EF4-FFF2-40B4-BE49-F238E27FC236}">
                <a16:creationId xmlns:a16="http://schemas.microsoft.com/office/drawing/2014/main" id="{9E70685B-1395-1B46-5762-2DA976131C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4824" y="3719946"/>
            <a:ext cx="1188823" cy="841321"/>
          </a:xfrm>
          <a:prstGeom prst="rect">
            <a:avLst/>
          </a:prstGeom>
        </p:spPr>
      </p:pic>
      <p:pic>
        <p:nvPicPr>
          <p:cNvPr id="47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7EB5BDA-7B96-018A-D5C2-8D3DCB614B4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8071" y="3534734"/>
            <a:ext cx="1453460" cy="961673"/>
          </a:xfrm>
          <a:prstGeom prst="rect">
            <a:avLst/>
          </a:prstGeom>
        </p:spPr>
      </p:pic>
      <p:pic>
        <p:nvPicPr>
          <p:cNvPr id="48" name="Picture 2" descr="Calendario&#10;&#10;El contenido generado por IA puede ser incorrecto.">
            <a:extLst>
              <a:ext uri="{FF2B5EF4-FFF2-40B4-BE49-F238E27FC236}">
                <a16:creationId xmlns:a16="http://schemas.microsoft.com/office/drawing/2014/main" id="{7849FF40-FC17-FB54-60A3-E6559A63A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27"/>
          <a:stretch>
            <a:fillRect/>
          </a:stretch>
        </p:blipFill>
        <p:spPr bwMode="auto">
          <a:xfrm>
            <a:off x="8775073" y="5160776"/>
            <a:ext cx="2863272" cy="133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Elipse 13">
            <a:extLst>
              <a:ext uri="{FF2B5EF4-FFF2-40B4-BE49-F238E27FC236}">
                <a16:creationId xmlns:a16="http://schemas.microsoft.com/office/drawing/2014/main" id="{CA9F1F45-3769-38AC-2093-AF05FD3174F2}"/>
              </a:ext>
            </a:extLst>
          </p:cNvPr>
          <p:cNvSpPr/>
          <p:nvPr/>
        </p:nvSpPr>
        <p:spPr>
          <a:xfrm flipV="1">
            <a:off x="9530170" y="6496453"/>
            <a:ext cx="1232812" cy="8877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 extrusionH="76200">
            <a:bevelT/>
            <a:extrusionClr>
              <a:sysClr val="window" lastClr="FFFFFF">
                <a:lumMod val="85000"/>
              </a:sysClr>
            </a:extrusionClr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EAB61A0-FDCE-FD85-839D-F3650D513F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3176" y="3468076"/>
            <a:ext cx="563880" cy="7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44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5988B-FCBE-8EEE-9911-EE52FCC54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0FC13218-15EC-4672-E474-1F3E308541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FC13218-15EC-4672-E474-1F3E308541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D2B8A36-567A-1E0D-E5E8-6E0211907E2E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4533B9F-58F6-C238-56F7-2DA81A3181B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26337" y="710952"/>
            <a:ext cx="9860326" cy="5447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Expansion– $XXX Top Line $YY EBITDA</a:t>
            </a:r>
          </a:p>
          <a:p>
            <a:pPr lvl="0" defTabSz="610716">
              <a:defRPr/>
            </a:pPr>
            <a:r>
              <a:rPr lang="en-US" sz="1600" kern="0" dirty="0">
                <a:solidFill>
                  <a:srgbClr val="FFFFFF"/>
                </a:solidFill>
                <a:latin typeface="Montserrat"/>
              </a:rPr>
              <a:t>Expanding coffee business beyond current channels &amp; borders</a:t>
            </a:r>
          </a:p>
        </p:txBody>
      </p:sp>
      <p:sp>
        <p:nvSpPr>
          <p:cNvPr id="2" name="Google Shape;416;p21">
            <a:extLst>
              <a:ext uri="{FF2B5EF4-FFF2-40B4-BE49-F238E27FC236}">
                <a16:creationId xmlns:a16="http://schemas.microsoft.com/office/drawing/2014/main" id="{3E017A8B-DE6C-0299-0CA3-7C5AE857CD05}"/>
              </a:ext>
            </a:extLst>
          </p:cNvPr>
          <p:cNvSpPr/>
          <p:nvPr/>
        </p:nvSpPr>
        <p:spPr>
          <a:xfrm flipH="1">
            <a:off x="377443" y="2634524"/>
            <a:ext cx="3586033" cy="3534782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Address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Out-of-Home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opportunity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Focus in 3 Key Segments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solidFill>
                <a:prstClr val="black"/>
              </a:solidFill>
              <a:latin typeface="Montserrat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ARTEMIS priority #1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5" name="Google Shape;419;p21">
            <a:extLst>
              <a:ext uri="{FF2B5EF4-FFF2-40B4-BE49-F238E27FC236}">
                <a16:creationId xmlns:a16="http://schemas.microsoft.com/office/drawing/2014/main" id="{10517BC0-E70E-BA2D-4C69-4A3C6B7601E8}"/>
              </a:ext>
            </a:extLst>
          </p:cNvPr>
          <p:cNvSpPr/>
          <p:nvPr/>
        </p:nvSpPr>
        <p:spPr>
          <a:xfrm>
            <a:off x="377440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rgbClr val="1A1A1A"/>
              </a:buClr>
              <a:buSzPts val="1100"/>
            </a:pPr>
            <a:r>
              <a:rPr lang="en-US" sz="1700" dirty="0">
                <a:solidFill>
                  <a:srgbClr val="FFFFFF"/>
                </a:solidFill>
                <a:latin typeface="Montserrat"/>
                <a:sym typeface="Fira Sans Extra Condensed Medium"/>
              </a:rPr>
              <a:t>Enter</a:t>
            </a:r>
          </a:p>
          <a:p>
            <a:pPr algn="r">
              <a:buClr>
                <a:srgbClr val="1A1A1A"/>
              </a:buClr>
              <a:buSzPts val="1100"/>
            </a:pPr>
            <a:r>
              <a:rPr lang="en-US" sz="1700" b="1" dirty="0">
                <a:solidFill>
                  <a:srgbClr val="FFFFFF"/>
                </a:solidFill>
                <a:latin typeface="Montserrat"/>
                <a:sym typeface="Fira Sans Extra Condensed Medium"/>
              </a:rPr>
              <a:t>Out of Home</a:t>
            </a:r>
            <a:endParaRPr lang="en" sz="1700" b="1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Google Shape;419;p21">
            <a:extLst>
              <a:ext uri="{FF2B5EF4-FFF2-40B4-BE49-F238E27FC236}">
                <a16:creationId xmlns:a16="http://schemas.microsoft.com/office/drawing/2014/main" id="{A01B5629-D6A5-A6A5-57D5-38831A8C00CA}"/>
              </a:ext>
            </a:extLst>
          </p:cNvPr>
          <p:cNvSpPr/>
          <p:nvPr/>
        </p:nvSpPr>
        <p:spPr>
          <a:xfrm>
            <a:off x="4302980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rgbClr val="1A1A1A"/>
              </a:buClr>
              <a:buSzPts val="1100"/>
            </a:pPr>
            <a:r>
              <a:rPr lang="en-US" sz="1700" dirty="0">
                <a:solidFill>
                  <a:srgbClr val="FFFFFF"/>
                </a:solidFill>
                <a:latin typeface="Montserrat"/>
              </a:rPr>
              <a:t>Conquer</a:t>
            </a:r>
          </a:p>
          <a:p>
            <a:pPr algn="r">
              <a:buClr>
                <a:srgbClr val="1A1A1A"/>
              </a:buClr>
              <a:buSzPts val="1100"/>
            </a:pPr>
            <a:r>
              <a:rPr lang="en-US" sz="17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1700" b="1" dirty="0">
                <a:solidFill>
                  <a:srgbClr val="FFFFFF"/>
                </a:solidFill>
                <a:latin typeface="Montserrat"/>
              </a:rPr>
              <a:t>US Hispanic Market</a:t>
            </a:r>
          </a:p>
        </p:txBody>
      </p:sp>
      <p:sp>
        <p:nvSpPr>
          <p:cNvPr id="8" name="Google Shape;419;p21">
            <a:extLst>
              <a:ext uri="{FF2B5EF4-FFF2-40B4-BE49-F238E27FC236}">
                <a16:creationId xmlns:a16="http://schemas.microsoft.com/office/drawing/2014/main" id="{7BA648AE-DC92-0538-1B01-33A96815E2CE}"/>
              </a:ext>
            </a:extLst>
          </p:cNvPr>
          <p:cNvSpPr/>
          <p:nvPr/>
        </p:nvSpPr>
        <p:spPr>
          <a:xfrm>
            <a:off x="8228517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rgbClr val="1A1A1A"/>
              </a:buClr>
              <a:buSzPts val="1100"/>
            </a:pPr>
            <a:r>
              <a:rPr lang="en-US" sz="1700" dirty="0">
                <a:solidFill>
                  <a:srgbClr val="FFFFFF"/>
                </a:solidFill>
                <a:latin typeface="Montserrat"/>
              </a:rPr>
              <a:t>Develop </a:t>
            </a:r>
          </a:p>
          <a:p>
            <a:pPr algn="r">
              <a:buClr>
                <a:srgbClr val="1A1A1A"/>
              </a:buClr>
              <a:buSzPts val="1100"/>
            </a:pPr>
            <a:r>
              <a:rPr lang="en-US" sz="1700" b="1" dirty="0">
                <a:solidFill>
                  <a:srgbClr val="FFFFFF"/>
                </a:solidFill>
                <a:latin typeface="Montserrat"/>
              </a:rPr>
              <a:t>Export Markets</a:t>
            </a:r>
          </a:p>
        </p:txBody>
      </p:sp>
      <p:sp>
        <p:nvSpPr>
          <p:cNvPr id="9" name="Google Shape;416;p21">
            <a:extLst>
              <a:ext uri="{FF2B5EF4-FFF2-40B4-BE49-F238E27FC236}">
                <a16:creationId xmlns:a16="http://schemas.microsoft.com/office/drawing/2014/main" id="{BF7D4BC4-4F55-A88A-2778-D471978568EC}"/>
              </a:ext>
            </a:extLst>
          </p:cNvPr>
          <p:cNvSpPr/>
          <p:nvPr/>
        </p:nvSpPr>
        <p:spPr>
          <a:xfrm flipH="1">
            <a:off x="4302978" y="2634524"/>
            <a:ext cx="3586033" cy="3534782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Develop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MEX brands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Coffee pillar (IMM/Sn. Marcos)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Bring Coffee solutions to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nostalgic market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Google Shape;416;p21">
            <a:extLst>
              <a:ext uri="{FF2B5EF4-FFF2-40B4-BE49-F238E27FC236}">
                <a16:creationId xmlns:a16="http://schemas.microsoft.com/office/drawing/2014/main" id="{2F41910E-5BC0-E84D-2E03-F31BE05C84A5}"/>
              </a:ext>
            </a:extLst>
          </p:cNvPr>
          <p:cNvSpPr/>
          <p:nvPr/>
        </p:nvSpPr>
        <p:spPr>
          <a:xfrm flipH="1">
            <a:off x="8228516" y="2634524"/>
            <a:ext cx="3586033" cy="3534782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Accelerate Peru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Business case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Accelerate expansion to El Salvador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from GT.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11" name="Imagen 24">
            <a:extLst>
              <a:ext uri="{FF2B5EF4-FFF2-40B4-BE49-F238E27FC236}">
                <a16:creationId xmlns:a16="http://schemas.microsoft.com/office/drawing/2014/main" id="{75BB7C72-F34C-D336-990B-E8118B75E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337" y="3236185"/>
            <a:ext cx="1873914" cy="1389397"/>
          </a:xfrm>
          <a:prstGeom prst="rect">
            <a:avLst/>
          </a:prstGeom>
        </p:spPr>
      </p:pic>
      <p:pic>
        <p:nvPicPr>
          <p:cNvPr id="12" name="Imagen 25">
            <a:extLst>
              <a:ext uri="{FF2B5EF4-FFF2-40B4-BE49-F238E27FC236}">
                <a16:creationId xmlns:a16="http://schemas.microsoft.com/office/drawing/2014/main" id="{B2713E05-21C0-E82B-58D1-DD4517D2E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4815" y="4137120"/>
            <a:ext cx="436348" cy="190958"/>
          </a:xfrm>
          <a:prstGeom prst="rect">
            <a:avLst/>
          </a:prstGeom>
        </p:spPr>
      </p:pic>
      <p:pic>
        <p:nvPicPr>
          <p:cNvPr id="13" name="Imagen 26">
            <a:extLst>
              <a:ext uri="{FF2B5EF4-FFF2-40B4-BE49-F238E27FC236}">
                <a16:creationId xmlns:a16="http://schemas.microsoft.com/office/drawing/2014/main" id="{F896C385-0116-8911-4FE5-243264C8C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538" y="4983654"/>
            <a:ext cx="1267249" cy="1185652"/>
          </a:xfrm>
          <a:prstGeom prst="rect">
            <a:avLst/>
          </a:prstGeom>
        </p:spPr>
      </p:pic>
      <p:pic>
        <p:nvPicPr>
          <p:cNvPr id="14" name="Picture 6" descr="Vector Maps of El Salvador | Free Vector Maps">
            <a:extLst>
              <a:ext uri="{FF2B5EF4-FFF2-40B4-BE49-F238E27FC236}">
                <a16:creationId xmlns:a16="http://schemas.microsoft.com/office/drawing/2014/main" id="{CDC960D0-5EC3-8E55-37A0-D337DCC8D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F79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485" y="4983654"/>
            <a:ext cx="1024804" cy="7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3">
            <a:extLst>
              <a:ext uri="{FF2B5EF4-FFF2-40B4-BE49-F238E27FC236}">
                <a16:creationId xmlns:a16="http://schemas.microsoft.com/office/drawing/2014/main" id="{7D8DE553-79ED-8BE1-426E-C8236E81DC1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3189" r="8039"/>
          <a:stretch/>
        </p:blipFill>
        <p:spPr>
          <a:xfrm>
            <a:off x="10447897" y="5012741"/>
            <a:ext cx="836946" cy="710428"/>
          </a:xfrm>
          <a:prstGeom prst="rect">
            <a:avLst/>
          </a:prstGeom>
        </p:spPr>
      </p:pic>
      <p:pic>
        <p:nvPicPr>
          <p:cNvPr id="16" name="Picture 8" descr="dibujo de Perú mapa. 23205361 PNG">
            <a:extLst>
              <a:ext uri="{FF2B5EF4-FFF2-40B4-BE49-F238E27FC236}">
                <a16:creationId xmlns:a16="http://schemas.microsoft.com/office/drawing/2014/main" id="{ADB5E097-C4A6-6E75-1640-CD1FEE470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rgbClr val="F79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972" y="3067135"/>
            <a:ext cx="753448" cy="106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5">
            <a:extLst>
              <a:ext uri="{FF2B5EF4-FFF2-40B4-BE49-F238E27FC236}">
                <a16:creationId xmlns:a16="http://schemas.microsoft.com/office/drawing/2014/main" id="{9E382B74-0913-6FBC-15D6-C0BB01A85E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6034" y="3416408"/>
            <a:ext cx="503132" cy="532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05CF09-16EB-FAFF-45E7-EAAB195456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553" y="3173387"/>
            <a:ext cx="2302818" cy="112794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9EE820-6F02-39CD-73A0-1EB96F8D5E0E}"/>
              </a:ext>
            </a:extLst>
          </p:cNvPr>
          <p:cNvSpPr/>
          <p:nvPr/>
        </p:nvSpPr>
        <p:spPr>
          <a:xfrm>
            <a:off x="1360312" y="3173387"/>
            <a:ext cx="1894952" cy="1205269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/>
              <a:t>3X vs In-home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A32EA3B-8BC8-813F-AC8C-8611FEE724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871" y="4840194"/>
            <a:ext cx="2391145" cy="4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33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4ECC4-332E-E7CE-3A7C-D7385816A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9870FBA-A548-D75A-AF44-02FFEF3C81B0}"/>
              </a:ext>
            </a:extLst>
          </p:cNvPr>
          <p:cNvSpPr/>
          <p:nvPr/>
        </p:nvSpPr>
        <p:spPr>
          <a:xfrm>
            <a:off x="626337" y="1529163"/>
            <a:ext cx="10794934" cy="46225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A45C6706-90CF-19DC-B60E-2A905C2A9D5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5C6706-90CF-19DC-B60E-2A905C2A9D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0BDC98A-15A3-22DF-3E4C-600D4ED28A0F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8B713A1-A461-A7EF-2831-9C3EB8DA3B6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26337" y="710952"/>
            <a:ext cx="9860326" cy="2985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N5 Summary– Deploying our plays in the markets</a:t>
            </a:r>
          </a:p>
        </p:txBody>
      </p:sp>
      <p:graphicFrame>
        <p:nvGraphicFramePr>
          <p:cNvPr id="21" name="Objeto 15">
            <a:extLst>
              <a:ext uri="{FF2B5EF4-FFF2-40B4-BE49-F238E27FC236}">
                <a16:creationId xmlns:a16="http://schemas.microsoft.com/office/drawing/2014/main" id="{1BF205A5-4118-28AC-85E2-9C1EE6C5D6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303634"/>
              </p:ext>
            </p:extLst>
          </p:nvPr>
        </p:nvGraphicFramePr>
        <p:xfrm>
          <a:off x="704409" y="1529163"/>
          <a:ext cx="10716862" cy="384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0477424" imgH="3600450" progId="Excel.Sheet.12">
                  <p:embed/>
                </p:oleObj>
              </mc:Choice>
              <mc:Fallback>
                <p:oleObj name="Worksheet" r:id="rId6" imgW="10477424" imgH="3600450" progId="Excel.Sheet.12">
                  <p:embed/>
                  <p:pic>
                    <p:nvPicPr>
                      <p:cNvPr id="21" name="Objeto 15">
                        <a:extLst>
                          <a:ext uri="{FF2B5EF4-FFF2-40B4-BE49-F238E27FC236}">
                            <a16:creationId xmlns:a16="http://schemas.microsoft.com/office/drawing/2014/main" id="{1BF205A5-4118-28AC-85E2-9C1EE6C5D6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4409" y="1529163"/>
                        <a:ext cx="10716862" cy="384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ángulo 16">
            <a:extLst>
              <a:ext uri="{FF2B5EF4-FFF2-40B4-BE49-F238E27FC236}">
                <a16:creationId xmlns:a16="http://schemas.microsoft.com/office/drawing/2014/main" id="{6F6BE5B9-8AA7-494E-A626-18E81BF6C196}"/>
              </a:ext>
            </a:extLst>
          </p:cNvPr>
          <p:cNvSpPr/>
          <p:nvPr/>
        </p:nvSpPr>
        <p:spPr>
          <a:xfrm>
            <a:off x="2053368" y="5627215"/>
            <a:ext cx="2960721" cy="368300"/>
          </a:xfrm>
          <a:prstGeom prst="rect">
            <a:avLst/>
          </a:prstGeom>
          <a:solidFill>
            <a:srgbClr val="DAF2D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Elevate</a:t>
            </a:r>
            <a:r>
              <a:rPr kumimoji="0" lang="es-GT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es-GT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Core</a:t>
            </a:r>
          </a:p>
        </p:txBody>
      </p:sp>
      <p:sp>
        <p:nvSpPr>
          <p:cNvPr id="23" name="Rectángulo 17">
            <a:extLst>
              <a:ext uri="{FF2B5EF4-FFF2-40B4-BE49-F238E27FC236}">
                <a16:creationId xmlns:a16="http://schemas.microsoft.com/office/drawing/2014/main" id="{AC5B753D-4A0A-5ED5-D593-08048FBE3510}"/>
              </a:ext>
            </a:extLst>
          </p:cNvPr>
          <p:cNvSpPr/>
          <p:nvPr/>
        </p:nvSpPr>
        <p:spPr>
          <a:xfrm>
            <a:off x="5111597" y="5627215"/>
            <a:ext cx="2959200" cy="368300"/>
          </a:xfrm>
          <a:prstGeom prst="rect">
            <a:avLst/>
          </a:prstGeom>
          <a:solidFill>
            <a:srgbClr val="FFFF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Innovation</a:t>
            </a:r>
            <a:endParaRPr kumimoji="0" lang="es-GT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ángulo 18">
            <a:extLst>
              <a:ext uri="{FF2B5EF4-FFF2-40B4-BE49-F238E27FC236}">
                <a16:creationId xmlns:a16="http://schemas.microsoft.com/office/drawing/2014/main" id="{04256AB6-D7E9-5842-4345-A25B0EA7D9B2}"/>
              </a:ext>
            </a:extLst>
          </p:cNvPr>
          <p:cNvSpPr/>
          <p:nvPr/>
        </p:nvSpPr>
        <p:spPr>
          <a:xfrm>
            <a:off x="8168305" y="5624159"/>
            <a:ext cx="2959200" cy="368300"/>
          </a:xfrm>
          <a:prstGeom prst="rect">
            <a:avLst/>
          </a:prstGeom>
          <a:solidFill>
            <a:srgbClr val="FBE2D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Expansion</a:t>
            </a:r>
            <a:endParaRPr kumimoji="0" lang="es-GT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111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154B4-A626-2763-229A-58F0C91D6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ACB6DEBC-DD55-3BFA-70F9-C895F3BD052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CB6DEBC-DD55-3BFA-70F9-C895F3BD05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65B71F5-9D62-4CB4-2145-C6521C03A3EA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034421-5DDC-C23B-B311-B56C202F503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26337" y="710952"/>
            <a:ext cx="9860326" cy="5447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40" b="1" dirty="0">
                <a:solidFill>
                  <a:srgbClr val="4987F9"/>
                </a:solidFill>
                <a:latin typeface="Montserrat" panose="00000500000000000000" pitchFamily="2" charset="0"/>
              </a:rPr>
              <a:t>BULLET PROOF – Zooming in US Functional Coffee</a:t>
            </a:r>
            <a:endParaRPr kumimoji="0" lang="en-US" sz="1940" b="1" i="0" u="none" strike="noStrike" kern="120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Expanding coffee business beyond current channels &amp; borders</a:t>
            </a:r>
          </a:p>
        </p:txBody>
      </p:sp>
      <p:sp>
        <p:nvSpPr>
          <p:cNvPr id="2" name="Google Shape;416;p21">
            <a:extLst>
              <a:ext uri="{FF2B5EF4-FFF2-40B4-BE49-F238E27FC236}">
                <a16:creationId xmlns:a16="http://schemas.microsoft.com/office/drawing/2014/main" id="{8691E4A6-2910-5E1B-2AD8-D3F63D84ECB4}"/>
              </a:ext>
            </a:extLst>
          </p:cNvPr>
          <p:cNvSpPr/>
          <p:nvPr/>
        </p:nvSpPr>
        <p:spPr>
          <a:xfrm flipH="1">
            <a:off x="377443" y="2634524"/>
            <a:ext cx="3586033" cy="3534782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Montserrat" panose="00000500000000000000" pitchFamily="2" charset="0"/>
              </a:rPr>
              <a:t>XXXXXXX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5" name="Google Shape;419;p21">
            <a:extLst>
              <a:ext uri="{FF2B5EF4-FFF2-40B4-BE49-F238E27FC236}">
                <a16:creationId xmlns:a16="http://schemas.microsoft.com/office/drawing/2014/main" id="{9507F92B-6E3E-09A2-5CF4-4AA4540995CB}"/>
              </a:ext>
            </a:extLst>
          </p:cNvPr>
          <p:cNvSpPr/>
          <p:nvPr/>
        </p:nvSpPr>
        <p:spPr>
          <a:xfrm>
            <a:off x="377440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Fira Sans Extra Condensed Medium"/>
              </a:rPr>
              <a:t>Elevating the Core</a:t>
            </a:r>
            <a:endParaRPr kumimoji="0" lang="en" sz="1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Google Shape;419;p21">
            <a:extLst>
              <a:ext uri="{FF2B5EF4-FFF2-40B4-BE49-F238E27FC236}">
                <a16:creationId xmlns:a16="http://schemas.microsoft.com/office/drawing/2014/main" id="{AB1B083B-C9D6-AAF0-0BC5-E08149662286}"/>
              </a:ext>
            </a:extLst>
          </p:cNvPr>
          <p:cNvSpPr/>
          <p:nvPr/>
        </p:nvSpPr>
        <p:spPr>
          <a:xfrm>
            <a:off x="4302980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Innovation</a:t>
            </a:r>
          </a:p>
        </p:txBody>
      </p:sp>
      <p:sp>
        <p:nvSpPr>
          <p:cNvPr id="8" name="Google Shape;419;p21">
            <a:extLst>
              <a:ext uri="{FF2B5EF4-FFF2-40B4-BE49-F238E27FC236}">
                <a16:creationId xmlns:a16="http://schemas.microsoft.com/office/drawing/2014/main" id="{CC42C2F9-9D5F-8041-6CAA-F66AFF133762}"/>
              </a:ext>
            </a:extLst>
          </p:cNvPr>
          <p:cNvSpPr/>
          <p:nvPr/>
        </p:nvSpPr>
        <p:spPr>
          <a:xfrm>
            <a:off x="8228517" y="1776843"/>
            <a:ext cx="3586033" cy="780356"/>
          </a:xfrm>
          <a:prstGeom prst="round2SameRect">
            <a:avLst>
              <a:gd name="adj1" fmla="val 16667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Expansion</a:t>
            </a:r>
          </a:p>
        </p:txBody>
      </p:sp>
      <p:sp>
        <p:nvSpPr>
          <p:cNvPr id="9" name="Google Shape;416;p21">
            <a:extLst>
              <a:ext uri="{FF2B5EF4-FFF2-40B4-BE49-F238E27FC236}">
                <a16:creationId xmlns:a16="http://schemas.microsoft.com/office/drawing/2014/main" id="{7D120097-7377-98BC-DE05-B293EEEDD944}"/>
              </a:ext>
            </a:extLst>
          </p:cNvPr>
          <p:cNvSpPr/>
          <p:nvPr/>
        </p:nvSpPr>
        <p:spPr>
          <a:xfrm flipH="1">
            <a:off x="4302978" y="2634524"/>
            <a:ext cx="3586033" cy="3534782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XXXXXXXX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Google Shape;416;p21">
            <a:extLst>
              <a:ext uri="{FF2B5EF4-FFF2-40B4-BE49-F238E27FC236}">
                <a16:creationId xmlns:a16="http://schemas.microsoft.com/office/drawing/2014/main" id="{1E4EFB56-4DF4-DD2A-08DF-82E8D926E566}"/>
              </a:ext>
            </a:extLst>
          </p:cNvPr>
          <p:cNvSpPr/>
          <p:nvPr/>
        </p:nvSpPr>
        <p:spPr>
          <a:xfrm flipH="1">
            <a:off x="8228516" y="2634524"/>
            <a:ext cx="3586033" cy="3534782"/>
          </a:xfrm>
          <a:prstGeom prst="round2SameRect">
            <a:avLst>
              <a:gd name="adj1" fmla="val 6546"/>
              <a:gd name="adj2" fmla="val 33544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ZZZZZZ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4168EA-999B-E859-E931-DEBA09F5AADE}"/>
              </a:ext>
            </a:extLst>
          </p:cNvPr>
          <p:cNvSpPr txBox="1"/>
          <p:nvPr/>
        </p:nvSpPr>
        <p:spPr>
          <a:xfrm rot="18916845">
            <a:off x="1176728" y="3706198"/>
            <a:ext cx="216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5400" b="1" dirty="0">
                <a:solidFill>
                  <a:srgbClr val="FF0000"/>
                </a:solidFill>
                <a:highlight>
                  <a:srgbClr val="C0C0C0"/>
                </a:highlight>
              </a:rPr>
              <a:t>WIP</a:t>
            </a:r>
            <a:endParaRPr lang="en-US" sz="5400" b="1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72A6D0-4F22-CD43-34F9-59C23B218F03}"/>
              </a:ext>
            </a:extLst>
          </p:cNvPr>
          <p:cNvSpPr txBox="1"/>
          <p:nvPr/>
        </p:nvSpPr>
        <p:spPr>
          <a:xfrm rot="18916845">
            <a:off x="9089953" y="3706199"/>
            <a:ext cx="216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5400" b="1" dirty="0">
                <a:solidFill>
                  <a:srgbClr val="FF0000"/>
                </a:solidFill>
                <a:highlight>
                  <a:srgbClr val="C0C0C0"/>
                </a:highlight>
              </a:rPr>
              <a:t>WIP</a:t>
            </a:r>
            <a:endParaRPr lang="en-US" sz="5400" b="1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399D3-293B-CD1C-7E6A-7C7972D4074A}"/>
              </a:ext>
            </a:extLst>
          </p:cNvPr>
          <p:cNvSpPr txBox="1"/>
          <p:nvPr/>
        </p:nvSpPr>
        <p:spPr>
          <a:xfrm rot="18916845">
            <a:off x="5243300" y="3912613"/>
            <a:ext cx="2164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5400" b="1" dirty="0">
                <a:solidFill>
                  <a:srgbClr val="FF0000"/>
                </a:solidFill>
                <a:highlight>
                  <a:srgbClr val="C0C0C0"/>
                </a:highlight>
              </a:rPr>
              <a:t>WIP</a:t>
            </a:r>
            <a:endParaRPr lang="en-US" sz="5400" b="1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0435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F1BA03EE-3590-C4CD-B2A4-19B69AAA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59F46CD8-92B5-7026-2D14-9B5E3199B0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5" imgH="405" progId="TCLayout.ActiveDocument.1">
                  <p:embed/>
                </p:oleObj>
              </mc:Choice>
              <mc:Fallback>
                <p:oleObj name="think-cell Slide" r:id="rId4" imgW="405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F46CD8-92B5-7026-2D14-9B5E3199B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14DC4BE-740F-0F35-9A5D-3F73BF103E83}"/>
              </a:ext>
            </a:extLst>
          </p:cNvPr>
          <p:cNvCxnSpPr>
            <a:cxnSpLocks/>
          </p:cNvCxnSpPr>
          <p:nvPr/>
        </p:nvCxnSpPr>
        <p:spPr>
          <a:xfrm>
            <a:off x="5026496" y="1463674"/>
            <a:ext cx="7165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F15F28A-9739-E042-FADA-91737A81EBC2}"/>
              </a:ext>
            </a:extLst>
          </p:cNvPr>
          <p:cNvSpPr/>
          <p:nvPr/>
        </p:nvSpPr>
        <p:spPr>
          <a:xfrm>
            <a:off x="884506" y="942283"/>
            <a:ext cx="4141990" cy="1042782"/>
          </a:xfrm>
          <a:prstGeom prst="round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Coffee Hub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4DB45FA-A460-B044-94C5-F83F67C4388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74428" y="1463674"/>
            <a:ext cx="9589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BE381B-4D1D-5CCD-EDE1-A6578D7E9507}"/>
              </a:ext>
            </a:extLst>
          </p:cNvPr>
          <p:cNvGraphicFramePr>
            <a:graphicFrameLocks noGrp="1"/>
          </p:cNvGraphicFramePr>
          <p:nvPr/>
        </p:nvGraphicFramePr>
        <p:xfrm>
          <a:off x="480742" y="2418317"/>
          <a:ext cx="5894658" cy="387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04">
                  <a:extLst>
                    <a:ext uri="{9D8B030D-6E8A-4147-A177-3AD203B41FA5}">
                      <a16:colId xmlns:a16="http://schemas.microsoft.com/office/drawing/2014/main" val="933587551"/>
                    </a:ext>
                  </a:extLst>
                </a:gridCol>
                <a:gridCol w="394952">
                  <a:extLst>
                    <a:ext uri="{9D8B030D-6E8A-4147-A177-3AD203B41FA5}">
                      <a16:colId xmlns:a16="http://schemas.microsoft.com/office/drawing/2014/main" val="2963507112"/>
                    </a:ext>
                  </a:extLst>
                </a:gridCol>
                <a:gridCol w="4709802">
                  <a:extLst>
                    <a:ext uri="{9D8B030D-6E8A-4147-A177-3AD203B41FA5}">
                      <a16:colId xmlns:a16="http://schemas.microsoft.com/office/drawing/2014/main" val="3574611630"/>
                    </a:ext>
                  </a:extLst>
                </a:gridCol>
              </a:tblGrid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N5 Financials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660746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Understanding Green Coffee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22002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ategory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&amp; Consumer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7075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lays 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700194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Artemis Coffee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38167"/>
                  </a:ext>
                </a:extLst>
              </a:tr>
            </a:tbl>
          </a:graphicData>
        </a:graphic>
      </p:graphicFrame>
      <p:sp>
        <p:nvSpPr>
          <p:cNvPr id="9" name="Triángulo 49">
            <a:extLst>
              <a:ext uri="{FF2B5EF4-FFF2-40B4-BE49-F238E27FC236}">
                <a16:creationId xmlns:a16="http://schemas.microsoft.com/office/drawing/2014/main" id="{3FDAFAA0-E3C4-6F3E-2975-6CE39E503B85}"/>
              </a:ext>
            </a:extLst>
          </p:cNvPr>
          <p:cNvSpPr/>
          <p:nvPr/>
        </p:nvSpPr>
        <p:spPr>
          <a:xfrm rot="5400000">
            <a:off x="1334378" y="2568254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Triángulo 49">
            <a:extLst>
              <a:ext uri="{FF2B5EF4-FFF2-40B4-BE49-F238E27FC236}">
                <a16:creationId xmlns:a16="http://schemas.microsoft.com/office/drawing/2014/main" id="{149E6980-7705-CC6F-1470-BF357C14C7A6}"/>
              </a:ext>
            </a:extLst>
          </p:cNvPr>
          <p:cNvSpPr/>
          <p:nvPr/>
        </p:nvSpPr>
        <p:spPr>
          <a:xfrm rot="5400000">
            <a:off x="1334378" y="4103162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Triángulo 49">
            <a:extLst>
              <a:ext uri="{FF2B5EF4-FFF2-40B4-BE49-F238E27FC236}">
                <a16:creationId xmlns:a16="http://schemas.microsoft.com/office/drawing/2014/main" id="{257637B5-CF6E-B224-D77F-DEF233DF5208}"/>
              </a:ext>
            </a:extLst>
          </p:cNvPr>
          <p:cNvSpPr/>
          <p:nvPr/>
        </p:nvSpPr>
        <p:spPr>
          <a:xfrm rot="5400000">
            <a:off x="1337752" y="4870214"/>
            <a:ext cx="179597" cy="154695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2" name="Triángulo 49">
            <a:extLst>
              <a:ext uri="{FF2B5EF4-FFF2-40B4-BE49-F238E27FC236}">
                <a16:creationId xmlns:a16="http://schemas.microsoft.com/office/drawing/2014/main" id="{E41AA0BE-07E3-9EA5-5F69-40E3DE6F37F6}"/>
              </a:ext>
            </a:extLst>
          </p:cNvPr>
          <p:cNvSpPr/>
          <p:nvPr/>
        </p:nvSpPr>
        <p:spPr>
          <a:xfrm rot="5400000">
            <a:off x="1334378" y="5631320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Triángulo 49">
            <a:extLst>
              <a:ext uri="{FF2B5EF4-FFF2-40B4-BE49-F238E27FC236}">
                <a16:creationId xmlns:a16="http://schemas.microsoft.com/office/drawing/2014/main" id="{6CED7CA3-F42A-CC63-7353-5733BB914EA6}"/>
              </a:ext>
            </a:extLst>
          </p:cNvPr>
          <p:cNvSpPr/>
          <p:nvPr/>
        </p:nvSpPr>
        <p:spPr>
          <a:xfrm rot="5400000">
            <a:off x="1334378" y="3335708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E83252-6BAD-CC45-65D1-906FAE75F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 b="1844"/>
          <a:stretch>
            <a:fillRect/>
          </a:stretch>
        </p:blipFill>
        <p:spPr>
          <a:xfrm>
            <a:off x="6972038" y="0"/>
            <a:ext cx="5219962" cy="6858001"/>
          </a:xfrm>
          <a:prstGeom prst="rect">
            <a:avLst/>
          </a:prstGeom>
        </p:spPr>
      </p:pic>
      <p:pic>
        <p:nvPicPr>
          <p:cNvPr id="252" name="Google Shape;252;g32e4a692a60_1_54">
            <a:extLst>
              <a:ext uri="{FF2B5EF4-FFF2-40B4-BE49-F238E27FC236}">
                <a16:creationId xmlns:a16="http://schemas.microsoft.com/office/drawing/2014/main" id="{00F8C51B-8411-D774-7702-B80F8D1FA3B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77987" y="254775"/>
            <a:ext cx="1151864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9368FB-7441-3849-F87E-76194B105B60}"/>
              </a:ext>
            </a:extLst>
          </p:cNvPr>
          <p:cNvSpPr/>
          <p:nvPr/>
        </p:nvSpPr>
        <p:spPr>
          <a:xfrm>
            <a:off x="548841" y="2260625"/>
            <a:ext cx="5122754" cy="3075302"/>
          </a:xfrm>
          <a:prstGeom prst="rect">
            <a:avLst/>
          </a:prstGeom>
          <a:solidFill>
            <a:schemeClr val="accent3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204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3A6C6-E60C-E885-D3AA-5DD115AC1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D8C2DAB3-CB94-297F-82EA-210CEAEABD3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819" y="1204"/>
          <a:ext cx="744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C2DAB3-CB94-297F-82EA-210CEAEAB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9" y="1204"/>
                        <a:ext cx="744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CuadroTexto 23">
            <a:extLst>
              <a:ext uri="{FF2B5EF4-FFF2-40B4-BE49-F238E27FC236}">
                <a16:creationId xmlns:a16="http://schemas.microsoft.com/office/drawing/2014/main" id="{AA9FBB43-6CFA-8CBE-AE7E-4716D2DB58ED}"/>
              </a:ext>
            </a:extLst>
          </p:cNvPr>
          <p:cNvSpPr txBox="1"/>
          <p:nvPr/>
        </p:nvSpPr>
        <p:spPr>
          <a:xfrm>
            <a:off x="1471817" y="6849336"/>
            <a:ext cx="817853" cy="260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N5 Badia</a:t>
            </a:r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4C6D4114-8FE2-F6B9-5532-21BC28881BA1}"/>
              </a:ext>
            </a:extLst>
          </p:cNvPr>
          <p:cNvSpPr txBox="1"/>
          <p:nvPr/>
        </p:nvSpPr>
        <p:spPr>
          <a:xfrm>
            <a:off x="3185381" y="1113287"/>
            <a:ext cx="5687989" cy="458441"/>
          </a:xfrm>
          <a:prstGeom prst="rect">
            <a:avLst/>
          </a:prstGeom>
        </p:spPr>
        <p:txBody>
          <a:bodyPr vert="horz" wrap="square" lIns="0" tIns="10396" rIns="0" bIns="0" rtlCol="0">
            <a:spAutoFit/>
          </a:bodyPr>
          <a:lstStyle>
            <a:defPPr>
              <a:defRPr kern="0"/>
            </a:defPPr>
            <a:lvl1pPr>
              <a:defRPr sz="4800" b="1">
                <a:solidFill>
                  <a:srgbClr val="4988FA"/>
                </a:solidFill>
                <a:latin typeface="Montserrat ExtraBold"/>
              </a:defRPr>
            </a:lvl1pPr>
          </a:lstStyle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11" b="1" i="1" u="none" strike="noStrike" kern="1200" cap="none" spc="0" normalizeH="0" baseline="0" noProof="0">
                <a:ln>
                  <a:noFill/>
                </a:ln>
                <a:solidFill>
                  <a:srgbClr val="6EA0FA">
                    <a:lumMod val="20000"/>
                    <a:lumOff val="80000"/>
                  </a:srgbClr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The Bia 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46C308-3E6C-324C-F7C6-5E77BDF1CF1C}"/>
              </a:ext>
            </a:extLst>
          </p:cNvPr>
          <p:cNvSpPr/>
          <p:nvPr/>
        </p:nvSpPr>
        <p:spPr>
          <a:xfrm>
            <a:off x="603358" y="76395"/>
            <a:ext cx="2908859" cy="416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The Bia Way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F81A81-FCE3-6383-AAE7-C6FA38102C90}"/>
              </a:ext>
            </a:extLst>
          </p:cNvPr>
          <p:cNvSpPr/>
          <p:nvPr/>
        </p:nvSpPr>
        <p:spPr>
          <a:xfrm>
            <a:off x="956919" y="5216285"/>
            <a:ext cx="10197845" cy="1084342"/>
          </a:xfrm>
          <a:prstGeom prst="roundRect">
            <a:avLst>
              <a:gd name="adj" fmla="val 21029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4F76BF-0975-CFB6-59C5-9DE76327AAD3}"/>
              </a:ext>
            </a:extLst>
          </p:cNvPr>
          <p:cNvSpPr/>
          <p:nvPr/>
        </p:nvSpPr>
        <p:spPr>
          <a:xfrm>
            <a:off x="1138404" y="5337772"/>
            <a:ext cx="2309337" cy="853943"/>
          </a:xfrm>
          <a:prstGeom prst="roundRect">
            <a:avLst>
              <a:gd name="adj" fmla="val 1811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3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ARTEMIS</a:t>
            </a:r>
          </a:p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2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   Vision </a:t>
            </a:r>
          </a:p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2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 &amp; Strategy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AD2B27-B644-C5F6-530E-C6C0A618B8FE}"/>
              </a:ext>
            </a:extLst>
          </p:cNvPr>
          <p:cNvSpPr/>
          <p:nvPr/>
        </p:nvSpPr>
        <p:spPr>
          <a:xfrm>
            <a:off x="3643674" y="5337772"/>
            <a:ext cx="2309337" cy="8539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3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EVEREST</a:t>
            </a:r>
          </a:p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2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Sustainable </a:t>
            </a:r>
          </a:p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2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Cash Flow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E649DD-D099-DB7D-6197-18C0428E0A7E}"/>
              </a:ext>
            </a:extLst>
          </p:cNvPr>
          <p:cNvSpPr/>
          <p:nvPr/>
        </p:nvSpPr>
        <p:spPr>
          <a:xfrm>
            <a:off x="6148943" y="5334135"/>
            <a:ext cx="2309337" cy="8539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3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GAUDI</a:t>
            </a:r>
          </a:p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2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    Talent and </a:t>
            </a:r>
          </a:p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2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     Org. Evolution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3D8FF4-9C47-708B-E820-CD3B4765903B}"/>
              </a:ext>
            </a:extLst>
          </p:cNvPr>
          <p:cNvSpPr/>
          <p:nvPr/>
        </p:nvSpPr>
        <p:spPr>
          <a:xfrm>
            <a:off x="8654213" y="5337772"/>
            <a:ext cx="2309337" cy="8539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3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  S&amp;OP</a:t>
            </a:r>
          </a:p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2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     Operational </a:t>
            </a:r>
          </a:p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2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               Effectiveness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87EEF0-58DB-7F98-B8BF-132A3E8CFFC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47575" y="5450685"/>
            <a:ext cx="615541" cy="6155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9075AC8-8761-27BE-C727-62490D1E070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93034" y="5489318"/>
            <a:ext cx="535547" cy="5355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CFF1957-AC6B-4B1B-CDFB-8444367E3D4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39992" y="5475712"/>
            <a:ext cx="562758" cy="5627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CF2294-76A9-9FF9-6263-F00C544B112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63869" y="5496720"/>
            <a:ext cx="520741" cy="5207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5834C2-6696-ED85-D0A3-F15FCA3397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9634" y="2183233"/>
            <a:ext cx="4955702" cy="248144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C54F14E-0923-6A1A-55F7-2252A3B6F617}"/>
              </a:ext>
            </a:extLst>
          </p:cNvPr>
          <p:cNvSpPr/>
          <p:nvPr/>
        </p:nvSpPr>
        <p:spPr>
          <a:xfrm>
            <a:off x="6515169" y="3061487"/>
            <a:ext cx="1604796" cy="557049"/>
          </a:xfrm>
          <a:prstGeom prst="roundRect">
            <a:avLst/>
          </a:prstGeom>
          <a:solidFill>
            <a:srgbClr val="DBE8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Expansion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7442B0-0028-45A5-BD78-E1DA87F82384}"/>
              </a:ext>
            </a:extLst>
          </p:cNvPr>
          <p:cNvSpPr/>
          <p:nvPr/>
        </p:nvSpPr>
        <p:spPr>
          <a:xfrm>
            <a:off x="6515169" y="4038417"/>
            <a:ext cx="1604796" cy="557049"/>
          </a:xfrm>
          <a:prstGeom prst="roundRect">
            <a:avLst/>
          </a:prstGeom>
          <a:solidFill>
            <a:srgbClr val="4985F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Innovation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2FA77A-4934-E456-05BE-4102D57EC40F}"/>
              </a:ext>
            </a:extLst>
          </p:cNvPr>
          <p:cNvSpPr/>
          <p:nvPr/>
        </p:nvSpPr>
        <p:spPr>
          <a:xfrm>
            <a:off x="6501213" y="2084557"/>
            <a:ext cx="1604796" cy="557049"/>
          </a:xfrm>
          <a:prstGeom prst="roundRect">
            <a:avLst/>
          </a:prstGeom>
          <a:solidFill>
            <a:srgbClr val="8EB4E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Elevate the 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022969-7071-3D3F-7F55-3A1DE3EAFA31}"/>
              </a:ext>
            </a:extLst>
          </p:cNvPr>
          <p:cNvSpPr txBox="1"/>
          <p:nvPr/>
        </p:nvSpPr>
        <p:spPr>
          <a:xfrm>
            <a:off x="8421512" y="2147637"/>
            <a:ext cx="25795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Enhance our current portfolio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1100" dirty="0">
                <a:solidFill>
                  <a:srgbClr val="FFFFFF"/>
                </a:solidFill>
                <a:latin typeface="Montserrat"/>
              </a:rPr>
              <a:t>Brand building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RGM</a:t>
            </a:r>
            <a:r>
              <a:rPr lang="en-US" sz="1100" dirty="0">
                <a:solidFill>
                  <a:srgbClr val="FFFFFF"/>
                </a:solidFill>
                <a:latin typeface="Montserrat"/>
              </a:rPr>
              <a:t>, RTM, POS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771738-AF1F-77DA-3AB4-A538E66D7D23}"/>
              </a:ext>
            </a:extLst>
          </p:cNvPr>
          <p:cNvSpPr txBox="1"/>
          <p:nvPr/>
        </p:nvSpPr>
        <p:spPr>
          <a:xfrm>
            <a:off x="8421512" y="3130136"/>
            <a:ext cx="1734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New Geographies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New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8F7B7B-86E9-BB1A-0B29-9BD4EFA5F10B}"/>
              </a:ext>
            </a:extLst>
          </p:cNvPr>
          <p:cNvSpPr txBox="1"/>
          <p:nvPr/>
        </p:nvSpPr>
        <p:spPr>
          <a:xfrm>
            <a:off x="8421512" y="4112635"/>
            <a:ext cx="27706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Extend our portfolio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Expand occasions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US" sz="1100" dirty="0">
                <a:solidFill>
                  <a:srgbClr val="FFFFFF"/>
                </a:solidFill>
                <a:latin typeface="Montserrat"/>
              </a:rPr>
              <a:t>Bring news to the category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53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31FEE-8517-17F9-9EC3-6CA37CD7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218B353C-3CF0-A150-BDF4-70D7466FD2B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819" y="1204"/>
          <a:ext cx="744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18B353C-3CF0-A150-BDF4-70D7466FD2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9" y="1204"/>
                        <a:ext cx="744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8594D8-6B0E-8149-1F49-046AE222AE22}"/>
              </a:ext>
            </a:extLst>
          </p:cNvPr>
          <p:cNvSpPr/>
          <p:nvPr/>
        </p:nvSpPr>
        <p:spPr>
          <a:xfrm>
            <a:off x="603358" y="76395"/>
            <a:ext cx="2908859" cy="416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92" b="1" i="0" u="none" strike="noStrike" kern="0" cap="none" spc="0" normalizeH="0" baseline="0" noProof="0" dirty="0" err="1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</a:t>
            </a:r>
            <a:r>
              <a:rPr kumimoji="0" lang="es-PA" sz="1092" b="1" i="0" u="none" strike="noStrike" kern="0" cap="none" spc="0" normalizeH="0" baseline="0" noProof="0" dirty="0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Hub</a:t>
            </a:r>
            <a:r>
              <a:rPr kumimoji="0" lang="es-DO" sz="1092" b="1" i="0" u="none" strike="noStrike" kern="0" cap="none" spc="0" normalizeH="0" baseline="0" noProof="0" dirty="0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:</a:t>
            </a:r>
          </a:p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92" b="1" i="0" u="none" strike="noStrike" kern="0" cap="none" spc="0" normalizeH="0" baseline="0" noProof="0" dirty="0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ARTEMIS</a:t>
            </a:r>
          </a:p>
        </p:txBody>
      </p:sp>
      <p:sp>
        <p:nvSpPr>
          <p:cNvPr id="2" name="Rectángulo 4">
            <a:extLst>
              <a:ext uri="{FF2B5EF4-FFF2-40B4-BE49-F238E27FC236}">
                <a16:creationId xmlns:a16="http://schemas.microsoft.com/office/drawing/2014/main" id="{2A6FC0F0-9E2B-AE2D-3CF6-46503F94BF02}"/>
              </a:ext>
            </a:extLst>
          </p:cNvPr>
          <p:cNvSpPr/>
          <p:nvPr/>
        </p:nvSpPr>
        <p:spPr>
          <a:xfrm>
            <a:off x="399288" y="1371813"/>
            <a:ext cx="11393424" cy="5199353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solidFill>
              <a:srgbClr val="156082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488F68-E639-3980-651E-3F1B07593DCB}"/>
              </a:ext>
            </a:extLst>
          </p:cNvPr>
          <p:cNvSpPr txBox="1">
            <a:spLocks/>
          </p:cNvSpPr>
          <p:nvPr/>
        </p:nvSpPr>
        <p:spPr>
          <a:xfrm>
            <a:off x="653005" y="2953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sz="2800" dirty="0">
                <a:solidFill>
                  <a:srgbClr val="4987F9"/>
                </a:solidFill>
                <a:latin typeface="Montserrat ExtraBold" panose="00000900000000000000" pitchFamily="2" charset="0"/>
              </a:rPr>
              <a:t>Artemis </a:t>
            </a:r>
            <a:r>
              <a:rPr lang="es-GT" sz="2800" dirty="0" err="1">
                <a:solidFill>
                  <a:srgbClr val="4987F9"/>
                </a:solidFill>
                <a:latin typeface="Montserrat ExtraBold" panose="00000900000000000000" pitchFamily="2" charset="0"/>
              </a:rPr>
              <a:t>Coffee</a:t>
            </a:r>
            <a:r>
              <a:rPr lang="es-GT" sz="2800" dirty="0">
                <a:solidFill>
                  <a:srgbClr val="4987F9"/>
                </a:solidFill>
                <a:latin typeface="Montserrat ExtraBold" panose="00000900000000000000" pitchFamily="2" charset="0"/>
              </a:rPr>
              <a:t> 1.0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CD60094-8D8B-C11D-FBBE-DEBD12D5A68F}"/>
              </a:ext>
            </a:extLst>
          </p:cNvPr>
          <p:cNvSpPr txBox="1">
            <a:spLocks/>
          </p:cNvSpPr>
          <p:nvPr/>
        </p:nvSpPr>
        <p:spPr>
          <a:xfrm>
            <a:off x="1615440" y="2219828"/>
            <a:ext cx="8961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“Following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1" i="1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Artemis </a:t>
            </a:r>
            <a:r>
              <a:rPr kumimoji="0" lang="es-GT" sz="2800" b="1" i="1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principle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goal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is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not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initial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Landing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is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1" i="1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building</a:t>
            </a:r>
            <a:r>
              <a:rPr kumimoji="0" lang="es-GT" sz="2800" b="1" i="1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1" i="1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robust</a:t>
            </a:r>
            <a:r>
              <a:rPr kumimoji="0" lang="es-GT" sz="2800" b="1" i="1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1" i="1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plans</a:t>
            </a:r>
            <a:r>
              <a:rPr kumimoji="0" lang="es-GT" sz="2800" b="1" i="1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that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bring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1" i="1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vision</a:t>
            </a:r>
            <a:r>
              <a:rPr kumimoji="0" lang="es-GT" sz="2800" b="1" i="1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1" i="1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to</a:t>
            </a:r>
            <a:r>
              <a:rPr kumimoji="0" lang="es-GT" sz="2800" b="1" i="1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800" b="1" i="1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life</a:t>
            </a:r>
            <a:r>
              <a:rPr kumimoji="0" lang="es-GT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GT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GT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Rectángulo: esquinas redondeadas 6">
            <a:extLst>
              <a:ext uri="{FF2B5EF4-FFF2-40B4-BE49-F238E27FC236}">
                <a16:creationId xmlns:a16="http://schemas.microsoft.com/office/drawing/2014/main" id="{029AD3AD-10E5-AA46-792B-0F148109C53C}"/>
              </a:ext>
            </a:extLst>
          </p:cNvPr>
          <p:cNvSpPr/>
          <p:nvPr/>
        </p:nvSpPr>
        <p:spPr>
          <a:xfrm>
            <a:off x="367284" y="5031991"/>
            <a:ext cx="1975104" cy="786384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Ambitious</a:t>
            </a:r>
            <a:r>
              <a:rPr kumimoji="0" lang="es-G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Long-</a:t>
            </a: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Term</a:t>
            </a:r>
            <a:r>
              <a:rPr kumimoji="0" lang="es-G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Vision</a:t>
            </a:r>
            <a:endParaRPr kumimoji="0" lang="es-G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7" name="Rectángulo: esquinas redondeadas 7">
            <a:extLst>
              <a:ext uri="{FF2B5EF4-FFF2-40B4-BE49-F238E27FC236}">
                <a16:creationId xmlns:a16="http://schemas.microsoft.com/office/drawing/2014/main" id="{0D89ABF6-697A-2540-A1B2-471360138433}"/>
              </a:ext>
            </a:extLst>
          </p:cNvPr>
          <p:cNvSpPr/>
          <p:nvPr/>
        </p:nvSpPr>
        <p:spPr>
          <a:xfrm>
            <a:off x="1921764" y="5048098"/>
            <a:ext cx="2587752" cy="786384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Disciplined</a:t>
            </a:r>
            <a:r>
              <a:rPr kumimoji="0" lang="es-G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Phased</a:t>
            </a:r>
            <a:r>
              <a:rPr kumimoji="0" lang="es-G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Execution</a:t>
            </a:r>
            <a:endParaRPr kumimoji="0" lang="es-G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8" name="Rectángulo: esquinas redondeadas 8">
            <a:extLst>
              <a:ext uri="{FF2B5EF4-FFF2-40B4-BE49-F238E27FC236}">
                <a16:creationId xmlns:a16="http://schemas.microsoft.com/office/drawing/2014/main" id="{2A23E4A6-A629-5ECE-A559-BAB515504DB3}"/>
              </a:ext>
            </a:extLst>
          </p:cNvPr>
          <p:cNvSpPr/>
          <p:nvPr/>
        </p:nvSpPr>
        <p:spPr>
          <a:xfrm>
            <a:off x="5563594" y="4962954"/>
            <a:ext cx="2587752" cy="786384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Innovation</a:t>
            </a:r>
            <a:endParaRPr kumimoji="0" lang="es-G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9" name="Rectángulo: esquinas redondeadas 9">
            <a:extLst>
              <a:ext uri="{FF2B5EF4-FFF2-40B4-BE49-F238E27FC236}">
                <a16:creationId xmlns:a16="http://schemas.microsoft.com/office/drawing/2014/main" id="{2EFE16AF-7CE6-419B-E557-F0EEE05D669F}"/>
              </a:ext>
            </a:extLst>
          </p:cNvPr>
          <p:cNvSpPr/>
          <p:nvPr/>
        </p:nvSpPr>
        <p:spPr>
          <a:xfrm>
            <a:off x="9142483" y="5043473"/>
            <a:ext cx="2587752" cy="786384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Building</a:t>
            </a:r>
            <a:r>
              <a:rPr kumimoji="0" lang="es-G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sustainable</a:t>
            </a:r>
            <a:r>
              <a:rPr kumimoji="0" lang="es-G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solutions</a:t>
            </a:r>
            <a:endParaRPr kumimoji="0" lang="es-G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0" name="Rectángulo: esquinas redondeadas 10">
            <a:extLst>
              <a:ext uri="{FF2B5EF4-FFF2-40B4-BE49-F238E27FC236}">
                <a16:creationId xmlns:a16="http://schemas.microsoft.com/office/drawing/2014/main" id="{31DFE670-07B2-57CD-DF23-D129F981252E}"/>
              </a:ext>
            </a:extLst>
          </p:cNvPr>
          <p:cNvSpPr/>
          <p:nvPr/>
        </p:nvSpPr>
        <p:spPr>
          <a:xfrm>
            <a:off x="3727323" y="5053616"/>
            <a:ext cx="2587752" cy="786384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Strategic</a:t>
            </a:r>
            <a:r>
              <a:rPr kumimoji="0" lang="es-G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Alliances</a:t>
            </a:r>
            <a:endParaRPr kumimoji="0" lang="es-G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DC43624-A611-0467-22D9-D1A115D2F17A}"/>
              </a:ext>
            </a:extLst>
          </p:cNvPr>
          <p:cNvSpPr/>
          <p:nvPr/>
        </p:nvSpPr>
        <p:spPr>
          <a:xfrm>
            <a:off x="7647893" y="5018891"/>
            <a:ext cx="1789778" cy="786384"/>
          </a:xfrm>
          <a:prstGeom prst="round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New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Capabilities</a:t>
            </a:r>
            <a:endParaRPr kumimoji="0" lang="es-GT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pic>
        <p:nvPicPr>
          <p:cNvPr id="13" name="Gráfico 15" descr="Telescopio contorno">
            <a:extLst>
              <a:ext uri="{FF2B5EF4-FFF2-40B4-BE49-F238E27FC236}">
                <a16:creationId xmlns:a16="http://schemas.microsoft.com/office/drawing/2014/main" id="{C6768F96-A56C-D49B-3AE0-D52F30EFC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636" y="3912855"/>
            <a:ext cx="914400" cy="914400"/>
          </a:xfrm>
          <a:prstGeom prst="rect">
            <a:avLst/>
          </a:prstGeom>
        </p:spPr>
      </p:pic>
      <p:cxnSp>
        <p:nvCxnSpPr>
          <p:cNvPr id="14" name="Conector recto 17">
            <a:extLst>
              <a:ext uri="{FF2B5EF4-FFF2-40B4-BE49-F238E27FC236}">
                <a16:creationId xmlns:a16="http://schemas.microsoft.com/office/drawing/2014/main" id="{40491AFC-6492-A969-3BEA-4A223D6EE264}"/>
              </a:ext>
            </a:extLst>
          </p:cNvPr>
          <p:cNvCxnSpPr>
            <a:cxnSpLocks/>
          </p:cNvCxnSpPr>
          <p:nvPr/>
        </p:nvCxnSpPr>
        <p:spPr>
          <a:xfrm>
            <a:off x="603504" y="4910328"/>
            <a:ext cx="10750296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5" name="Elipse 20">
            <a:extLst>
              <a:ext uri="{FF2B5EF4-FFF2-40B4-BE49-F238E27FC236}">
                <a16:creationId xmlns:a16="http://schemas.microsoft.com/office/drawing/2014/main" id="{E1EC3927-FC57-84FC-A3A6-CFFA95940091}"/>
              </a:ext>
            </a:extLst>
          </p:cNvPr>
          <p:cNvSpPr/>
          <p:nvPr/>
        </p:nvSpPr>
        <p:spPr>
          <a:xfrm>
            <a:off x="1240536" y="4813073"/>
            <a:ext cx="228600" cy="230400"/>
          </a:xfrm>
          <a:prstGeom prst="ellipse">
            <a:avLst/>
          </a:prstGeom>
          <a:solidFill>
            <a:srgbClr val="4987F9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Elipse 21">
            <a:extLst>
              <a:ext uri="{FF2B5EF4-FFF2-40B4-BE49-F238E27FC236}">
                <a16:creationId xmlns:a16="http://schemas.microsoft.com/office/drawing/2014/main" id="{DAF8E0AB-B8E9-5250-217C-32661DB4CCC9}"/>
              </a:ext>
            </a:extLst>
          </p:cNvPr>
          <p:cNvSpPr/>
          <p:nvPr/>
        </p:nvSpPr>
        <p:spPr>
          <a:xfrm>
            <a:off x="3049981" y="4813073"/>
            <a:ext cx="228600" cy="230400"/>
          </a:xfrm>
          <a:prstGeom prst="ellipse">
            <a:avLst/>
          </a:prstGeom>
          <a:solidFill>
            <a:srgbClr val="4987F9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Elipse 22">
            <a:extLst>
              <a:ext uri="{FF2B5EF4-FFF2-40B4-BE49-F238E27FC236}">
                <a16:creationId xmlns:a16="http://schemas.microsoft.com/office/drawing/2014/main" id="{28A9C973-BB2C-A39A-3FBC-159487FB5C0D}"/>
              </a:ext>
            </a:extLst>
          </p:cNvPr>
          <p:cNvSpPr/>
          <p:nvPr/>
        </p:nvSpPr>
        <p:spPr>
          <a:xfrm>
            <a:off x="4859426" y="4813073"/>
            <a:ext cx="228600" cy="230400"/>
          </a:xfrm>
          <a:prstGeom prst="ellipse">
            <a:avLst/>
          </a:prstGeom>
          <a:solidFill>
            <a:srgbClr val="4987F9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Elipse 23">
            <a:extLst>
              <a:ext uri="{FF2B5EF4-FFF2-40B4-BE49-F238E27FC236}">
                <a16:creationId xmlns:a16="http://schemas.microsoft.com/office/drawing/2014/main" id="{7C9624C7-193C-81AB-2304-181CD510B31C}"/>
              </a:ext>
            </a:extLst>
          </p:cNvPr>
          <p:cNvSpPr/>
          <p:nvPr/>
        </p:nvSpPr>
        <p:spPr>
          <a:xfrm>
            <a:off x="6668871" y="4813073"/>
            <a:ext cx="228600" cy="230400"/>
          </a:xfrm>
          <a:prstGeom prst="ellipse">
            <a:avLst/>
          </a:prstGeom>
          <a:solidFill>
            <a:srgbClr val="4987F9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Elipse 24">
            <a:extLst>
              <a:ext uri="{FF2B5EF4-FFF2-40B4-BE49-F238E27FC236}">
                <a16:creationId xmlns:a16="http://schemas.microsoft.com/office/drawing/2014/main" id="{451E76B9-4375-2ED9-4FA2-51C0F05EA6D3}"/>
              </a:ext>
            </a:extLst>
          </p:cNvPr>
          <p:cNvSpPr/>
          <p:nvPr/>
        </p:nvSpPr>
        <p:spPr>
          <a:xfrm>
            <a:off x="8478316" y="4813073"/>
            <a:ext cx="228600" cy="230400"/>
          </a:xfrm>
          <a:prstGeom prst="ellipse">
            <a:avLst/>
          </a:prstGeom>
          <a:solidFill>
            <a:srgbClr val="4987F9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Elipse 25">
            <a:extLst>
              <a:ext uri="{FF2B5EF4-FFF2-40B4-BE49-F238E27FC236}">
                <a16:creationId xmlns:a16="http://schemas.microsoft.com/office/drawing/2014/main" id="{EECFBDB6-FDC3-C2D3-5B61-9F36DF9D0F48}"/>
              </a:ext>
            </a:extLst>
          </p:cNvPr>
          <p:cNvSpPr/>
          <p:nvPr/>
        </p:nvSpPr>
        <p:spPr>
          <a:xfrm>
            <a:off x="10287762" y="4813073"/>
            <a:ext cx="228600" cy="230400"/>
          </a:xfrm>
          <a:prstGeom prst="ellipse">
            <a:avLst/>
          </a:prstGeom>
          <a:solidFill>
            <a:srgbClr val="4987F9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2" name="Gráfico 27" descr="Portapapeles contorno">
            <a:extLst>
              <a:ext uri="{FF2B5EF4-FFF2-40B4-BE49-F238E27FC236}">
                <a16:creationId xmlns:a16="http://schemas.microsoft.com/office/drawing/2014/main" id="{535AC067-FD5E-7D48-D8FB-1ACF7ED45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76728" y="3912855"/>
            <a:ext cx="752856" cy="752856"/>
          </a:xfrm>
          <a:prstGeom prst="rect">
            <a:avLst/>
          </a:prstGeom>
        </p:spPr>
      </p:pic>
      <p:pic>
        <p:nvPicPr>
          <p:cNvPr id="23" name="Gráfico 29" descr="Luces encendidas contorno">
            <a:extLst>
              <a:ext uri="{FF2B5EF4-FFF2-40B4-BE49-F238E27FC236}">
                <a16:creationId xmlns:a16="http://schemas.microsoft.com/office/drawing/2014/main" id="{CA90D0E0-A45B-9E7E-967C-98723DAD31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8267" y="3912855"/>
            <a:ext cx="752856" cy="752856"/>
          </a:xfrm>
          <a:prstGeom prst="rect">
            <a:avLst/>
          </a:prstGeom>
        </p:spPr>
      </p:pic>
      <p:pic>
        <p:nvPicPr>
          <p:cNvPr id="24" name="Gráfico 31" descr="Crecimiento empresarial contorno">
            <a:extLst>
              <a:ext uri="{FF2B5EF4-FFF2-40B4-BE49-F238E27FC236}">
                <a16:creationId xmlns:a16="http://schemas.microsoft.com/office/drawing/2014/main" id="{A0A1F236-6F33-60B6-BD01-7256B96C7F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3999" y="3912855"/>
            <a:ext cx="914400" cy="914400"/>
          </a:xfrm>
          <a:prstGeom prst="rect">
            <a:avLst/>
          </a:prstGeom>
        </p:spPr>
      </p:pic>
      <p:pic>
        <p:nvPicPr>
          <p:cNvPr id="25" name="Gráfico 33" descr="Engranajes contorno">
            <a:extLst>
              <a:ext uri="{FF2B5EF4-FFF2-40B4-BE49-F238E27FC236}">
                <a16:creationId xmlns:a16="http://schemas.microsoft.com/office/drawing/2014/main" id="{FF66F525-F396-4721-FD26-42E2A0AF29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95437" y="3912855"/>
            <a:ext cx="914400" cy="914400"/>
          </a:xfrm>
          <a:prstGeom prst="rect">
            <a:avLst/>
          </a:prstGeom>
        </p:spPr>
      </p:pic>
      <p:pic>
        <p:nvPicPr>
          <p:cNvPr id="26" name="Gráfico 35" descr="Plano contorno">
            <a:extLst>
              <a:ext uri="{FF2B5EF4-FFF2-40B4-BE49-F238E27FC236}">
                <a16:creationId xmlns:a16="http://schemas.microsoft.com/office/drawing/2014/main" id="{B92C91FA-F4AA-6492-18AC-C8C627FDFB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96246" y="3912855"/>
            <a:ext cx="914400" cy="914400"/>
          </a:xfrm>
          <a:prstGeom prst="rect">
            <a:avLst/>
          </a:prstGeom>
        </p:spPr>
      </p:pic>
      <p:pic>
        <p:nvPicPr>
          <p:cNvPr id="28" name="Picture 2" descr="Cappuccino con arte de cohete">
            <a:extLst>
              <a:ext uri="{FF2B5EF4-FFF2-40B4-BE49-F238E27FC236}">
                <a16:creationId xmlns:a16="http://schemas.microsoft.com/office/drawing/2014/main" id="{7C40C2E4-CA2D-BC21-AFEC-04DB9017A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729" y="106117"/>
            <a:ext cx="1704076" cy="17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55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85EE6-7C92-E909-B5D6-BBC66CC6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90E99E8-4CCE-B59E-AB5D-DFFB341BF4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282508"/>
              </p:ext>
            </p:extLst>
          </p:nvPr>
        </p:nvGraphicFramePr>
        <p:xfrm>
          <a:off x="295155" y="2280213"/>
          <a:ext cx="6934714" cy="4105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75A71A9F-DB10-32DC-31F4-2DFA92F4F2D7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</p:nvPr>
        </p:nvGraphicFramePr>
        <p:xfrm>
          <a:off x="1819" y="1204"/>
          <a:ext cx="744" cy="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7772400" imgH="10058400" progId="TCLayout.ActiveDocument.1">
                  <p:embed/>
                </p:oleObj>
              </mc:Choice>
              <mc:Fallback>
                <p:oleObj name="think-cell Slide" r:id="rId7" imgW="7772400" imgH="10058400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5A71A9F-DB10-32DC-31F4-2DFA92F4F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19" y="1204"/>
                        <a:ext cx="744" cy="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bject 11">
            <a:extLst>
              <a:ext uri="{FF2B5EF4-FFF2-40B4-BE49-F238E27FC236}">
                <a16:creationId xmlns:a16="http://schemas.microsoft.com/office/drawing/2014/main" id="{F6524ECD-8D9B-6A56-44AF-D467E41041BD}"/>
              </a:ext>
            </a:extLst>
          </p:cNvPr>
          <p:cNvSpPr txBox="1"/>
          <p:nvPr/>
        </p:nvSpPr>
        <p:spPr>
          <a:xfrm>
            <a:off x="3827776" y="573920"/>
            <a:ext cx="5687989" cy="458441"/>
          </a:xfrm>
          <a:prstGeom prst="rect">
            <a:avLst/>
          </a:prstGeom>
        </p:spPr>
        <p:txBody>
          <a:bodyPr vert="horz" wrap="square" lIns="0" tIns="10396" rIns="0" bIns="0" rtlCol="0">
            <a:spAutoFit/>
          </a:bodyPr>
          <a:lstStyle>
            <a:defPPr>
              <a:defRPr kern="0"/>
            </a:defPPr>
            <a:lvl1pPr>
              <a:defRPr sz="4800" b="1">
                <a:solidFill>
                  <a:srgbClr val="4988FA"/>
                </a:solidFill>
                <a:latin typeface="Montserrat ExtraBold"/>
              </a:defRPr>
            </a:lvl1pPr>
          </a:lstStyle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911" b="1" i="1" u="none" strike="noStrike" kern="1200" cap="none" spc="0" normalizeH="0" baseline="0" noProof="0" dirty="0">
                <a:ln>
                  <a:noFill/>
                </a:ln>
                <a:solidFill>
                  <a:srgbClr val="6EA0FA">
                    <a:lumMod val="20000"/>
                    <a:lumOff val="80000"/>
                  </a:srgbClr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Artemis </a:t>
            </a:r>
            <a:r>
              <a:rPr kumimoji="0" lang="es-ES" sz="2911" b="1" i="1" u="none" strike="noStrike" kern="1200" cap="none" spc="0" normalizeH="0" baseline="0" noProof="0" dirty="0" err="1">
                <a:ln>
                  <a:noFill/>
                </a:ln>
                <a:solidFill>
                  <a:srgbClr val="6EA0FA">
                    <a:lumMod val="20000"/>
                    <a:lumOff val="80000"/>
                  </a:srgbClr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Ambition</a:t>
            </a:r>
            <a:endParaRPr kumimoji="0" sz="2911" b="1" i="1" u="none" strike="noStrike" kern="1200" cap="none" spc="0" normalizeH="0" baseline="0" noProof="0" dirty="0">
              <a:ln>
                <a:noFill/>
              </a:ln>
              <a:solidFill>
                <a:srgbClr val="6EA0FA">
                  <a:lumMod val="20000"/>
                  <a:lumOff val="80000"/>
                </a:srgbClr>
              </a:solidFill>
              <a:effectLst/>
              <a:uLnTx/>
              <a:uFillTx/>
              <a:latin typeface="Montserrat ExtraBol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A66027-FA16-763F-613E-DFA158EBD3C3}"/>
              </a:ext>
            </a:extLst>
          </p:cNvPr>
          <p:cNvSpPr/>
          <p:nvPr/>
        </p:nvSpPr>
        <p:spPr>
          <a:xfrm>
            <a:off x="603358" y="76395"/>
            <a:ext cx="2908859" cy="416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92" b="1" i="0" u="none" strike="noStrike" kern="0" cap="none" spc="0" normalizeH="0" baseline="0" noProof="0" dirty="0" err="1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</a:t>
            </a:r>
            <a:r>
              <a:rPr kumimoji="0" lang="es-PA" sz="1092" b="1" i="0" u="none" strike="noStrike" kern="0" cap="none" spc="0" normalizeH="0" baseline="0" noProof="0" dirty="0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Hub</a:t>
            </a:r>
            <a:r>
              <a:rPr kumimoji="0" lang="es-DO" sz="1092" b="1" i="0" u="none" strike="noStrike" kern="0" cap="none" spc="0" normalizeH="0" baseline="0" noProof="0" dirty="0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:</a:t>
            </a:r>
          </a:p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092" b="1" i="0" u="none" strike="noStrike" kern="0" cap="none" spc="0" normalizeH="0" baseline="0" noProof="0" dirty="0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ARTEMIS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77C33C7-CC31-D7F6-2D38-2C7D8348F146}"/>
              </a:ext>
            </a:extLst>
          </p:cNvPr>
          <p:cNvSpPr/>
          <p:nvPr/>
        </p:nvSpPr>
        <p:spPr>
          <a:xfrm>
            <a:off x="8698234" y="1972281"/>
            <a:ext cx="914400" cy="914400"/>
          </a:xfrm>
          <a:prstGeom prst="ellipse">
            <a:avLst/>
          </a:prstGeom>
          <a:solidFill>
            <a:srgbClr val="FFFFFF"/>
          </a:solidFill>
          <a:ln>
            <a:solidFill>
              <a:srgbClr val="4987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A" sz="1400" b="1" dirty="0">
                <a:solidFill>
                  <a:srgbClr val="4987F9"/>
                </a:solidFill>
                <a:latin typeface="Montserrat"/>
              </a:rPr>
              <a:t>30</a:t>
            </a:r>
            <a:r>
              <a:rPr kumimoji="0" lang="es-PA" sz="14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1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CAGR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AE0555E4-9FEC-CBFD-775B-5AAE2F53AF46}"/>
              </a:ext>
            </a:extLst>
          </p:cNvPr>
          <p:cNvSpPr/>
          <p:nvPr/>
        </p:nvSpPr>
        <p:spPr>
          <a:xfrm>
            <a:off x="8698234" y="3178092"/>
            <a:ext cx="914400" cy="914400"/>
          </a:xfrm>
          <a:prstGeom prst="ellipse">
            <a:avLst/>
          </a:prstGeom>
          <a:solidFill>
            <a:srgbClr val="4987F9"/>
          </a:solidFill>
          <a:ln>
            <a:solidFill>
              <a:srgbClr val="4987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14% </a:t>
            </a:r>
            <a:r>
              <a:rPr kumimoji="0" lang="es-PA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CAGR</a:t>
            </a:r>
            <a:endParaRPr kumimoji="0" lang="es-PA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7081435-1354-FBAD-4399-76AD94DE2806}"/>
              </a:ext>
            </a:extLst>
          </p:cNvPr>
          <p:cNvSpPr/>
          <p:nvPr/>
        </p:nvSpPr>
        <p:spPr>
          <a:xfrm>
            <a:off x="9747259" y="3178092"/>
            <a:ext cx="914400" cy="914400"/>
          </a:xfrm>
          <a:prstGeom prst="ellipse">
            <a:avLst/>
          </a:prstGeom>
          <a:solidFill>
            <a:srgbClr val="4987F9"/>
          </a:solidFill>
          <a:ln>
            <a:solidFill>
              <a:srgbClr val="4987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A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0.6BnNet Rev.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27035FF3-C867-9F63-DC16-9155288F05D1}"/>
              </a:ext>
            </a:extLst>
          </p:cNvPr>
          <p:cNvSpPr/>
          <p:nvPr/>
        </p:nvSpPr>
        <p:spPr>
          <a:xfrm>
            <a:off x="9747259" y="1972281"/>
            <a:ext cx="914400" cy="914400"/>
          </a:xfrm>
          <a:prstGeom prst="ellipse">
            <a:avLst/>
          </a:prstGeom>
          <a:solidFill>
            <a:srgbClr val="FFFFFF"/>
          </a:solidFill>
          <a:ln>
            <a:solidFill>
              <a:srgbClr val="4987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A" sz="1200" b="1" dirty="0">
                <a:solidFill>
                  <a:srgbClr val="4987F9"/>
                </a:solidFill>
                <a:latin typeface="Montserrat"/>
              </a:rPr>
              <a:t>1</a:t>
            </a:r>
            <a:r>
              <a:rPr kumimoji="0" lang="es-PA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Bn</a:t>
            </a:r>
            <a:r>
              <a:rPr kumimoji="0" lang="es-PA" sz="12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Net Rev</a:t>
            </a:r>
            <a:r>
              <a:rPr kumimoji="0" lang="es-PA" sz="14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.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7E683D4-FBA1-095F-6DC1-8CA5427A7CE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6879669" y="2202105"/>
            <a:ext cx="835025" cy="2127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2FC87A-EEA0-45BD-A969-4C5A654D77E8}" type="datetime'''''''''''''''''''A''''''''''''''mb''''''it''i''on'">
              <a:rPr kumimoji="0" lang="es-PA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Ambition</a:t>
            </a:fld>
            <a:endParaRPr kumimoji="0" lang="es-PA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EA0F58F-B041-7E74-605C-08EEE6C6B985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6760450" y="3584574"/>
            <a:ext cx="1208088" cy="21272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39E328-0481-42D1-81F7-B25630021CC7}" type="datetime'''''''''N5 ''''''P''''roj''e''c''''t''i''''o''''''n'''''">
              <a:rPr kumimoji="0" lang="es-PA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N5 Projection</a:t>
            </a:fld>
            <a:endParaRPr kumimoji="0" lang="es-PA" sz="1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12D6902-F6BB-2A2B-B205-057061EE6955}"/>
              </a:ext>
            </a:extLst>
          </p:cNvPr>
          <p:cNvSpPr txBox="1"/>
          <p:nvPr/>
        </p:nvSpPr>
        <p:spPr>
          <a:xfrm>
            <a:off x="7467972" y="4800571"/>
            <a:ext cx="4656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Understanding the playing field to identify growing opportunities seeking a constant growth beyond N5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2C92F4-E92E-F7FC-7FD1-D51291AEE991}"/>
              </a:ext>
            </a:extLst>
          </p:cNvPr>
          <p:cNvCxnSpPr>
            <a:cxnSpLocks/>
          </p:cNvCxnSpPr>
          <p:nvPr/>
        </p:nvCxnSpPr>
        <p:spPr>
          <a:xfrm flipV="1">
            <a:off x="2395959" y="2529068"/>
            <a:ext cx="4229866" cy="24364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588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53698-A9E1-AB4A-4ADE-B2DD74A48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859A4AB-BDD6-78D1-A1EF-0436B4C49187}"/>
              </a:ext>
            </a:extLst>
          </p:cNvPr>
          <p:cNvSpPr/>
          <p:nvPr/>
        </p:nvSpPr>
        <p:spPr>
          <a:xfrm>
            <a:off x="251094" y="1159593"/>
            <a:ext cx="11085266" cy="4944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C5503911-A796-BA61-2007-60495D0FB6BD}"/>
              </a:ext>
            </a:extLst>
          </p:cNvPr>
          <p:cNvSpPr txBox="1">
            <a:spLocks/>
          </p:cNvSpPr>
          <p:nvPr/>
        </p:nvSpPr>
        <p:spPr>
          <a:xfrm>
            <a:off x="134572" y="-198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Artemis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Coffee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 1.0 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– 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F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ocus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Vertical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Coffee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Latam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Leadership</a:t>
            </a: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Team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56F52C1-E212-715B-422B-92633DE8F3AD}"/>
              </a:ext>
            </a:extLst>
          </p:cNvPr>
          <p:cNvSpPr/>
          <p:nvPr/>
        </p:nvSpPr>
        <p:spPr>
          <a:xfrm>
            <a:off x="251094" y="892601"/>
            <a:ext cx="11085266" cy="378415"/>
          </a:xfrm>
          <a:prstGeom prst="roundRect">
            <a:avLst/>
          </a:prstGeom>
          <a:solidFill>
            <a:srgbClr val="1C35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Steering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Committee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74F5F1B-6532-3EEA-2C40-37893D9A100F}"/>
              </a:ext>
            </a:extLst>
          </p:cNvPr>
          <p:cNvSpPr/>
          <p:nvPr/>
        </p:nvSpPr>
        <p:spPr>
          <a:xfrm>
            <a:off x="251094" y="3952793"/>
            <a:ext cx="5361148" cy="376603"/>
          </a:xfrm>
          <a:prstGeom prst="roundRect">
            <a:avLst/>
          </a:prstGeom>
          <a:solidFill>
            <a:srgbClr val="1C35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Lead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Team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7BF3913-D51B-4B5C-785B-F2EA280DC282}"/>
              </a:ext>
            </a:extLst>
          </p:cNvPr>
          <p:cNvSpPr/>
          <p:nvPr/>
        </p:nvSpPr>
        <p:spPr>
          <a:xfrm>
            <a:off x="2283376" y="1694959"/>
            <a:ext cx="1878416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CEO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8667A7A-8B9F-2F75-3EAD-25841385FB41}"/>
              </a:ext>
            </a:extLst>
          </p:cNvPr>
          <p:cNvSpPr/>
          <p:nvPr/>
        </p:nvSpPr>
        <p:spPr>
          <a:xfrm>
            <a:off x="1643296" y="1514878"/>
            <a:ext cx="822960" cy="77724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BF00512-6F2D-BBB8-CB4E-76BA0A6FED25}"/>
              </a:ext>
            </a:extLst>
          </p:cNvPr>
          <p:cNvSpPr txBox="1"/>
          <p:nvPr/>
        </p:nvSpPr>
        <p:spPr>
          <a:xfrm>
            <a:off x="2588626" y="2047522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Luciano Carillo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7A4F16C-6F02-BCDD-6D04-C210D59D7B24}"/>
              </a:ext>
            </a:extLst>
          </p:cNvPr>
          <p:cNvSpPr/>
          <p:nvPr/>
        </p:nvSpPr>
        <p:spPr>
          <a:xfrm>
            <a:off x="2283376" y="2824762"/>
            <a:ext cx="1878416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Director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2909D95-FDF0-05AF-5857-4BE7DCD7B50B}"/>
              </a:ext>
            </a:extLst>
          </p:cNvPr>
          <p:cNvSpPr/>
          <p:nvPr/>
        </p:nvSpPr>
        <p:spPr>
          <a:xfrm>
            <a:off x="1643296" y="2644681"/>
            <a:ext cx="822960" cy="777240"/>
          </a:xfrm>
          <a:prstGeom prst="ellipse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6F42E5C-1EE8-C29D-D109-60381B055D6F}"/>
              </a:ext>
            </a:extLst>
          </p:cNvPr>
          <p:cNvSpPr txBox="1"/>
          <p:nvPr/>
        </p:nvSpPr>
        <p:spPr>
          <a:xfrm>
            <a:off x="2588626" y="3177325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Luis Alberto Paiz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1CF9283-8CD9-D20C-9FD3-B730D64C0550}"/>
              </a:ext>
            </a:extLst>
          </p:cNvPr>
          <p:cNvSpPr/>
          <p:nvPr/>
        </p:nvSpPr>
        <p:spPr>
          <a:xfrm>
            <a:off x="5306992" y="1662556"/>
            <a:ext cx="1878416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Invitado 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CA8A162-8816-7704-5700-ED3751A6BF38}"/>
              </a:ext>
            </a:extLst>
          </p:cNvPr>
          <p:cNvSpPr/>
          <p:nvPr/>
        </p:nvSpPr>
        <p:spPr>
          <a:xfrm>
            <a:off x="4666912" y="1482475"/>
            <a:ext cx="822960" cy="777240"/>
          </a:xfrm>
          <a:prstGeom prst="ellipse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030BA6-49B9-AC92-06CC-505329B9DD84}"/>
              </a:ext>
            </a:extLst>
          </p:cNvPr>
          <p:cNvSpPr txBox="1"/>
          <p:nvPr/>
        </p:nvSpPr>
        <p:spPr>
          <a:xfrm>
            <a:off x="5612242" y="2015119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Carlos Enrique Mata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C112D28-5B05-5E44-0657-25008525535A}"/>
              </a:ext>
            </a:extLst>
          </p:cNvPr>
          <p:cNvSpPr/>
          <p:nvPr/>
        </p:nvSpPr>
        <p:spPr>
          <a:xfrm>
            <a:off x="8278482" y="1689326"/>
            <a:ext cx="1878416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Invitado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3E3271E-EE06-AA66-AFF8-575156F05398}"/>
              </a:ext>
            </a:extLst>
          </p:cNvPr>
          <p:cNvSpPr/>
          <p:nvPr/>
        </p:nvSpPr>
        <p:spPr>
          <a:xfrm>
            <a:off x="7638402" y="1509245"/>
            <a:ext cx="822960" cy="77724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DDC11C1-3694-521A-6014-53A35C54FCEA}"/>
              </a:ext>
            </a:extLst>
          </p:cNvPr>
          <p:cNvSpPr txBox="1"/>
          <p:nvPr/>
        </p:nvSpPr>
        <p:spPr>
          <a:xfrm>
            <a:off x="8583732" y="2041889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Juan Pablo Mata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4BECF88-2BA8-1BD8-4DD8-63F772FC2C03}"/>
              </a:ext>
            </a:extLst>
          </p:cNvPr>
          <p:cNvSpPr/>
          <p:nvPr/>
        </p:nvSpPr>
        <p:spPr>
          <a:xfrm>
            <a:off x="5337070" y="2776017"/>
            <a:ext cx="1878416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CEO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Owner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C5D5822-6CE2-0627-AB2C-3E36807E879D}"/>
              </a:ext>
            </a:extLst>
          </p:cNvPr>
          <p:cNvSpPr/>
          <p:nvPr/>
        </p:nvSpPr>
        <p:spPr>
          <a:xfrm>
            <a:off x="4605550" y="2608942"/>
            <a:ext cx="822960" cy="77724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28EF323-1E3D-2B9B-12F8-DEE17C0C9300}"/>
              </a:ext>
            </a:extLst>
          </p:cNvPr>
          <p:cNvSpPr txBox="1"/>
          <p:nvPr/>
        </p:nvSpPr>
        <p:spPr>
          <a:xfrm>
            <a:off x="5642320" y="3128580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Daniel Lopez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6943060-4A5E-AC6F-BEA3-A197360AA36C}"/>
              </a:ext>
            </a:extLst>
          </p:cNvPr>
          <p:cNvSpPr/>
          <p:nvPr/>
        </p:nvSpPr>
        <p:spPr>
          <a:xfrm>
            <a:off x="8308560" y="2802787"/>
            <a:ext cx="1878416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Advisors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7143F85-A3E8-13E2-BFFD-AA80C12BD557}"/>
              </a:ext>
            </a:extLst>
          </p:cNvPr>
          <p:cNvSpPr/>
          <p:nvPr/>
        </p:nvSpPr>
        <p:spPr>
          <a:xfrm>
            <a:off x="7668480" y="2622706"/>
            <a:ext cx="822960" cy="77724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EB1E526-AF61-5B33-A00B-08B070CB7BFE}"/>
              </a:ext>
            </a:extLst>
          </p:cNvPr>
          <p:cNvSpPr txBox="1"/>
          <p:nvPr/>
        </p:nvSpPr>
        <p:spPr>
          <a:xfrm>
            <a:off x="8613810" y="3155350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Ernesto Berrios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Caio Miranda</a:t>
            </a:r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3257FA4A-4746-DA0B-DC01-A8284E523056}"/>
              </a:ext>
            </a:extLst>
          </p:cNvPr>
          <p:cNvSpPr txBox="1"/>
          <p:nvPr/>
        </p:nvSpPr>
        <p:spPr>
          <a:xfrm>
            <a:off x="10998216" y="638677"/>
            <a:ext cx="812044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554466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43" name="object 6">
            <a:extLst>
              <a:ext uri="{FF2B5EF4-FFF2-40B4-BE49-F238E27FC236}">
                <a16:creationId xmlns:a16="http://schemas.microsoft.com/office/drawing/2014/main" id="{FA476172-ACF8-A519-8A33-8B9E92D941C5}"/>
              </a:ext>
            </a:extLst>
          </p:cNvPr>
          <p:cNvGrpSpPr/>
          <p:nvPr/>
        </p:nvGrpSpPr>
        <p:grpSpPr>
          <a:xfrm>
            <a:off x="11006914" y="409451"/>
            <a:ext cx="355390" cy="197139"/>
            <a:chOff x="18151078" y="674863"/>
            <a:chExt cx="586105" cy="325120"/>
          </a:xfrm>
        </p:grpSpPr>
        <p:sp>
          <p:nvSpPr>
            <p:cNvPr id="44" name="object 7">
              <a:extLst>
                <a:ext uri="{FF2B5EF4-FFF2-40B4-BE49-F238E27FC236}">
                  <a16:creationId xmlns:a16="http://schemas.microsoft.com/office/drawing/2014/main" id="{2123CB6D-6911-7587-675E-0FF56B8C1F6B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5" name="object 8">
              <a:extLst>
                <a:ext uri="{FF2B5EF4-FFF2-40B4-BE49-F238E27FC236}">
                  <a16:creationId xmlns:a16="http://schemas.microsoft.com/office/drawing/2014/main" id="{52497F00-4847-F77E-8DB9-102B2AFFA39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46" name="object 9">
            <a:extLst>
              <a:ext uri="{FF2B5EF4-FFF2-40B4-BE49-F238E27FC236}">
                <a16:creationId xmlns:a16="http://schemas.microsoft.com/office/drawing/2014/main" id="{49DE32A4-1E52-0DAE-9399-CAA6B6514A2D}"/>
              </a:ext>
            </a:extLst>
          </p:cNvPr>
          <p:cNvSpPr/>
          <p:nvPr/>
        </p:nvSpPr>
        <p:spPr>
          <a:xfrm>
            <a:off x="11450340" y="409269"/>
            <a:ext cx="342683" cy="197139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5544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6E4815-8C6C-1A1E-EBD5-7014D3F9226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5514" t="19967" r="53424" b="61815"/>
          <a:stretch>
            <a:fillRect/>
          </a:stretch>
        </p:blipFill>
        <p:spPr>
          <a:xfrm>
            <a:off x="4583706" y="1419513"/>
            <a:ext cx="971890" cy="900000"/>
          </a:xfrm>
          <a:prstGeom prst="ellipse">
            <a:avLst/>
          </a:prstGeom>
        </p:spPr>
      </p:pic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68801FC-2830-5182-D3D5-CB9663D495AB}"/>
              </a:ext>
            </a:extLst>
          </p:cNvPr>
          <p:cNvSpPr/>
          <p:nvPr/>
        </p:nvSpPr>
        <p:spPr>
          <a:xfrm>
            <a:off x="3809204" y="4443992"/>
            <a:ext cx="1440000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Project </a:t>
            </a:r>
            <a:r>
              <a:rPr kumimoji="0" lang="es-GT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Owner</a:t>
            </a: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7C94C20-A50E-2FBE-E6BC-25B63CD9BC8E}"/>
              </a:ext>
            </a:extLst>
          </p:cNvPr>
          <p:cNvSpPr txBox="1"/>
          <p:nvPr/>
        </p:nvSpPr>
        <p:spPr>
          <a:xfrm>
            <a:off x="3767704" y="5694019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Verónica Cosenza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8B5659E-BD38-DADB-4E65-3E29E1CDFAAC}"/>
              </a:ext>
            </a:extLst>
          </p:cNvPr>
          <p:cNvSpPr/>
          <p:nvPr/>
        </p:nvSpPr>
        <p:spPr>
          <a:xfrm>
            <a:off x="4039664" y="4869593"/>
            <a:ext cx="822961" cy="77724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 pitchFamily="2" charset="77"/>
              <a:ea typeface="+mn-ea"/>
              <a:cs typeface="+mn-cs"/>
            </a:endParaRPr>
          </a:p>
        </p:txBody>
      </p:sp>
      <p:sp>
        <p:nvSpPr>
          <p:cNvPr id="55" name="AutoShape 6">
            <a:extLst>
              <a:ext uri="{FF2B5EF4-FFF2-40B4-BE49-F238E27FC236}">
                <a16:creationId xmlns:a16="http://schemas.microsoft.com/office/drawing/2014/main" id="{56D09D4C-1C2C-F3E1-6CD0-68598179D4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5FC99272-A55B-612F-7A64-20B1C7A6F5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4068" y="2600697"/>
            <a:ext cx="792000" cy="792000"/>
          </a:xfrm>
          <a:prstGeom prst="ellipse">
            <a:avLst/>
          </a:prstGeom>
        </p:spPr>
      </p:pic>
      <p:sp>
        <p:nvSpPr>
          <p:cNvPr id="59" name="AutoShape 8" descr="Carolina Vazquez Garza">
            <a:extLst>
              <a:ext uri="{FF2B5EF4-FFF2-40B4-BE49-F238E27FC236}">
                <a16:creationId xmlns:a16="http://schemas.microsoft.com/office/drawing/2014/main" id="{80A93F5A-253F-2B10-B55D-B20679326A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EB8AABCC-02A5-B976-C7D4-C8929B11070F}"/>
              </a:ext>
            </a:extLst>
          </p:cNvPr>
          <p:cNvSpPr/>
          <p:nvPr/>
        </p:nvSpPr>
        <p:spPr>
          <a:xfrm>
            <a:off x="619105" y="4428742"/>
            <a:ext cx="1440000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Data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0DAEE32-4C9A-AD0F-C1D5-9E159D0A1459}"/>
              </a:ext>
            </a:extLst>
          </p:cNvPr>
          <p:cNvSpPr/>
          <p:nvPr/>
        </p:nvSpPr>
        <p:spPr>
          <a:xfrm>
            <a:off x="909827" y="4809072"/>
            <a:ext cx="822960" cy="77724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AF5C693-CE9B-C0FB-3D73-E7E4FDC37D28}"/>
              </a:ext>
            </a:extLst>
          </p:cNvPr>
          <p:cNvSpPr txBox="1"/>
          <p:nvPr/>
        </p:nvSpPr>
        <p:spPr>
          <a:xfrm>
            <a:off x="798309" y="5658556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Luis Jimenez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6639CA34-8863-6671-862E-40FB7170A49E}"/>
              </a:ext>
            </a:extLst>
          </p:cNvPr>
          <p:cNvSpPr/>
          <p:nvPr/>
        </p:nvSpPr>
        <p:spPr>
          <a:xfrm>
            <a:off x="2203699" y="4428742"/>
            <a:ext cx="1440000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B2B</a:t>
            </a: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47371798-340D-5C6C-8514-7A59191B2CEB}"/>
              </a:ext>
            </a:extLst>
          </p:cNvPr>
          <p:cNvSpPr/>
          <p:nvPr/>
        </p:nvSpPr>
        <p:spPr>
          <a:xfrm>
            <a:off x="2469309" y="4822407"/>
            <a:ext cx="822960" cy="77724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3FADA72-7BC2-AF93-8556-6AB837DB9ADF}"/>
              </a:ext>
            </a:extLst>
          </p:cNvPr>
          <p:cNvSpPr txBox="1"/>
          <p:nvPr/>
        </p:nvSpPr>
        <p:spPr>
          <a:xfrm>
            <a:off x="2208467" y="5658556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Diego De Leon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0DD70038-D4B2-CFE9-9578-298C575D2414}"/>
              </a:ext>
            </a:extLst>
          </p:cNvPr>
          <p:cNvSpPr/>
          <p:nvPr/>
        </p:nvSpPr>
        <p:spPr>
          <a:xfrm>
            <a:off x="6089192" y="3915001"/>
            <a:ext cx="5361148" cy="376603"/>
          </a:xfrm>
          <a:prstGeom prst="roundRect">
            <a:avLst/>
          </a:prstGeom>
          <a:solidFill>
            <a:srgbClr val="1C35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Expert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Team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B5963FBD-0D7A-D5B9-FD68-E47092C28FEE}"/>
              </a:ext>
            </a:extLst>
          </p:cNvPr>
          <p:cNvSpPr/>
          <p:nvPr/>
        </p:nvSpPr>
        <p:spPr>
          <a:xfrm>
            <a:off x="9842173" y="4444301"/>
            <a:ext cx="1440000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Supply</a:t>
            </a: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Chain</a:t>
            </a:r>
            <a:endParaRPr kumimoji="0" lang="es-GT" sz="11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4DB4744-CC3C-6657-9032-773318EA0938}"/>
              </a:ext>
            </a:extLst>
          </p:cNvPr>
          <p:cNvSpPr txBox="1"/>
          <p:nvPr/>
        </p:nvSpPr>
        <p:spPr>
          <a:xfrm>
            <a:off x="8264825" y="5674115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Mariposa Capital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199AE3D7-D99E-2EAA-5AF6-CAB99AB5D6F8}"/>
              </a:ext>
            </a:extLst>
          </p:cNvPr>
          <p:cNvSpPr/>
          <p:nvPr/>
        </p:nvSpPr>
        <p:spPr>
          <a:xfrm>
            <a:off x="8257580" y="4444301"/>
            <a:ext cx="1440000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M&amp;A</a:t>
            </a: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6E99C0DA-5208-41FB-3065-B27D8FE80FB9}"/>
              </a:ext>
            </a:extLst>
          </p:cNvPr>
          <p:cNvSpPr/>
          <p:nvPr/>
        </p:nvSpPr>
        <p:spPr>
          <a:xfrm>
            <a:off x="8500796" y="4809010"/>
            <a:ext cx="822960" cy="777240"/>
          </a:xfrm>
          <a:prstGeom prst="ellipse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0E108237-F60D-5C52-FB90-414768C3ED2F}"/>
              </a:ext>
            </a:extLst>
          </p:cNvPr>
          <p:cNvSpPr txBox="1"/>
          <p:nvPr/>
        </p:nvSpPr>
        <p:spPr>
          <a:xfrm>
            <a:off x="9963524" y="5674115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Cesar </a:t>
            </a: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Zuñiga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2974A9B0-6FE5-9585-9651-0CAD1DAC999A}"/>
              </a:ext>
            </a:extLst>
          </p:cNvPr>
          <p:cNvSpPr/>
          <p:nvPr/>
        </p:nvSpPr>
        <p:spPr>
          <a:xfrm>
            <a:off x="6672986" y="4444301"/>
            <a:ext cx="1440000" cy="378415"/>
          </a:xfrm>
          <a:prstGeom prst="roundRect">
            <a:avLst/>
          </a:prstGeom>
          <a:solidFill>
            <a:schemeClr val="bg1"/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G&amp;G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86459634-1513-9409-D055-E3E6AE85FE70}"/>
              </a:ext>
            </a:extLst>
          </p:cNvPr>
          <p:cNvSpPr txBox="1"/>
          <p:nvPr/>
        </p:nvSpPr>
        <p:spPr>
          <a:xfrm>
            <a:off x="6627040" y="5674115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Carolina </a:t>
            </a: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Vasquez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       (TBC Caio)</a:t>
            </a: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DDAC54B3-9A97-F977-F019-C4331F4E5FA9}"/>
              </a:ext>
            </a:extLst>
          </p:cNvPr>
          <p:cNvSpPr/>
          <p:nvPr/>
        </p:nvSpPr>
        <p:spPr>
          <a:xfrm>
            <a:off x="10180608" y="4837966"/>
            <a:ext cx="822960" cy="777240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 pitchFamily="2" charset="77"/>
              <a:ea typeface="+mn-ea"/>
              <a:cs typeface="+mn-cs"/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A10E282C-54AF-D08D-022C-2DEA55B667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8477" y="4851581"/>
            <a:ext cx="682992" cy="692098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1125678B-E4EB-EB41-8F82-C52462E6B5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5385" y="4863151"/>
            <a:ext cx="720000" cy="7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425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7281A-65F6-99B7-BCC4-C3F6571A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A41E7D7-60B5-7375-5677-E85D5EA4EE9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41E7D7-60B5-7375-5677-E85D5EA4EE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C5698-8E0E-7047-8BE6-F284FC41D6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5CC1AC1-EA3A-2423-C4DC-0BC4DE9EAF75}"/>
              </a:ext>
            </a:extLst>
          </p:cNvPr>
          <p:cNvSpPr txBox="1"/>
          <p:nvPr/>
        </p:nvSpPr>
        <p:spPr>
          <a:xfrm>
            <a:off x="569863" y="1977656"/>
            <a:ext cx="410846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BIA </a:t>
            </a:r>
            <a:r>
              <a:rPr lang="en-US" sz="6500" b="1" dirty="0">
                <a:solidFill>
                  <a:srgbClr val="4A88FA"/>
                </a:solidFill>
                <a:latin typeface="Montserrat"/>
              </a:rPr>
              <a:t>COFFEE</a:t>
            </a:r>
            <a:endParaRPr kumimoji="0" lang="en-US" sz="6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702F8067-0BBA-3D3F-4C4B-B5860BEB36B1}"/>
              </a:ext>
            </a:extLst>
          </p:cNvPr>
          <p:cNvSpPr txBox="1"/>
          <p:nvPr/>
        </p:nvSpPr>
        <p:spPr>
          <a:xfrm>
            <a:off x="2485868" y="4875127"/>
            <a:ext cx="179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2026-2032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6BE4EA6B-E9FD-D34F-DD29-24DA74969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630817"/>
              </p:ext>
            </p:extLst>
          </p:nvPr>
        </p:nvGraphicFramePr>
        <p:xfrm>
          <a:off x="7067476" y="2581513"/>
          <a:ext cx="5029200" cy="34495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16632">
                  <a:extLst>
                    <a:ext uri="{9D8B030D-6E8A-4147-A177-3AD203B41FA5}">
                      <a16:colId xmlns:a16="http://schemas.microsoft.com/office/drawing/2014/main" val="2591404406"/>
                    </a:ext>
                  </a:extLst>
                </a:gridCol>
                <a:gridCol w="2512568">
                  <a:extLst>
                    <a:ext uri="{9D8B030D-6E8A-4147-A177-3AD203B41FA5}">
                      <a16:colId xmlns:a16="http://schemas.microsoft.com/office/drawing/2014/main" val="3553095340"/>
                    </a:ext>
                  </a:extLst>
                </a:gridCol>
              </a:tblGrid>
              <a:tr h="1149839">
                <a:tc>
                  <a:txBody>
                    <a:bodyPr/>
                    <a:lstStyle/>
                    <a:p>
                      <a:pPr algn="l"/>
                      <a:r>
                        <a:rPr lang="en-US" sz="3500" b="1" dirty="0"/>
                        <a:t>$ 652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/>
                        <a:t>14% </a:t>
                      </a:r>
                    </a:p>
                    <a:p>
                      <a:pPr algn="ctr"/>
                      <a:r>
                        <a:rPr lang="en-US" sz="1500" b="1" dirty="0"/>
                        <a:t>CAGR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671829"/>
                  </a:ext>
                </a:extLst>
              </a:tr>
              <a:tr h="1149839">
                <a:tc>
                  <a:txBody>
                    <a:bodyPr/>
                    <a:lstStyle/>
                    <a:p>
                      <a:pPr algn="l"/>
                      <a:r>
                        <a:rPr lang="en-US" sz="3500" b="1" dirty="0"/>
                        <a:t>$ 188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/>
                        <a:t>25%</a:t>
                      </a:r>
                    </a:p>
                    <a:p>
                      <a:pPr algn="ctr"/>
                      <a:r>
                        <a:rPr lang="en-US" sz="1500" b="1" dirty="0"/>
                        <a:t>CAGR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166262"/>
                  </a:ext>
                </a:extLst>
              </a:tr>
              <a:tr h="1149839">
                <a:tc>
                  <a:txBody>
                    <a:bodyPr/>
                    <a:lstStyle/>
                    <a:p>
                      <a:pPr algn="l"/>
                      <a:r>
                        <a:rPr lang="en-US" sz="3500" b="1" dirty="0"/>
                        <a:t>29%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/>
                        <a:t>11.6pp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739574"/>
                  </a:ext>
                </a:extLst>
              </a:tr>
            </a:tbl>
          </a:graphicData>
        </a:graphic>
      </p:graphicFrame>
      <p:sp>
        <p:nvSpPr>
          <p:cNvPr id="12" name="TextBox 8">
            <a:extLst>
              <a:ext uri="{FF2B5EF4-FFF2-40B4-BE49-F238E27FC236}">
                <a16:creationId xmlns:a16="http://schemas.microsoft.com/office/drawing/2014/main" id="{3E6EEF31-7660-CA0D-38A7-E4D13D9C25F8}"/>
              </a:ext>
            </a:extLst>
          </p:cNvPr>
          <p:cNvSpPr txBox="1"/>
          <p:nvPr/>
        </p:nvSpPr>
        <p:spPr>
          <a:xfrm>
            <a:off x="569863" y="3976467"/>
            <a:ext cx="3163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F15C9DB0-621E-1BB1-FA35-6B6E3506DF01}"/>
              </a:ext>
            </a:extLst>
          </p:cNvPr>
          <p:cNvSpPr txBox="1"/>
          <p:nvPr/>
        </p:nvSpPr>
        <p:spPr>
          <a:xfrm>
            <a:off x="7067476" y="1708916"/>
            <a:ext cx="251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Projection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2032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7352D987-7370-6874-7511-B23033B4B87A}"/>
              </a:ext>
            </a:extLst>
          </p:cNvPr>
          <p:cNvSpPr txBox="1"/>
          <p:nvPr/>
        </p:nvSpPr>
        <p:spPr>
          <a:xfrm>
            <a:off x="9582077" y="1708916"/>
            <a:ext cx="25145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Growth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2026-2032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9261386F-7FB8-1FD6-C802-C34FDBD4B93B}"/>
              </a:ext>
            </a:extLst>
          </p:cNvPr>
          <p:cNvSpPr txBox="1"/>
          <p:nvPr/>
        </p:nvSpPr>
        <p:spPr>
          <a:xfrm>
            <a:off x="4797427" y="2943307"/>
            <a:ext cx="216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REVENUE</a:t>
            </a:r>
            <a:endParaRPr kumimoji="0" lang="en-US" sz="25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D66FE840-6E38-D4AF-89ED-C402C10F6323}"/>
              </a:ext>
            </a:extLst>
          </p:cNvPr>
          <p:cNvSpPr txBox="1"/>
          <p:nvPr/>
        </p:nvSpPr>
        <p:spPr>
          <a:xfrm>
            <a:off x="4797427" y="4041828"/>
            <a:ext cx="216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EBITDA</a:t>
            </a:r>
            <a:endParaRPr kumimoji="0" lang="en-US" sz="25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4E54EF6F-076B-473D-6C60-25B6C67F08A9}"/>
              </a:ext>
            </a:extLst>
          </p:cNvPr>
          <p:cNvSpPr txBox="1"/>
          <p:nvPr/>
        </p:nvSpPr>
        <p:spPr>
          <a:xfrm>
            <a:off x="4846132" y="5074123"/>
            <a:ext cx="216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EBITDA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MARGIN</a:t>
            </a:r>
            <a:endParaRPr kumimoji="0" lang="en-US" sz="25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A79E2-CF29-7EF7-7A4C-F44E0A644413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</p:spTree>
    <p:extLst>
      <p:ext uri="{BB962C8B-B14F-4D97-AF65-F5344CB8AC3E}">
        <p14:creationId xmlns:p14="http://schemas.microsoft.com/office/powerpoint/2010/main" val="2622038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F37A-C294-F612-5662-1EB460DF1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C8993F7E-08E2-71D7-C86F-73615C421C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017" y="1829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8993F7E-08E2-71D7-C86F-73615C421C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" y="1829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5">
            <a:extLst>
              <a:ext uri="{FF2B5EF4-FFF2-40B4-BE49-F238E27FC236}">
                <a16:creationId xmlns:a16="http://schemas.microsoft.com/office/drawing/2014/main" id="{65EC5724-9E3F-E788-2FD1-0691A5DCCC30}"/>
              </a:ext>
            </a:extLst>
          </p:cNvPr>
          <p:cNvSpPr txBox="1"/>
          <p:nvPr/>
        </p:nvSpPr>
        <p:spPr>
          <a:xfrm>
            <a:off x="10998216" y="638677"/>
            <a:ext cx="812044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554466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27A88395-6E25-23E7-3749-53E82857B37A}"/>
              </a:ext>
            </a:extLst>
          </p:cNvPr>
          <p:cNvGrpSpPr/>
          <p:nvPr/>
        </p:nvGrpSpPr>
        <p:grpSpPr>
          <a:xfrm>
            <a:off x="11006914" y="409451"/>
            <a:ext cx="355390" cy="197139"/>
            <a:chOff x="18151078" y="674863"/>
            <a:chExt cx="586105" cy="32512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D521DC2-CB93-43E0-D1FC-122CC140A861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48F0D85-DD11-4F7F-C422-19A0CACCD2E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4DAD6C43-47AA-9B0D-414B-F8D9EE9E4023}"/>
              </a:ext>
            </a:extLst>
          </p:cNvPr>
          <p:cNvSpPr/>
          <p:nvPr/>
        </p:nvSpPr>
        <p:spPr>
          <a:xfrm>
            <a:off x="11450340" y="409269"/>
            <a:ext cx="342683" cy="197139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5544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3">
            <a:extLst>
              <a:ext uri="{FF2B5EF4-FFF2-40B4-BE49-F238E27FC236}">
                <a16:creationId xmlns:a16="http://schemas.microsoft.com/office/drawing/2014/main" id="{54E0AD1A-A354-5424-9C43-D78DA528341E}"/>
              </a:ext>
            </a:extLst>
          </p:cNvPr>
          <p:cNvSpPr txBox="1">
            <a:spLocks/>
          </p:cNvSpPr>
          <p:nvPr/>
        </p:nvSpPr>
        <p:spPr>
          <a:xfrm>
            <a:off x="158879" y="-2237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N5 PLAYS –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Connecting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N5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to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Artemis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2F2845C-7667-5115-F332-FDEB6BE38CDB}"/>
              </a:ext>
            </a:extLst>
          </p:cNvPr>
          <p:cNvSpPr/>
          <p:nvPr/>
        </p:nvSpPr>
        <p:spPr>
          <a:xfrm>
            <a:off x="1039778" y="904931"/>
            <a:ext cx="11507821" cy="741928"/>
          </a:xfrm>
          <a:prstGeom prst="round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C23C3E-D9FD-9767-BE55-EC7E980F6619}"/>
              </a:ext>
            </a:extLst>
          </p:cNvPr>
          <p:cNvSpPr txBox="1"/>
          <p:nvPr/>
        </p:nvSpPr>
        <p:spPr>
          <a:xfrm>
            <a:off x="1166683" y="934422"/>
            <a:ext cx="8485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By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understanding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consumption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occasions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and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segments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we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can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clearly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see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how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to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deploy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our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portfolio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strategy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in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each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market</a:t>
            </a:r>
            <a:r>
              <a:rPr lang="es-GT" sz="1600" dirty="0">
                <a:solidFill>
                  <a:srgbClr val="FFFFFF"/>
                </a:solidFill>
                <a:latin typeface="Montserrat" panose="00000500000000000000" pitchFamily="2" charset="0"/>
              </a:rPr>
              <a:t> and </a:t>
            </a:r>
            <a:r>
              <a:rPr lang="es-GT" sz="1600" dirty="0" err="1">
                <a:solidFill>
                  <a:srgbClr val="FFFFFF"/>
                </a:solidFill>
                <a:latin typeface="Montserrat" panose="00000500000000000000" pitchFamily="2" charset="0"/>
              </a:rPr>
              <a:t>identify</a:t>
            </a:r>
            <a:r>
              <a:rPr lang="es-GT" sz="16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s-GT" sz="1600" b="1" dirty="0" err="1">
                <a:solidFill>
                  <a:srgbClr val="FFFFFF"/>
                </a:solidFill>
                <a:latin typeface="Montserrat" panose="00000500000000000000" pitchFamily="2" charset="0"/>
              </a:rPr>
              <a:t>Common</a:t>
            </a:r>
            <a:r>
              <a:rPr lang="es-GT" sz="1600" b="1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s-GT" sz="1600" b="1" dirty="0" err="1">
                <a:solidFill>
                  <a:srgbClr val="FFFFFF"/>
                </a:solidFill>
                <a:latin typeface="Montserrat" panose="00000500000000000000" pitchFamily="2" charset="0"/>
              </a:rPr>
              <a:t>Platforms</a:t>
            </a:r>
            <a:endParaRPr kumimoji="0" lang="es-GT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34250564-BCD3-5DD2-475A-EE9637BAC0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231" y="1830351"/>
          <a:ext cx="10716862" cy="384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0477424" imgH="3600450" progId="Excel.Sheet.12">
                  <p:embed/>
                </p:oleObj>
              </mc:Choice>
              <mc:Fallback>
                <p:oleObj name="Worksheet" r:id="rId6" imgW="10477424" imgH="3600450" progId="Excel.Sheet.12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34250564-BCD3-5DD2-475A-EE9637BAC0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231" y="1830351"/>
                        <a:ext cx="10716862" cy="384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>
            <a:extLst>
              <a:ext uri="{FF2B5EF4-FFF2-40B4-BE49-F238E27FC236}">
                <a16:creationId xmlns:a16="http://schemas.microsoft.com/office/drawing/2014/main" id="{3A849517-5137-FD58-0A9A-C658B4C362B0}"/>
              </a:ext>
            </a:extLst>
          </p:cNvPr>
          <p:cNvSpPr/>
          <p:nvPr/>
        </p:nvSpPr>
        <p:spPr>
          <a:xfrm>
            <a:off x="2093879" y="6032329"/>
            <a:ext cx="2960721" cy="368300"/>
          </a:xfrm>
          <a:prstGeom prst="rect">
            <a:avLst/>
          </a:prstGeom>
          <a:solidFill>
            <a:srgbClr val="DAF2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Elevate</a:t>
            </a: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Core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683CA8F-49FC-1061-ACEA-81C233F09518}"/>
              </a:ext>
            </a:extLst>
          </p:cNvPr>
          <p:cNvSpPr/>
          <p:nvPr/>
        </p:nvSpPr>
        <p:spPr>
          <a:xfrm>
            <a:off x="5152108" y="6032329"/>
            <a:ext cx="2959200" cy="3683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Innovation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6B98CCC-4073-2AA0-20E4-4054CB7F2FC3}"/>
              </a:ext>
            </a:extLst>
          </p:cNvPr>
          <p:cNvSpPr/>
          <p:nvPr/>
        </p:nvSpPr>
        <p:spPr>
          <a:xfrm>
            <a:off x="8208816" y="6029273"/>
            <a:ext cx="2959200" cy="368300"/>
          </a:xfrm>
          <a:prstGeom prst="rect">
            <a:avLst/>
          </a:prstGeom>
          <a:solidFill>
            <a:srgbClr val="FBE2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Expansion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689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FDF26-CF24-4EB5-2E84-E6838EAB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A05CB54B-C6F2-3405-4683-045A8C97F7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017" y="1829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05CB54B-C6F2-3405-4683-045A8C97F7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" y="1829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5">
            <a:extLst>
              <a:ext uri="{FF2B5EF4-FFF2-40B4-BE49-F238E27FC236}">
                <a16:creationId xmlns:a16="http://schemas.microsoft.com/office/drawing/2014/main" id="{3BF5F701-7185-48EC-839F-C0FB2CF036E4}"/>
              </a:ext>
            </a:extLst>
          </p:cNvPr>
          <p:cNvSpPr txBox="1"/>
          <p:nvPr/>
        </p:nvSpPr>
        <p:spPr>
          <a:xfrm>
            <a:off x="10998216" y="638677"/>
            <a:ext cx="812044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554466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244B2061-3821-E35F-A39D-42BE9AAF03ED}"/>
              </a:ext>
            </a:extLst>
          </p:cNvPr>
          <p:cNvGrpSpPr/>
          <p:nvPr/>
        </p:nvGrpSpPr>
        <p:grpSpPr>
          <a:xfrm>
            <a:off x="11006914" y="409451"/>
            <a:ext cx="355390" cy="197139"/>
            <a:chOff x="18151078" y="674863"/>
            <a:chExt cx="586105" cy="32512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1F91487-132E-F79D-F747-5C64110C1FE5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9B5A5C6B-ED60-DB8B-52E1-B4BC2BAE63D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67DB3399-81D7-D6FB-FE22-981FBCA32997}"/>
              </a:ext>
            </a:extLst>
          </p:cNvPr>
          <p:cNvSpPr/>
          <p:nvPr/>
        </p:nvSpPr>
        <p:spPr>
          <a:xfrm>
            <a:off x="11450340" y="409269"/>
            <a:ext cx="342683" cy="197139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5544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3">
            <a:extLst>
              <a:ext uri="{FF2B5EF4-FFF2-40B4-BE49-F238E27FC236}">
                <a16:creationId xmlns:a16="http://schemas.microsoft.com/office/drawing/2014/main" id="{6DEF563A-F85E-442A-0A12-A37798B56247}"/>
              </a:ext>
            </a:extLst>
          </p:cNvPr>
          <p:cNvSpPr txBox="1">
            <a:spLocks/>
          </p:cNvSpPr>
          <p:nvPr/>
        </p:nvSpPr>
        <p:spPr>
          <a:xfrm>
            <a:off x="158879" y="-2237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N5 PLAYS –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Identifying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common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platforms</a:t>
            </a:r>
            <a:endParaRPr kumimoji="0" lang="es-GT" sz="2400" b="0" i="0" u="none" strike="noStrike" kern="120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D65DC07-C01D-5B6F-25DD-C610F629C0B7}"/>
              </a:ext>
            </a:extLst>
          </p:cNvPr>
          <p:cNvSpPr/>
          <p:nvPr/>
        </p:nvSpPr>
        <p:spPr>
          <a:xfrm>
            <a:off x="1039778" y="904931"/>
            <a:ext cx="11507821" cy="741928"/>
          </a:xfrm>
          <a:prstGeom prst="round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B7E391-105A-C631-FF18-3EE35BF10C71}"/>
              </a:ext>
            </a:extLst>
          </p:cNvPr>
          <p:cNvSpPr txBox="1"/>
          <p:nvPr/>
        </p:nvSpPr>
        <p:spPr>
          <a:xfrm>
            <a:off x="1203245" y="1056682"/>
            <a:ext cx="848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Grouping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workstreams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beyond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N5</a:t>
            </a:r>
          </a:p>
        </p:txBody>
      </p:sp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BE6FF982-8101-6E77-3742-1C6D6C93B5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78" y="1830351"/>
          <a:ext cx="10716862" cy="384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0477424" imgH="3600450" progId="Excel.Sheet.12">
                  <p:embed/>
                </p:oleObj>
              </mc:Choice>
              <mc:Fallback>
                <p:oleObj name="Worksheet" r:id="rId6" imgW="10477424" imgH="3600450" progId="Excel.Sheet.12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BE6FF982-8101-6E77-3742-1C6D6C93B5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3478" y="1830351"/>
                        <a:ext cx="10716862" cy="384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>
            <a:extLst>
              <a:ext uri="{FF2B5EF4-FFF2-40B4-BE49-F238E27FC236}">
                <a16:creationId xmlns:a16="http://schemas.microsoft.com/office/drawing/2014/main" id="{D07ED3B1-3D3A-20CC-971E-4C0A79EECF82}"/>
              </a:ext>
            </a:extLst>
          </p:cNvPr>
          <p:cNvSpPr/>
          <p:nvPr/>
        </p:nvSpPr>
        <p:spPr>
          <a:xfrm>
            <a:off x="2093879" y="6032329"/>
            <a:ext cx="2960721" cy="368300"/>
          </a:xfrm>
          <a:prstGeom prst="rect">
            <a:avLst/>
          </a:prstGeom>
          <a:solidFill>
            <a:srgbClr val="DAF2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Elevate</a:t>
            </a: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Core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61420FA-8A3F-523C-13CA-8AEB25FE7221}"/>
              </a:ext>
            </a:extLst>
          </p:cNvPr>
          <p:cNvSpPr/>
          <p:nvPr/>
        </p:nvSpPr>
        <p:spPr>
          <a:xfrm>
            <a:off x="5152108" y="6032329"/>
            <a:ext cx="2959200" cy="3683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Innovation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6061D6A-AD33-0FD8-32A4-10457D7604F7}"/>
              </a:ext>
            </a:extLst>
          </p:cNvPr>
          <p:cNvSpPr/>
          <p:nvPr/>
        </p:nvSpPr>
        <p:spPr>
          <a:xfrm>
            <a:off x="8208816" y="6029273"/>
            <a:ext cx="2959200" cy="368300"/>
          </a:xfrm>
          <a:prstGeom prst="rect">
            <a:avLst/>
          </a:prstGeom>
          <a:solidFill>
            <a:srgbClr val="FBE2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Expansion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5AA1CDDF-7F04-11B4-3E88-220F47121FE0}"/>
              </a:ext>
            </a:extLst>
          </p:cNvPr>
          <p:cNvSpPr/>
          <p:nvPr/>
        </p:nvSpPr>
        <p:spPr>
          <a:xfrm>
            <a:off x="3615408" y="2437024"/>
            <a:ext cx="3052091" cy="923317"/>
          </a:xfrm>
          <a:prstGeom prst="roundRect">
            <a:avLst/>
          </a:prstGeom>
          <a:solidFill>
            <a:srgbClr val="F2F2F2">
              <a:alpha val="89020"/>
            </a:srgbClr>
          </a:solidFill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Market</a:t>
            </a: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Driven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A91B3B53-B97C-B195-5B54-F189ACC7E99F}"/>
              </a:ext>
            </a:extLst>
          </p:cNvPr>
          <p:cNvSpPr/>
          <p:nvPr/>
        </p:nvSpPr>
        <p:spPr>
          <a:xfrm>
            <a:off x="7583516" y="2429758"/>
            <a:ext cx="3803975" cy="617539"/>
          </a:xfrm>
          <a:prstGeom prst="roundRect">
            <a:avLst/>
          </a:prstGeom>
          <a:solidFill>
            <a:srgbClr val="F2F2F2">
              <a:alpha val="89020"/>
            </a:srgbClr>
          </a:solidFill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Market</a:t>
            </a: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Driven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7E3F083F-AC94-08A9-9D98-31D84D35F9ED}"/>
              </a:ext>
            </a:extLst>
          </p:cNvPr>
          <p:cNvSpPr/>
          <p:nvPr/>
        </p:nvSpPr>
        <p:spPr>
          <a:xfrm>
            <a:off x="5162150" y="3387360"/>
            <a:ext cx="2280050" cy="316911"/>
          </a:xfrm>
          <a:prstGeom prst="roundRect">
            <a:avLst/>
          </a:prstGeom>
          <a:solidFill>
            <a:srgbClr val="F2F2F2">
              <a:alpha val="89020"/>
            </a:srgbClr>
          </a:solidFill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arket</a:t>
            </a: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Driven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261EB1D-0625-09F4-0822-EFCD7D2F0844}"/>
              </a:ext>
            </a:extLst>
          </p:cNvPr>
          <p:cNvSpPr/>
          <p:nvPr/>
        </p:nvSpPr>
        <p:spPr>
          <a:xfrm>
            <a:off x="3615408" y="3720532"/>
            <a:ext cx="3826792" cy="956399"/>
          </a:xfrm>
          <a:prstGeom prst="roundRect">
            <a:avLst/>
          </a:prstGeom>
          <a:solidFill>
            <a:srgbClr val="7F7F7F">
              <a:alpha val="85098"/>
            </a:srgbClr>
          </a:solidFill>
          <a:ln w="9525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Artemis</a:t>
            </a:r>
            <a:endParaRPr kumimoji="0" lang="es-GT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8A5FA55A-D4EA-2F6A-10E6-06F800C044E5}"/>
              </a:ext>
            </a:extLst>
          </p:cNvPr>
          <p:cNvSpPr/>
          <p:nvPr/>
        </p:nvSpPr>
        <p:spPr>
          <a:xfrm>
            <a:off x="7583516" y="3076759"/>
            <a:ext cx="3826792" cy="636656"/>
          </a:xfrm>
          <a:prstGeom prst="roundRect">
            <a:avLst/>
          </a:prstGeom>
          <a:solidFill>
            <a:srgbClr val="7F7F7F">
              <a:alpha val="85098"/>
            </a:srgbClr>
          </a:solidFill>
          <a:ln w="9525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Artemis</a:t>
            </a:r>
            <a:endParaRPr kumimoji="0" lang="es-GT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485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2E876A2-566B-E416-5CD0-7D8CC39C0063}"/>
              </a:ext>
            </a:extLst>
          </p:cNvPr>
          <p:cNvSpPr/>
          <p:nvPr/>
        </p:nvSpPr>
        <p:spPr>
          <a:xfrm>
            <a:off x="402249" y="1890568"/>
            <a:ext cx="11292927" cy="329362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08D6EE5-163E-0F3F-FF67-2ADF29220F9C}"/>
              </a:ext>
            </a:extLst>
          </p:cNvPr>
          <p:cNvSpPr/>
          <p:nvPr/>
        </p:nvSpPr>
        <p:spPr>
          <a:xfrm>
            <a:off x="402249" y="5296064"/>
            <a:ext cx="11292927" cy="94912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ENABLERS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10E04D2-CD29-B27C-0EC5-116EFF92426C}"/>
              </a:ext>
            </a:extLst>
          </p:cNvPr>
          <p:cNvSpPr/>
          <p:nvPr/>
        </p:nvSpPr>
        <p:spPr>
          <a:xfrm>
            <a:off x="962026" y="2270985"/>
            <a:ext cx="2634409" cy="484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Elevate</a:t>
            </a:r>
            <a:r>
              <a:rPr kumimoji="0" lang="es-GT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Core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069DEB2-763C-756C-A6D8-9A03382EB434}"/>
              </a:ext>
            </a:extLst>
          </p:cNvPr>
          <p:cNvSpPr/>
          <p:nvPr/>
        </p:nvSpPr>
        <p:spPr>
          <a:xfrm>
            <a:off x="3694531" y="2270985"/>
            <a:ext cx="2379600" cy="484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Innovation</a:t>
            </a:r>
            <a:endParaRPr kumimoji="0" lang="es-GT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EA6A34-35CA-3586-8011-839936A89C7C}"/>
              </a:ext>
            </a:extLst>
          </p:cNvPr>
          <p:cNvSpPr/>
          <p:nvPr/>
        </p:nvSpPr>
        <p:spPr>
          <a:xfrm>
            <a:off x="6445053" y="2270985"/>
            <a:ext cx="4890619" cy="484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Expansion</a:t>
            </a:r>
            <a:endParaRPr kumimoji="0" lang="es-GT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4006219-37B6-5EED-F236-9C64D2807EF4}"/>
              </a:ext>
            </a:extLst>
          </p:cNvPr>
          <p:cNvSpPr/>
          <p:nvPr/>
        </p:nvSpPr>
        <p:spPr>
          <a:xfrm>
            <a:off x="8027387" y="2842688"/>
            <a:ext cx="1473226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Capabilities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00EEBE4-C667-75B1-BF40-AD38E2983FC5}"/>
              </a:ext>
            </a:extLst>
          </p:cNvPr>
          <p:cNvSpPr/>
          <p:nvPr/>
        </p:nvSpPr>
        <p:spPr>
          <a:xfrm>
            <a:off x="2788890" y="3423583"/>
            <a:ext cx="1400470" cy="1440000"/>
          </a:xfrm>
          <a:prstGeom prst="rect">
            <a:avLst/>
          </a:prstGeom>
          <a:noFill/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Accelerate</a:t>
            </a: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value</a:t>
            </a: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added</a:t>
            </a: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brands</a:t>
            </a: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ORO:  HN – GT - ECU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Manufacturing</a:t>
            </a:r>
            <a:endParaRPr kumimoji="0" lang="es-GT" sz="1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Capabilities</a:t>
            </a:r>
            <a:endParaRPr kumimoji="0" lang="es-GT" sz="1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3A7F14-03C4-6C6E-1574-177B0BD009B9}"/>
              </a:ext>
            </a:extLst>
          </p:cNvPr>
          <p:cNvSpPr/>
          <p:nvPr/>
        </p:nvSpPr>
        <p:spPr>
          <a:xfrm>
            <a:off x="4599940" y="3423583"/>
            <a:ext cx="1400468" cy="1440000"/>
          </a:xfrm>
          <a:prstGeom prst="rect">
            <a:avLst/>
          </a:prstGeom>
          <a:solidFill>
            <a:schemeClr val="bg1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Develop</a:t>
            </a: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Premium Portfolio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Capsules – </a:t>
            </a: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Espresso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/Dolce Gusto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Specialities</a:t>
            </a:r>
            <a:endParaRPr kumimoji="0" lang="es-GT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Seasonals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Premium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Oro: ECU-CR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A482F5D-8988-2E5A-95B7-729A0D7564EC}"/>
              </a:ext>
            </a:extLst>
          </p:cNvPr>
          <p:cNvSpPr/>
          <p:nvPr/>
        </p:nvSpPr>
        <p:spPr>
          <a:xfrm>
            <a:off x="6445053" y="3423583"/>
            <a:ext cx="1400470" cy="1440000"/>
          </a:xfrm>
          <a:prstGeom prst="rect">
            <a:avLst/>
          </a:prstGeom>
          <a:solidFill>
            <a:schemeClr val="bg1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Launch</a:t>
            </a: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OOH: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Horeca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Convenience</a:t>
            </a:r>
            <a:endParaRPr kumimoji="0" lang="es-GT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Office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129E9FF-D53A-6A7B-3612-9EFB7C7EB9C1}"/>
              </a:ext>
            </a:extLst>
          </p:cNvPr>
          <p:cNvSpPr txBox="1"/>
          <p:nvPr/>
        </p:nvSpPr>
        <p:spPr>
          <a:xfrm>
            <a:off x="976020" y="1918328"/>
            <a:ext cx="6976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WORKSTREAMS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FBCF44D-34EF-2CF3-7242-FA1721F5A1CE}"/>
              </a:ext>
            </a:extLst>
          </p:cNvPr>
          <p:cNvSpPr/>
          <p:nvPr/>
        </p:nvSpPr>
        <p:spPr>
          <a:xfrm>
            <a:off x="8027386" y="3423583"/>
            <a:ext cx="1473227" cy="1440000"/>
          </a:xfrm>
          <a:prstGeom prst="rect">
            <a:avLst/>
          </a:prstGeom>
          <a:solidFill>
            <a:schemeClr val="bg1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Soluble </a:t>
            </a: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Manufacturing</a:t>
            </a: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977CB26-969D-903F-EDD7-73559EE2D46B}"/>
              </a:ext>
            </a:extLst>
          </p:cNvPr>
          <p:cNvSpPr/>
          <p:nvPr/>
        </p:nvSpPr>
        <p:spPr>
          <a:xfrm>
            <a:off x="1888514" y="5615502"/>
            <a:ext cx="1800000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People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14A0490-02A1-C13C-7793-53A35C6F187B}"/>
              </a:ext>
            </a:extLst>
          </p:cNvPr>
          <p:cNvSpPr/>
          <p:nvPr/>
        </p:nvSpPr>
        <p:spPr>
          <a:xfrm>
            <a:off x="4205081" y="5615502"/>
            <a:ext cx="1800000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Capex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862A2DB-744A-21B7-92B7-E0D6903C6F7B}"/>
              </a:ext>
            </a:extLst>
          </p:cNvPr>
          <p:cNvSpPr/>
          <p:nvPr/>
        </p:nvSpPr>
        <p:spPr>
          <a:xfrm>
            <a:off x="6521648" y="5615502"/>
            <a:ext cx="1800000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RTM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498CD80-7E60-3039-774E-E8F32318BB24}"/>
              </a:ext>
            </a:extLst>
          </p:cNvPr>
          <p:cNvSpPr/>
          <p:nvPr/>
        </p:nvSpPr>
        <p:spPr>
          <a:xfrm>
            <a:off x="8838216" y="5592406"/>
            <a:ext cx="1800000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Alternative Business </a:t>
            </a: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Models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6897432-48FB-8C9A-FFD9-739089775021}"/>
              </a:ext>
            </a:extLst>
          </p:cNvPr>
          <p:cNvSpPr/>
          <p:nvPr/>
        </p:nvSpPr>
        <p:spPr>
          <a:xfrm>
            <a:off x="4599940" y="2829082"/>
            <a:ext cx="1400469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Premium R&amp;G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C607771-7F82-9B1E-96DA-4B6DF66AF048}"/>
              </a:ext>
            </a:extLst>
          </p:cNvPr>
          <p:cNvSpPr/>
          <p:nvPr/>
        </p:nvSpPr>
        <p:spPr>
          <a:xfrm>
            <a:off x="2788890" y="2814825"/>
            <a:ext cx="1400469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Mainstream Plus Soluble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A3D1B1F-D4B2-F1EF-6178-4A05FBCB5EAD}"/>
              </a:ext>
            </a:extLst>
          </p:cNvPr>
          <p:cNvSpPr/>
          <p:nvPr/>
        </p:nvSpPr>
        <p:spPr>
          <a:xfrm>
            <a:off x="6445054" y="2844464"/>
            <a:ext cx="1442162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OOH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396B7C7-8925-CBCB-8E56-9B4F45915205}"/>
              </a:ext>
            </a:extLst>
          </p:cNvPr>
          <p:cNvSpPr/>
          <p:nvPr/>
        </p:nvSpPr>
        <p:spPr>
          <a:xfrm>
            <a:off x="1048850" y="2809609"/>
            <a:ext cx="1400469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Brand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Building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AB51480-A0C8-CFC8-1573-DA3517A60A45}"/>
              </a:ext>
            </a:extLst>
          </p:cNvPr>
          <p:cNvSpPr/>
          <p:nvPr/>
        </p:nvSpPr>
        <p:spPr>
          <a:xfrm>
            <a:off x="1048850" y="3423583"/>
            <a:ext cx="1400470" cy="1440000"/>
          </a:xfrm>
          <a:prstGeom prst="rect">
            <a:avLst/>
          </a:prstGeom>
          <a:solidFill>
            <a:schemeClr val="bg1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Brands</a:t>
            </a: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Rejuvenation</a:t>
            </a:r>
            <a:r>
              <a:rPr kumimoji="0" lang="es-GT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VBBP/BVI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Portfolio </a:t>
            </a: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Strategy</a:t>
            </a: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Accelerate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, </a:t>
            </a: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Defend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, </a:t>
            </a: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Transform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and </a:t>
            </a: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Seed</a:t>
            </a:r>
            <a:endParaRPr kumimoji="0" lang="es-GT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6422E753-CFEC-626D-260F-C25DE107DBA7}"/>
              </a:ext>
            </a:extLst>
          </p:cNvPr>
          <p:cNvCxnSpPr>
            <a:cxnSpLocks/>
          </p:cNvCxnSpPr>
          <p:nvPr/>
        </p:nvCxnSpPr>
        <p:spPr>
          <a:xfrm>
            <a:off x="6282949" y="2410622"/>
            <a:ext cx="0" cy="25890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ítulo 3">
            <a:extLst>
              <a:ext uri="{FF2B5EF4-FFF2-40B4-BE49-F238E27FC236}">
                <a16:creationId xmlns:a16="http://schemas.microsoft.com/office/drawing/2014/main" id="{48F20087-E26C-4AE9-2C8E-264788E01217}"/>
              </a:ext>
            </a:extLst>
          </p:cNvPr>
          <p:cNvSpPr txBox="1">
            <a:spLocks/>
          </p:cNvSpPr>
          <p:nvPr/>
        </p:nvSpPr>
        <p:spPr>
          <a:xfrm>
            <a:off x="134572" y="-198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Artemis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Coffee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 1.0 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–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Workstreams</a:t>
            </a:r>
            <a:endParaRPr kumimoji="0" lang="es-GT" sz="2400" b="0" i="0" u="none" strike="noStrike" kern="120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93DC7EB1-22C1-A4B2-74DD-F601FBADA29B}"/>
              </a:ext>
            </a:extLst>
          </p:cNvPr>
          <p:cNvSpPr txBox="1"/>
          <p:nvPr/>
        </p:nvSpPr>
        <p:spPr>
          <a:xfrm>
            <a:off x="10998216" y="638677"/>
            <a:ext cx="812044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554466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7" name="object 6">
            <a:extLst>
              <a:ext uri="{FF2B5EF4-FFF2-40B4-BE49-F238E27FC236}">
                <a16:creationId xmlns:a16="http://schemas.microsoft.com/office/drawing/2014/main" id="{105D967B-7E40-772D-797F-775333F01A87}"/>
              </a:ext>
            </a:extLst>
          </p:cNvPr>
          <p:cNvGrpSpPr/>
          <p:nvPr/>
        </p:nvGrpSpPr>
        <p:grpSpPr>
          <a:xfrm>
            <a:off x="11006914" y="409451"/>
            <a:ext cx="355390" cy="197139"/>
            <a:chOff x="18151078" y="674863"/>
            <a:chExt cx="586105" cy="325120"/>
          </a:xfrm>
        </p:grpSpPr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04FE2DFC-1E08-6AF5-2B8B-ADD40EB45E78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9" name="object 8">
              <a:extLst>
                <a:ext uri="{FF2B5EF4-FFF2-40B4-BE49-F238E27FC236}">
                  <a16:creationId xmlns:a16="http://schemas.microsoft.com/office/drawing/2014/main" id="{6967A3EB-5879-C424-3FC3-F1E7143C5F5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40" name="object 9">
            <a:extLst>
              <a:ext uri="{FF2B5EF4-FFF2-40B4-BE49-F238E27FC236}">
                <a16:creationId xmlns:a16="http://schemas.microsoft.com/office/drawing/2014/main" id="{A0333CB5-862D-4198-0170-845797BB02AF}"/>
              </a:ext>
            </a:extLst>
          </p:cNvPr>
          <p:cNvSpPr/>
          <p:nvPr/>
        </p:nvSpPr>
        <p:spPr>
          <a:xfrm>
            <a:off x="11450340" y="409269"/>
            <a:ext cx="342683" cy="197139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5544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F2851792-DD24-FB4B-2ADF-7A148161A3B3}"/>
              </a:ext>
            </a:extLst>
          </p:cNvPr>
          <p:cNvSpPr/>
          <p:nvPr/>
        </p:nvSpPr>
        <p:spPr>
          <a:xfrm>
            <a:off x="402249" y="859145"/>
            <a:ext cx="11507821" cy="741928"/>
          </a:xfrm>
          <a:prstGeom prst="round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GT" sz="2400" dirty="0" err="1">
                <a:solidFill>
                  <a:prstClr val="white"/>
                </a:solidFill>
                <a:latin typeface="Aptos" panose="02110004020202020204"/>
              </a:rPr>
              <a:t>Shorter</a:t>
            </a:r>
            <a:r>
              <a:rPr lang="es-GT" sz="24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s-GT" sz="2400" dirty="0" err="1">
                <a:solidFill>
                  <a:prstClr val="white"/>
                </a:solidFill>
                <a:latin typeface="Aptos" panose="02110004020202020204"/>
              </a:rPr>
              <a:t>term</a:t>
            </a:r>
            <a:r>
              <a:rPr lang="es-GT" sz="24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s-GT" sz="2400" dirty="0" err="1">
                <a:solidFill>
                  <a:prstClr val="white"/>
                </a:solidFill>
                <a:latin typeface="Aptos" panose="02110004020202020204"/>
              </a:rPr>
              <a:t>workstreams</a:t>
            </a:r>
            <a:r>
              <a:rPr lang="es-GT" sz="24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s-GT" sz="2400" dirty="0" err="1">
                <a:solidFill>
                  <a:prstClr val="white"/>
                </a:solidFill>
                <a:latin typeface="Aptos" panose="02110004020202020204"/>
              </a:rPr>
              <a:t>driven</a:t>
            </a:r>
            <a:r>
              <a:rPr lang="es-GT" sz="24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s-GT" sz="2400" dirty="0" err="1">
                <a:solidFill>
                  <a:prstClr val="white"/>
                </a:solidFill>
                <a:latin typeface="Aptos" panose="02110004020202020204"/>
              </a:rPr>
              <a:t>by</a:t>
            </a:r>
            <a:r>
              <a:rPr lang="es-GT" sz="2400" dirty="0">
                <a:solidFill>
                  <a:prstClr val="white"/>
                </a:solidFill>
                <a:latin typeface="Aptos" panose="02110004020202020204"/>
              </a:rPr>
              <a:t> </a:t>
            </a:r>
            <a:r>
              <a:rPr lang="es-GT" sz="2400" dirty="0" err="1">
                <a:solidFill>
                  <a:prstClr val="white"/>
                </a:solidFill>
                <a:latin typeface="Aptos" panose="02110004020202020204"/>
              </a:rPr>
              <a:t>Markets</a:t>
            </a:r>
            <a:endParaRPr kumimoji="0" lang="es-G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3A78B31-2D3B-F6ED-CDB1-8D7601842FE3}"/>
              </a:ext>
            </a:extLst>
          </p:cNvPr>
          <p:cNvSpPr/>
          <p:nvPr/>
        </p:nvSpPr>
        <p:spPr>
          <a:xfrm>
            <a:off x="9582908" y="2842688"/>
            <a:ext cx="1752764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M&amp;A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13F0EDC-8C9F-00ED-56FA-AB79CA8FEAC6}"/>
              </a:ext>
            </a:extLst>
          </p:cNvPr>
          <p:cNvSpPr/>
          <p:nvPr/>
        </p:nvSpPr>
        <p:spPr>
          <a:xfrm>
            <a:off x="9609725" y="3423583"/>
            <a:ext cx="1725947" cy="1440000"/>
          </a:xfrm>
          <a:prstGeom prst="rect">
            <a:avLst/>
          </a:prstGeom>
          <a:solidFill>
            <a:schemeClr val="bg1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Key targets: </a:t>
            </a:r>
            <a:endParaRPr kumimoji="0" lang="es-GT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Meet</a:t>
            </a:r>
            <a:r>
              <a:rPr kumimoji="0" lang="es-GT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strategic</a:t>
            </a:r>
            <a:r>
              <a:rPr kumimoji="0" lang="es-GT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criteria</a:t>
            </a:r>
            <a:r>
              <a:rPr kumimoji="0" lang="es-GT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55BF68E-4D99-66A9-6202-269CCE0E76DE}"/>
              </a:ext>
            </a:extLst>
          </p:cNvPr>
          <p:cNvSpPr txBox="1"/>
          <p:nvPr/>
        </p:nvSpPr>
        <p:spPr>
          <a:xfrm>
            <a:off x="8104629" y="3893117"/>
            <a:ext cx="1740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    </a:t>
            </a:r>
            <a:r>
              <a:rPr kumimoji="0" lang="es-GT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Segments</a:t>
            </a:r>
            <a:r>
              <a:rPr kumimoji="0" lang="es-GT" sz="1000" b="0" i="0" u="none" strike="noStrike" kern="1200" cap="none" spc="3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1200" cap="none" spc="3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          </a:t>
            </a:r>
            <a:endParaRPr kumimoji="0" lang="es-GT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6F6A04E-4C39-DA4C-22DC-45DC2F1640FA}"/>
              </a:ext>
            </a:extLst>
          </p:cNvPr>
          <p:cNvSpPr txBox="1"/>
          <p:nvPr/>
        </p:nvSpPr>
        <p:spPr>
          <a:xfrm>
            <a:off x="8273293" y="4054016"/>
            <a:ext cx="1782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Mainstream  Plus/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Premium (Liofilizado)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Aglomerado (CAM)</a:t>
            </a:r>
            <a:endParaRPr kumimoji="0" lang="es-GT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E0CB730-76F7-F3FB-7072-0D38277655BF}"/>
              </a:ext>
            </a:extLst>
          </p:cNvPr>
          <p:cNvSpPr txBox="1"/>
          <p:nvPr/>
        </p:nvSpPr>
        <p:spPr>
          <a:xfrm>
            <a:off x="8022989" y="3757662"/>
            <a:ext cx="14732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JV/M&amp;A - CAFESCA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034DB77-4B36-4AB2-0407-06DAB9C2DACA}"/>
              </a:ext>
            </a:extLst>
          </p:cNvPr>
          <p:cNvSpPr txBox="1"/>
          <p:nvPr/>
        </p:nvSpPr>
        <p:spPr>
          <a:xfrm>
            <a:off x="9738216" y="3761628"/>
            <a:ext cx="2425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SV – </a:t>
            </a:r>
            <a:r>
              <a:rPr kumimoji="0" lang="es-GT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Colcafé</a:t>
            </a: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/</a:t>
            </a:r>
            <a:r>
              <a:rPr kumimoji="0" lang="es-GT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Riko</a:t>
            </a:r>
            <a:endParaRPr kumimoji="0" lang="es-GT" sz="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GUA – La </a:t>
            </a:r>
            <a:r>
              <a:rPr kumimoji="0" lang="es-GT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Jarillita</a:t>
            </a:r>
            <a:endParaRPr kumimoji="0" lang="es-GT" sz="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ECU – </a:t>
            </a:r>
            <a:r>
              <a:rPr kumimoji="0" lang="es-GT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Gardella</a:t>
            </a: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/Minerva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HN - </a:t>
            </a:r>
            <a:r>
              <a:rPr kumimoji="0" lang="es-GT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Cafetano</a:t>
            </a:r>
            <a:endParaRPr kumimoji="0" lang="es-GT" sz="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D2DC2BD1-7A2C-94D1-097B-24414D501F26}"/>
              </a:ext>
            </a:extLst>
          </p:cNvPr>
          <p:cNvSpPr/>
          <p:nvPr/>
        </p:nvSpPr>
        <p:spPr>
          <a:xfrm>
            <a:off x="856328" y="2748978"/>
            <a:ext cx="5203779" cy="2398634"/>
          </a:xfrm>
          <a:prstGeom prst="roundRect">
            <a:avLst>
              <a:gd name="adj" fmla="val 4255"/>
            </a:avLst>
          </a:prstGeom>
          <a:solidFill>
            <a:schemeClr val="accent6">
              <a:lumMod val="20000"/>
              <a:lumOff val="80000"/>
              <a:alpha val="58824"/>
            </a:schemeClr>
          </a:solidFill>
          <a:ln w="9525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Market</a:t>
            </a:r>
            <a:endParaRPr kumimoji="0" lang="es-GT" sz="14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ontserrat ExtraBold" panose="00000900000000000000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Lead</a:t>
            </a:r>
          </a:p>
        </p:txBody>
      </p:sp>
    </p:spTree>
    <p:extLst>
      <p:ext uri="{BB962C8B-B14F-4D97-AF65-F5344CB8AC3E}">
        <p14:creationId xmlns:p14="http://schemas.microsoft.com/office/powerpoint/2010/main" val="137506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4AE00-DB83-36BB-A615-FDE20D4E2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A1FC020-CEA7-693D-8054-66B1E2526DE4}"/>
              </a:ext>
            </a:extLst>
          </p:cNvPr>
          <p:cNvSpPr/>
          <p:nvPr/>
        </p:nvSpPr>
        <p:spPr>
          <a:xfrm>
            <a:off x="402249" y="1890568"/>
            <a:ext cx="11292927" cy="329362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C53CBB8-A9E6-F26A-0DAF-6D4151A93807}"/>
              </a:ext>
            </a:extLst>
          </p:cNvPr>
          <p:cNvSpPr/>
          <p:nvPr/>
        </p:nvSpPr>
        <p:spPr>
          <a:xfrm>
            <a:off x="402249" y="5296064"/>
            <a:ext cx="11292927" cy="94912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ENABLERS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F158FBC-ED7F-F15B-6268-21330BFD1790}"/>
              </a:ext>
            </a:extLst>
          </p:cNvPr>
          <p:cNvSpPr/>
          <p:nvPr/>
        </p:nvSpPr>
        <p:spPr>
          <a:xfrm>
            <a:off x="962026" y="2270985"/>
            <a:ext cx="2634409" cy="484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Elevate</a:t>
            </a:r>
            <a:r>
              <a:rPr kumimoji="0" lang="es-GT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Core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6D705CF-569B-7C10-7ABC-2A41F74D62E8}"/>
              </a:ext>
            </a:extLst>
          </p:cNvPr>
          <p:cNvSpPr/>
          <p:nvPr/>
        </p:nvSpPr>
        <p:spPr>
          <a:xfrm>
            <a:off x="3694531" y="2270985"/>
            <a:ext cx="2379600" cy="484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Innovation</a:t>
            </a:r>
            <a:endParaRPr kumimoji="0" lang="es-GT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23BEFBF-A80E-86C9-BB6C-BCAA268020DE}"/>
              </a:ext>
            </a:extLst>
          </p:cNvPr>
          <p:cNvSpPr/>
          <p:nvPr/>
        </p:nvSpPr>
        <p:spPr>
          <a:xfrm>
            <a:off x="6445053" y="2270985"/>
            <a:ext cx="4890619" cy="484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Expansion</a:t>
            </a:r>
            <a:endParaRPr kumimoji="0" lang="es-GT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9534564-7B97-B8C6-F036-D1ED856222EE}"/>
              </a:ext>
            </a:extLst>
          </p:cNvPr>
          <p:cNvSpPr/>
          <p:nvPr/>
        </p:nvSpPr>
        <p:spPr>
          <a:xfrm>
            <a:off x="8027387" y="2842688"/>
            <a:ext cx="1473226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Capabilities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135A944-5ED4-A3D5-9908-9029096B6A44}"/>
              </a:ext>
            </a:extLst>
          </p:cNvPr>
          <p:cNvSpPr/>
          <p:nvPr/>
        </p:nvSpPr>
        <p:spPr>
          <a:xfrm>
            <a:off x="2788890" y="3423583"/>
            <a:ext cx="1400470" cy="1440000"/>
          </a:xfrm>
          <a:prstGeom prst="rect">
            <a:avLst/>
          </a:prstGeom>
          <a:noFill/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Accelerate</a:t>
            </a: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value</a:t>
            </a: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added</a:t>
            </a: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brands</a:t>
            </a:r>
            <a:r>
              <a:rPr kumimoji="0" lang="es-GT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ORO:  HN – GT - ECU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Manufacturing</a:t>
            </a:r>
            <a:endParaRPr kumimoji="0" lang="es-GT" sz="1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Capabilities</a:t>
            </a:r>
            <a:endParaRPr kumimoji="0" lang="es-GT" sz="11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7A788BE-B191-0CEF-E5EF-2D42076A0411}"/>
              </a:ext>
            </a:extLst>
          </p:cNvPr>
          <p:cNvSpPr/>
          <p:nvPr/>
        </p:nvSpPr>
        <p:spPr>
          <a:xfrm>
            <a:off x="4599940" y="3423583"/>
            <a:ext cx="1400468" cy="1440000"/>
          </a:xfrm>
          <a:prstGeom prst="rect">
            <a:avLst/>
          </a:prstGeom>
          <a:solidFill>
            <a:schemeClr val="bg1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Develop</a:t>
            </a: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Premium Portfolio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Capsules – </a:t>
            </a: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Espresso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/Dolce Gusto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Specialities</a:t>
            </a:r>
            <a:endParaRPr kumimoji="0" lang="es-GT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Seasonals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Premium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Oro: ECU-CR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2DEB3DF-35AA-B9C0-E5FE-246DB07DB878}"/>
              </a:ext>
            </a:extLst>
          </p:cNvPr>
          <p:cNvSpPr/>
          <p:nvPr/>
        </p:nvSpPr>
        <p:spPr>
          <a:xfrm>
            <a:off x="6445053" y="3423583"/>
            <a:ext cx="1400470" cy="1440000"/>
          </a:xfrm>
          <a:prstGeom prst="rect">
            <a:avLst/>
          </a:prstGeom>
          <a:solidFill>
            <a:schemeClr val="bg1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Launch</a:t>
            </a: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OOH: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Horeca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Convenience</a:t>
            </a:r>
            <a:endParaRPr kumimoji="0" lang="es-GT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Office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0D974AD-EF68-C912-7FFB-23445486DA62}"/>
              </a:ext>
            </a:extLst>
          </p:cNvPr>
          <p:cNvSpPr txBox="1"/>
          <p:nvPr/>
        </p:nvSpPr>
        <p:spPr>
          <a:xfrm>
            <a:off x="976020" y="1918328"/>
            <a:ext cx="6976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WORKSTREAMS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D1E046F-771C-7DE3-13C7-C21F163585ED}"/>
              </a:ext>
            </a:extLst>
          </p:cNvPr>
          <p:cNvSpPr/>
          <p:nvPr/>
        </p:nvSpPr>
        <p:spPr>
          <a:xfrm>
            <a:off x="8027386" y="3423583"/>
            <a:ext cx="1473227" cy="1440000"/>
          </a:xfrm>
          <a:prstGeom prst="rect">
            <a:avLst/>
          </a:prstGeom>
          <a:solidFill>
            <a:schemeClr val="bg1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Soluble </a:t>
            </a: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Manufacturing</a:t>
            </a: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A9CAE46-D081-48B5-3701-631347CE9AF6}"/>
              </a:ext>
            </a:extLst>
          </p:cNvPr>
          <p:cNvSpPr/>
          <p:nvPr/>
        </p:nvSpPr>
        <p:spPr>
          <a:xfrm>
            <a:off x="1888514" y="5615502"/>
            <a:ext cx="1800000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People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F4D8F97-3029-3E4A-09CE-D6CE0341E7E7}"/>
              </a:ext>
            </a:extLst>
          </p:cNvPr>
          <p:cNvSpPr/>
          <p:nvPr/>
        </p:nvSpPr>
        <p:spPr>
          <a:xfrm>
            <a:off x="4205081" y="5615502"/>
            <a:ext cx="1800000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Capex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0DEB385-014B-7614-C6FE-E95F2E72A52E}"/>
              </a:ext>
            </a:extLst>
          </p:cNvPr>
          <p:cNvSpPr/>
          <p:nvPr/>
        </p:nvSpPr>
        <p:spPr>
          <a:xfrm>
            <a:off x="6521648" y="5615502"/>
            <a:ext cx="1800000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RTM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3A306E2-57DE-30DC-CF17-23C1B8AF253F}"/>
              </a:ext>
            </a:extLst>
          </p:cNvPr>
          <p:cNvSpPr/>
          <p:nvPr/>
        </p:nvSpPr>
        <p:spPr>
          <a:xfrm>
            <a:off x="8838216" y="5592406"/>
            <a:ext cx="1800000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Alternative Business </a:t>
            </a: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Models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BD386F7-C5E5-9561-DF96-CE9965D519AC}"/>
              </a:ext>
            </a:extLst>
          </p:cNvPr>
          <p:cNvSpPr/>
          <p:nvPr/>
        </p:nvSpPr>
        <p:spPr>
          <a:xfrm>
            <a:off x="4599940" y="2829082"/>
            <a:ext cx="1400469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Premium R&amp;G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622C8E3-B256-2142-9053-3A216BD23A10}"/>
              </a:ext>
            </a:extLst>
          </p:cNvPr>
          <p:cNvSpPr/>
          <p:nvPr/>
        </p:nvSpPr>
        <p:spPr>
          <a:xfrm>
            <a:off x="2788890" y="2814825"/>
            <a:ext cx="1400469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Mainstream Plus Soluble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1AE3171-F83F-02BA-BAC4-8135FAF4D109}"/>
              </a:ext>
            </a:extLst>
          </p:cNvPr>
          <p:cNvSpPr/>
          <p:nvPr/>
        </p:nvSpPr>
        <p:spPr>
          <a:xfrm>
            <a:off x="6445054" y="2844464"/>
            <a:ext cx="1442162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OOH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5737A8E-1F79-5FBA-F4F8-22CD851CAEFE}"/>
              </a:ext>
            </a:extLst>
          </p:cNvPr>
          <p:cNvSpPr/>
          <p:nvPr/>
        </p:nvSpPr>
        <p:spPr>
          <a:xfrm>
            <a:off x="1048850" y="2809609"/>
            <a:ext cx="1400469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Brand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Building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FD3F47-B667-6DF9-872D-D7F1BBC52CDC}"/>
              </a:ext>
            </a:extLst>
          </p:cNvPr>
          <p:cNvSpPr/>
          <p:nvPr/>
        </p:nvSpPr>
        <p:spPr>
          <a:xfrm>
            <a:off x="1048850" y="3423583"/>
            <a:ext cx="1400470" cy="1440000"/>
          </a:xfrm>
          <a:prstGeom prst="rect">
            <a:avLst/>
          </a:prstGeom>
          <a:solidFill>
            <a:schemeClr val="bg1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Brands</a:t>
            </a: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Rejuvenation</a:t>
            </a:r>
            <a:r>
              <a:rPr kumimoji="0" lang="es-GT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VBBP/BVI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CCI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Portfolio </a:t>
            </a: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Strategy</a:t>
            </a: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Accelerate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, </a:t>
            </a: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Defend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, </a:t>
            </a: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Transform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and </a:t>
            </a: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Seed</a:t>
            </a:r>
            <a:endParaRPr kumimoji="0" lang="es-GT" sz="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5E80A43-4C1B-0629-4E47-B8F007908C0A}"/>
              </a:ext>
            </a:extLst>
          </p:cNvPr>
          <p:cNvCxnSpPr>
            <a:cxnSpLocks/>
          </p:cNvCxnSpPr>
          <p:nvPr/>
        </p:nvCxnSpPr>
        <p:spPr>
          <a:xfrm>
            <a:off x="6282949" y="2410622"/>
            <a:ext cx="0" cy="258904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ítulo 3">
            <a:extLst>
              <a:ext uri="{FF2B5EF4-FFF2-40B4-BE49-F238E27FC236}">
                <a16:creationId xmlns:a16="http://schemas.microsoft.com/office/drawing/2014/main" id="{AFF9648F-B321-3F86-6AA6-338E266DBB20}"/>
              </a:ext>
            </a:extLst>
          </p:cNvPr>
          <p:cNvSpPr txBox="1">
            <a:spLocks/>
          </p:cNvSpPr>
          <p:nvPr/>
        </p:nvSpPr>
        <p:spPr>
          <a:xfrm>
            <a:off x="134572" y="-198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Artemis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Coffee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 1.0 –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Workstream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and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Priorities</a:t>
            </a:r>
            <a:endParaRPr kumimoji="0" lang="es-GT" sz="2400" b="0" i="0" u="none" strike="noStrike" kern="120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0B1AE23C-93FF-0DBA-B88C-ACCE3AD43A2F}"/>
              </a:ext>
            </a:extLst>
          </p:cNvPr>
          <p:cNvSpPr txBox="1"/>
          <p:nvPr/>
        </p:nvSpPr>
        <p:spPr>
          <a:xfrm>
            <a:off x="10998216" y="638677"/>
            <a:ext cx="812044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554466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7" name="object 6">
            <a:extLst>
              <a:ext uri="{FF2B5EF4-FFF2-40B4-BE49-F238E27FC236}">
                <a16:creationId xmlns:a16="http://schemas.microsoft.com/office/drawing/2014/main" id="{BD06C3AE-8364-3064-D9DD-80252DE7395F}"/>
              </a:ext>
            </a:extLst>
          </p:cNvPr>
          <p:cNvGrpSpPr/>
          <p:nvPr/>
        </p:nvGrpSpPr>
        <p:grpSpPr>
          <a:xfrm>
            <a:off x="9560521" y="313083"/>
            <a:ext cx="355390" cy="197139"/>
            <a:chOff x="18151078" y="674863"/>
            <a:chExt cx="586105" cy="325120"/>
          </a:xfrm>
        </p:grpSpPr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19346038-AF6A-9A52-B171-6688E79658D9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9" name="object 8">
              <a:extLst>
                <a:ext uri="{FF2B5EF4-FFF2-40B4-BE49-F238E27FC236}">
                  <a16:creationId xmlns:a16="http://schemas.microsoft.com/office/drawing/2014/main" id="{777ADD1A-D52F-F423-9D17-693F569022A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40" name="object 9">
            <a:extLst>
              <a:ext uri="{FF2B5EF4-FFF2-40B4-BE49-F238E27FC236}">
                <a16:creationId xmlns:a16="http://schemas.microsoft.com/office/drawing/2014/main" id="{DAC5C23B-AA3A-0912-8D71-8DF883D83353}"/>
              </a:ext>
            </a:extLst>
          </p:cNvPr>
          <p:cNvSpPr/>
          <p:nvPr/>
        </p:nvSpPr>
        <p:spPr>
          <a:xfrm>
            <a:off x="9573017" y="565743"/>
            <a:ext cx="342683" cy="197139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5544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111DD466-0250-5ACC-5950-5AACC399FBE8}"/>
              </a:ext>
            </a:extLst>
          </p:cNvPr>
          <p:cNvSpPr/>
          <p:nvPr/>
        </p:nvSpPr>
        <p:spPr>
          <a:xfrm>
            <a:off x="402249" y="859145"/>
            <a:ext cx="11507821" cy="741928"/>
          </a:xfrm>
          <a:prstGeom prst="round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C1E526F-8589-51AE-F7ED-187AC60448BE}"/>
              </a:ext>
            </a:extLst>
          </p:cNvPr>
          <p:cNvSpPr/>
          <p:nvPr/>
        </p:nvSpPr>
        <p:spPr>
          <a:xfrm>
            <a:off x="9582908" y="2842688"/>
            <a:ext cx="1752764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M&amp;A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E488882-E877-B0C3-11A6-4831FE2420ED}"/>
              </a:ext>
            </a:extLst>
          </p:cNvPr>
          <p:cNvSpPr/>
          <p:nvPr/>
        </p:nvSpPr>
        <p:spPr>
          <a:xfrm>
            <a:off x="9609725" y="3423583"/>
            <a:ext cx="1725947" cy="1440000"/>
          </a:xfrm>
          <a:prstGeom prst="rect">
            <a:avLst/>
          </a:prstGeom>
          <a:solidFill>
            <a:schemeClr val="bg1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Key </a:t>
            </a:r>
            <a:r>
              <a:rPr kumimoji="0" lang="es-GT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players</a:t>
            </a:r>
            <a:r>
              <a:rPr kumimoji="0" lang="es-GT" sz="1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: </a:t>
            </a:r>
            <a:endParaRPr kumimoji="0" lang="es-GT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Meet</a:t>
            </a:r>
            <a:r>
              <a:rPr kumimoji="0" lang="es-GT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strategic</a:t>
            </a:r>
            <a:r>
              <a:rPr kumimoji="0" lang="es-GT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criteria</a:t>
            </a:r>
            <a:r>
              <a:rPr kumimoji="0" lang="es-GT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C5F1008-8A8B-AC1C-DFF7-4D0733BCA524}"/>
              </a:ext>
            </a:extLst>
          </p:cNvPr>
          <p:cNvSpPr txBox="1"/>
          <p:nvPr/>
        </p:nvSpPr>
        <p:spPr>
          <a:xfrm>
            <a:off x="8104629" y="3893117"/>
            <a:ext cx="1740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    </a:t>
            </a:r>
            <a:r>
              <a:rPr kumimoji="0" lang="es-GT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Segments</a:t>
            </a:r>
            <a:r>
              <a:rPr kumimoji="0" lang="es-GT" sz="1000" b="0" i="0" u="none" strike="noStrike" kern="1200" cap="none" spc="3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1200" cap="none" spc="30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          </a:t>
            </a:r>
            <a:endParaRPr kumimoji="0" lang="es-GT" sz="1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98CA0A0-9915-A09F-FD58-9846F62BC183}"/>
              </a:ext>
            </a:extLst>
          </p:cNvPr>
          <p:cNvSpPr txBox="1"/>
          <p:nvPr/>
        </p:nvSpPr>
        <p:spPr>
          <a:xfrm>
            <a:off x="8273293" y="4054016"/>
            <a:ext cx="1782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Mainstream  Plus/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Premium (Liofilizado)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Aglomerado (CAM)</a:t>
            </a:r>
            <a:endParaRPr kumimoji="0" lang="es-GT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FF1BFEC-1601-7320-D7C0-508BAFE551FE}"/>
              </a:ext>
            </a:extLst>
          </p:cNvPr>
          <p:cNvSpPr txBox="1"/>
          <p:nvPr/>
        </p:nvSpPr>
        <p:spPr>
          <a:xfrm>
            <a:off x="8022989" y="3757662"/>
            <a:ext cx="14732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JV/M&amp;A - CAFESCA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8BB0F3D-2968-2D86-7DCE-A395FBEC40D6}"/>
              </a:ext>
            </a:extLst>
          </p:cNvPr>
          <p:cNvSpPr txBox="1"/>
          <p:nvPr/>
        </p:nvSpPr>
        <p:spPr>
          <a:xfrm>
            <a:off x="9738216" y="3761628"/>
            <a:ext cx="2425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SV - </a:t>
            </a:r>
            <a:r>
              <a:rPr kumimoji="0" lang="es-GT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Colcafé</a:t>
            </a:r>
            <a:endParaRPr kumimoji="0" lang="es-GT" sz="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GUA – La </a:t>
            </a:r>
            <a:r>
              <a:rPr kumimoji="0" lang="es-GT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Jarillita</a:t>
            </a:r>
            <a:endParaRPr kumimoji="0" lang="es-GT" sz="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ECU – </a:t>
            </a:r>
            <a:r>
              <a:rPr kumimoji="0" lang="es-GT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Gardella</a:t>
            </a: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/Minerva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HN - </a:t>
            </a:r>
            <a:r>
              <a:rPr kumimoji="0" lang="es-GT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Cafetano</a:t>
            </a:r>
            <a:endParaRPr kumimoji="0" lang="es-GT" sz="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0209AD-BCE6-0490-9B30-7C833978FBE9}"/>
              </a:ext>
            </a:extLst>
          </p:cNvPr>
          <p:cNvSpPr txBox="1"/>
          <p:nvPr/>
        </p:nvSpPr>
        <p:spPr>
          <a:xfrm>
            <a:off x="862495" y="1067909"/>
            <a:ext cx="8485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Expansion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workstreams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Driven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by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Artemis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Team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.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A06FC9D5-D168-E39A-9CEA-8C3E62D9E4CF}"/>
              </a:ext>
            </a:extLst>
          </p:cNvPr>
          <p:cNvSpPr/>
          <p:nvPr/>
        </p:nvSpPr>
        <p:spPr>
          <a:xfrm>
            <a:off x="856328" y="2785554"/>
            <a:ext cx="5203779" cy="2398634"/>
          </a:xfrm>
          <a:prstGeom prst="roundRect">
            <a:avLst>
              <a:gd name="adj" fmla="val 4255"/>
            </a:avLst>
          </a:prstGeom>
          <a:solidFill>
            <a:schemeClr val="accent6">
              <a:lumMod val="20000"/>
              <a:lumOff val="80000"/>
              <a:alpha val="58824"/>
            </a:schemeClr>
          </a:solidFill>
          <a:ln w="9525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Market</a:t>
            </a:r>
            <a:endParaRPr kumimoji="0" lang="es-GT" sz="14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ontserrat ExtraBold" panose="00000900000000000000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Lead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D4878A84-9169-5240-679C-A461AC800E3E}"/>
              </a:ext>
            </a:extLst>
          </p:cNvPr>
          <p:cNvSpPr/>
          <p:nvPr/>
        </p:nvSpPr>
        <p:spPr>
          <a:xfrm>
            <a:off x="6422000" y="2785554"/>
            <a:ext cx="1510971" cy="2310160"/>
          </a:xfrm>
          <a:prstGeom prst="roundRect">
            <a:avLst>
              <a:gd name="adj" fmla="val 8223"/>
            </a:avLst>
          </a:prstGeom>
          <a:solidFill>
            <a:srgbClr val="404040">
              <a:alpha val="47843"/>
            </a:srgbClr>
          </a:solidFill>
          <a:ln w="9525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Priority</a:t>
            </a:r>
            <a:r>
              <a:rPr kumimoji="0" lang="es-G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 1 Artemis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9FC41F44-3AB9-538D-A4B7-D551EACC509C}"/>
              </a:ext>
            </a:extLst>
          </p:cNvPr>
          <p:cNvSpPr/>
          <p:nvPr/>
        </p:nvSpPr>
        <p:spPr>
          <a:xfrm>
            <a:off x="8004876" y="2777169"/>
            <a:ext cx="1510971" cy="2310160"/>
          </a:xfrm>
          <a:prstGeom prst="roundRect">
            <a:avLst>
              <a:gd name="adj" fmla="val 7519"/>
            </a:avLst>
          </a:prstGeom>
          <a:solidFill>
            <a:srgbClr val="404040">
              <a:alpha val="47843"/>
            </a:srgbClr>
          </a:solidFill>
          <a:ln w="9525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Priority</a:t>
            </a:r>
            <a:r>
              <a:rPr kumimoji="0" lang="es-G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 2 Artemis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17DBEBEC-65AA-D9C6-0DFC-13B7BF8103A4}"/>
              </a:ext>
            </a:extLst>
          </p:cNvPr>
          <p:cNvSpPr/>
          <p:nvPr/>
        </p:nvSpPr>
        <p:spPr>
          <a:xfrm>
            <a:off x="9557645" y="2777169"/>
            <a:ext cx="1778027" cy="2310160"/>
          </a:xfrm>
          <a:prstGeom prst="roundRect">
            <a:avLst>
              <a:gd name="adj" fmla="val 6501"/>
            </a:avLst>
          </a:prstGeom>
          <a:solidFill>
            <a:srgbClr val="404040">
              <a:alpha val="47843"/>
            </a:srgbClr>
          </a:solidFill>
          <a:ln w="9525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Priority</a:t>
            </a:r>
            <a:r>
              <a:rPr kumimoji="0" lang="es-G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 3 Artemis</a:t>
            </a:r>
          </a:p>
        </p:txBody>
      </p:sp>
    </p:spTree>
    <p:extLst>
      <p:ext uri="{BB962C8B-B14F-4D97-AF65-F5344CB8AC3E}">
        <p14:creationId xmlns:p14="http://schemas.microsoft.com/office/powerpoint/2010/main" val="3218654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2A1758B-36CC-468D-BA84-F224F417A71F}"/>
              </a:ext>
            </a:extLst>
          </p:cNvPr>
          <p:cNvSpPr txBox="1">
            <a:spLocks/>
          </p:cNvSpPr>
          <p:nvPr/>
        </p:nvSpPr>
        <p:spPr>
          <a:xfrm>
            <a:off x="134572" y="-198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Artemis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Coffee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 1.0 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–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Other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common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platforms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Artemis w</a:t>
            </a:r>
            <a:r>
              <a:rPr lang="es-GT" sz="2400" dirty="0" err="1">
                <a:solidFill>
                  <a:srgbClr val="4987F9"/>
                </a:solidFill>
                <a:latin typeface="Montserrat" panose="00000500000000000000" pitchFamily="2" charset="0"/>
              </a:rPr>
              <a:t>ill</a:t>
            </a:r>
            <a:r>
              <a:rPr lang="es-GT" sz="2400" dirty="0">
                <a:solidFill>
                  <a:srgbClr val="4987F9"/>
                </a:solidFill>
                <a:latin typeface="Montserrat" panose="00000500000000000000" pitchFamily="2" charset="0"/>
              </a:rPr>
              <a:t> drive</a:t>
            </a:r>
            <a:endParaRPr kumimoji="0" lang="es-GT" sz="2400" b="0" i="0" u="none" strike="noStrike" kern="120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2CEDAF0-4076-C267-7D1A-AFBAB4AEE093}"/>
              </a:ext>
            </a:extLst>
          </p:cNvPr>
          <p:cNvSpPr/>
          <p:nvPr/>
        </p:nvSpPr>
        <p:spPr>
          <a:xfrm>
            <a:off x="402249" y="1340171"/>
            <a:ext cx="11292927" cy="5172705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13314" name="Picture 2" descr="☕ ¿Sabes cuántos tipos de cápsulas de café existen? | Cafés El Criollo">
            <a:extLst>
              <a:ext uri="{FF2B5EF4-FFF2-40B4-BE49-F238E27FC236}">
                <a16:creationId xmlns:a16="http://schemas.microsoft.com/office/drawing/2014/main" id="{A2DDC225-BC87-1010-15FD-3CFCCCDF8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3"/>
          <a:stretch>
            <a:fillRect/>
          </a:stretch>
        </p:blipFill>
        <p:spPr bwMode="auto">
          <a:xfrm>
            <a:off x="7301523" y="4023921"/>
            <a:ext cx="1579893" cy="83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Botellas de vidrio para café instantáneo - Venta al por mayor y OEM  disponibles">
            <a:extLst>
              <a:ext uri="{FF2B5EF4-FFF2-40B4-BE49-F238E27FC236}">
                <a16:creationId xmlns:a16="http://schemas.microsoft.com/office/drawing/2014/main" id="{AA60DFC7-BD84-5877-1316-3895A0A8F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0" t="10957" r="43186" b="5984"/>
          <a:stretch>
            <a:fillRect/>
          </a:stretch>
        </p:blipFill>
        <p:spPr bwMode="auto">
          <a:xfrm>
            <a:off x="1325624" y="2501015"/>
            <a:ext cx="970876" cy="159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9441EC0-69A5-F4CA-08C6-75467F6B9ABA}"/>
              </a:ext>
            </a:extLst>
          </p:cNvPr>
          <p:cNvSpPr txBox="1"/>
          <p:nvPr/>
        </p:nvSpPr>
        <p:spPr>
          <a:xfrm>
            <a:off x="3622034" y="3107893"/>
            <a:ext cx="3241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Packaging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scope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(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glass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flexible,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pet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etc.)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7DE80E1-8003-930E-63D9-AB6019BBF237}"/>
              </a:ext>
            </a:extLst>
          </p:cNvPr>
          <p:cNvSpPr txBox="1"/>
          <p:nvPr/>
        </p:nvSpPr>
        <p:spPr>
          <a:xfrm>
            <a:off x="6767254" y="2511320"/>
            <a:ext cx="29523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Premium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Brand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Development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and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Positioning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1C3564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Capsules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solutions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1C3564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Seasonals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1C3564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5AA4B53-7F31-74E7-AA01-DD8567C1150B}"/>
              </a:ext>
            </a:extLst>
          </p:cNvPr>
          <p:cNvSpPr txBox="1"/>
          <p:nvPr/>
        </p:nvSpPr>
        <p:spPr>
          <a:xfrm>
            <a:off x="977132" y="5080541"/>
            <a:ext cx="26449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New </a:t>
            </a: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business</a:t>
            </a: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Models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1C3564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    (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Ready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to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Drink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)</a:t>
            </a:r>
          </a:p>
        </p:txBody>
      </p:sp>
      <p:pic>
        <p:nvPicPr>
          <p:cNvPr id="13324" name="Picture 12" descr="Bolsa de café de kraft en detalle">
            <a:extLst>
              <a:ext uri="{FF2B5EF4-FFF2-40B4-BE49-F238E27FC236}">
                <a16:creationId xmlns:a16="http://schemas.microsoft.com/office/drawing/2014/main" id="{8CE89781-FA06-E4B3-E980-95CD074E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42" y="2279492"/>
            <a:ext cx="1383311" cy="20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Discover the Best Seasonal Coffee Flavors to Elevate Your Mornings">
            <a:extLst>
              <a:ext uri="{FF2B5EF4-FFF2-40B4-BE49-F238E27FC236}">
                <a16:creationId xmlns:a16="http://schemas.microsoft.com/office/drawing/2014/main" id="{7AE62F26-95EC-BD69-B914-82C2533F4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9" b="4515"/>
          <a:stretch>
            <a:fillRect/>
          </a:stretch>
        </p:blipFill>
        <p:spPr bwMode="auto">
          <a:xfrm>
            <a:off x="9033129" y="3959114"/>
            <a:ext cx="1378379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Image">
            <a:extLst>
              <a:ext uri="{FF2B5EF4-FFF2-40B4-BE49-F238E27FC236}">
                <a16:creationId xmlns:a16="http://schemas.microsoft.com/office/drawing/2014/main" id="{E62636C3-E2F6-CAB5-2592-8DBD968A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301" y="4354459"/>
            <a:ext cx="1297428" cy="194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Image">
            <a:extLst>
              <a:ext uri="{FF2B5EF4-FFF2-40B4-BE49-F238E27FC236}">
                <a16:creationId xmlns:a16="http://schemas.microsoft.com/office/drawing/2014/main" id="{708608D8-262B-3B33-166A-D773C5E3B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962" y="4350327"/>
            <a:ext cx="1297428" cy="194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mage">
            <a:extLst>
              <a:ext uri="{FF2B5EF4-FFF2-40B4-BE49-F238E27FC236}">
                <a16:creationId xmlns:a16="http://schemas.microsoft.com/office/drawing/2014/main" id="{90BD6DE5-5851-873B-FC1C-B172722C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623" y="4350327"/>
            <a:ext cx="1297428" cy="194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D2AE7FE-4B5C-B697-CBD4-D1D0F3ABAD8D}"/>
              </a:ext>
            </a:extLst>
          </p:cNvPr>
          <p:cNvSpPr txBox="1"/>
          <p:nvPr/>
        </p:nvSpPr>
        <p:spPr>
          <a:xfrm>
            <a:off x="2756611" y="1396627"/>
            <a:ext cx="87160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Across</a:t>
            </a:r>
            <a:r>
              <a:rPr kumimoji="0" lang="es-GT" sz="20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markets</a:t>
            </a:r>
            <a:r>
              <a:rPr kumimoji="0" lang="es-GT" sz="20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solutions</a:t>
            </a:r>
            <a:r>
              <a:rPr kumimoji="0" lang="es-GT" sz="20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that</a:t>
            </a:r>
            <a:r>
              <a:rPr kumimoji="0" lang="es-GT" sz="20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enable</a:t>
            </a:r>
            <a:r>
              <a:rPr kumimoji="0" lang="es-GT" sz="20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N5 </a:t>
            </a:r>
            <a:r>
              <a:rPr kumimoji="0" lang="es-G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Plays</a:t>
            </a:r>
            <a:r>
              <a:rPr kumimoji="0" lang="es-GT" sz="24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.</a:t>
            </a:r>
            <a:endParaRPr kumimoji="0" lang="es-GT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330" name="Picture 18" descr="Image">
            <a:extLst>
              <a:ext uri="{FF2B5EF4-FFF2-40B4-BE49-F238E27FC236}">
                <a16:creationId xmlns:a16="http://schemas.microsoft.com/office/drawing/2014/main" id="{EDA00CF7-B63C-6CB7-144C-5A3AC85C3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0" b="23246"/>
          <a:stretch>
            <a:fillRect/>
          </a:stretch>
        </p:blipFill>
        <p:spPr bwMode="auto">
          <a:xfrm>
            <a:off x="9719556" y="2496963"/>
            <a:ext cx="1465552" cy="136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081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23126-B532-968C-793F-F9B676F8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3FC0C64-986A-5786-03D7-66B844A2CEDF}"/>
              </a:ext>
            </a:extLst>
          </p:cNvPr>
          <p:cNvSpPr/>
          <p:nvPr/>
        </p:nvSpPr>
        <p:spPr>
          <a:xfrm>
            <a:off x="3250588" y="1890568"/>
            <a:ext cx="8688852" cy="329362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F9029CC-39C3-A187-3FBD-6F8F8FF8EB2F}"/>
              </a:ext>
            </a:extLst>
          </p:cNvPr>
          <p:cNvSpPr/>
          <p:nvPr/>
        </p:nvSpPr>
        <p:spPr>
          <a:xfrm>
            <a:off x="1073602" y="5422996"/>
            <a:ext cx="8688852" cy="94912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ENABLERS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0138308-2F67-BCD8-C819-CBCA7F650C3C}"/>
              </a:ext>
            </a:extLst>
          </p:cNvPr>
          <p:cNvSpPr txBox="1"/>
          <p:nvPr/>
        </p:nvSpPr>
        <p:spPr>
          <a:xfrm>
            <a:off x="3469530" y="2023641"/>
            <a:ext cx="6976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WORKSTREAMS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22B0D8-8DC7-221D-3B26-423C6608822C}"/>
              </a:ext>
            </a:extLst>
          </p:cNvPr>
          <p:cNvSpPr/>
          <p:nvPr/>
        </p:nvSpPr>
        <p:spPr>
          <a:xfrm>
            <a:off x="2503955" y="5713512"/>
            <a:ext cx="1081971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Capex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1D05660-CCB9-B510-B749-039224CAC351}"/>
              </a:ext>
            </a:extLst>
          </p:cNvPr>
          <p:cNvSpPr/>
          <p:nvPr/>
        </p:nvSpPr>
        <p:spPr>
          <a:xfrm>
            <a:off x="3752092" y="5713512"/>
            <a:ext cx="1081971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RTM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95CA91E-4E5C-EBC0-6B57-7200E31E2151}"/>
              </a:ext>
            </a:extLst>
          </p:cNvPr>
          <p:cNvSpPr/>
          <p:nvPr/>
        </p:nvSpPr>
        <p:spPr>
          <a:xfrm>
            <a:off x="5001415" y="5713512"/>
            <a:ext cx="1368262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Alternative Business </a:t>
            </a: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Model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33" name="Título 3">
            <a:extLst>
              <a:ext uri="{FF2B5EF4-FFF2-40B4-BE49-F238E27FC236}">
                <a16:creationId xmlns:a16="http://schemas.microsoft.com/office/drawing/2014/main" id="{DB01AA08-B92F-0594-0D78-EAB8579CA6AC}"/>
              </a:ext>
            </a:extLst>
          </p:cNvPr>
          <p:cNvSpPr txBox="1">
            <a:spLocks/>
          </p:cNvSpPr>
          <p:nvPr/>
        </p:nvSpPr>
        <p:spPr>
          <a:xfrm>
            <a:off x="134572" y="-198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Artemis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Coffee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 1.0 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–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Workstream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1 - OOH</a:t>
            </a:r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0EA51DDE-2B4D-FAE1-66DC-CC8C92A04EF5}"/>
              </a:ext>
            </a:extLst>
          </p:cNvPr>
          <p:cNvSpPr txBox="1"/>
          <p:nvPr/>
        </p:nvSpPr>
        <p:spPr>
          <a:xfrm>
            <a:off x="10998216" y="638677"/>
            <a:ext cx="812044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554466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7" name="object 6">
            <a:extLst>
              <a:ext uri="{FF2B5EF4-FFF2-40B4-BE49-F238E27FC236}">
                <a16:creationId xmlns:a16="http://schemas.microsoft.com/office/drawing/2014/main" id="{73BA5965-CF5E-C6D1-08F9-64D8BFAF23C4}"/>
              </a:ext>
            </a:extLst>
          </p:cNvPr>
          <p:cNvGrpSpPr/>
          <p:nvPr/>
        </p:nvGrpSpPr>
        <p:grpSpPr>
          <a:xfrm>
            <a:off x="11006914" y="409451"/>
            <a:ext cx="355390" cy="197139"/>
            <a:chOff x="18151078" y="674863"/>
            <a:chExt cx="586105" cy="325120"/>
          </a:xfrm>
        </p:grpSpPr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7E924DF7-9DD3-1514-A9FB-EB881FBCFE53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9" name="object 8">
              <a:extLst>
                <a:ext uri="{FF2B5EF4-FFF2-40B4-BE49-F238E27FC236}">
                  <a16:creationId xmlns:a16="http://schemas.microsoft.com/office/drawing/2014/main" id="{4ADC103D-0C70-38CE-80BF-EB3ED8137B2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40" name="object 9">
            <a:extLst>
              <a:ext uri="{FF2B5EF4-FFF2-40B4-BE49-F238E27FC236}">
                <a16:creationId xmlns:a16="http://schemas.microsoft.com/office/drawing/2014/main" id="{62264562-CCE2-174B-AEDB-2A59973255C8}"/>
              </a:ext>
            </a:extLst>
          </p:cNvPr>
          <p:cNvSpPr/>
          <p:nvPr/>
        </p:nvSpPr>
        <p:spPr>
          <a:xfrm>
            <a:off x="11450340" y="409269"/>
            <a:ext cx="342683" cy="197139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5544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C29626FF-0362-B3EF-EADC-249FAAAFE33F}"/>
              </a:ext>
            </a:extLst>
          </p:cNvPr>
          <p:cNvSpPr/>
          <p:nvPr/>
        </p:nvSpPr>
        <p:spPr>
          <a:xfrm>
            <a:off x="420312" y="826529"/>
            <a:ext cx="11507821" cy="741928"/>
          </a:xfrm>
          <a:prstGeom prst="round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2343608-C11A-31E2-2209-AE66E8ECB9E7}"/>
              </a:ext>
            </a:extLst>
          </p:cNvPr>
          <p:cNvSpPr/>
          <p:nvPr/>
        </p:nvSpPr>
        <p:spPr>
          <a:xfrm>
            <a:off x="4913002" y="3811000"/>
            <a:ext cx="560884" cy="57271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E8EC69-4A77-76E8-373B-7142B13A3024}"/>
              </a:ext>
            </a:extLst>
          </p:cNvPr>
          <p:cNvSpPr txBox="1"/>
          <p:nvPr/>
        </p:nvSpPr>
        <p:spPr>
          <a:xfrm>
            <a:off x="4652964" y="4409518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Diego de Leon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Champion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4CB17E4-021D-E048-CBB4-04B2B1D15BF1}"/>
              </a:ext>
            </a:extLst>
          </p:cNvPr>
          <p:cNvSpPr/>
          <p:nvPr/>
        </p:nvSpPr>
        <p:spPr>
          <a:xfrm>
            <a:off x="6621933" y="3782956"/>
            <a:ext cx="560884" cy="57271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E3B4E9E-F44C-F807-1E2D-0BA6BAD8364C}"/>
              </a:ext>
            </a:extLst>
          </p:cNvPr>
          <p:cNvSpPr txBox="1"/>
          <p:nvPr/>
        </p:nvSpPr>
        <p:spPr>
          <a:xfrm>
            <a:off x="6509051" y="440951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Luis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Jimenez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75D8791-2363-41AE-0EAA-6C5DB9C29E78}"/>
              </a:ext>
            </a:extLst>
          </p:cNvPr>
          <p:cNvSpPr txBox="1"/>
          <p:nvPr/>
        </p:nvSpPr>
        <p:spPr>
          <a:xfrm>
            <a:off x="9543874" y="440315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Market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Lead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Champion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Local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594652D-E842-CAF7-1AAE-6EA7C29257C3}"/>
              </a:ext>
            </a:extLst>
          </p:cNvPr>
          <p:cNvSpPr/>
          <p:nvPr/>
        </p:nvSpPr>
        <p:spPr>
          <a:xfrm>
            <a:off x="3999164" y="3811000"/>
            <a:ext cx="560884" cy="57271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DC9D176-13EB-26EF-7B06-E21CC7714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541" y="3806193"/>
            <a:ext cx="453312" cy="459356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C0C23E5C-0CEB-C400-745B-AB49E7021174}"/>
              </a:ext>
            </a:extLst>
          </p:cNvPr>
          <p:cNvSpPr txBox="1"/>
          <p:nvPr/>
        </p:nvSpPr>
        <p:spPr>
          <a:xfrm>
            <a:off x="1058511" y="923412"/>
            <a:ext cx="987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By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prioritizing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workstreams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,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we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define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owners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responsable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for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mapping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assessing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and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recommending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strategic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actions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for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Priority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1 Artemis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Coffee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1.0 - 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OOH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4F97332-5AA4-598A-0496-5C50B5DBAD45}"/>
              </a:ext>
            </a:extLst>
          </p:cNvPr>
          <p:cNvSpPr/>
          <p:nvPr/>
        </p:nvSpPr>
        <p:spPr>
          <a:xfrm>
            <a:off x="5592399" y="2053564"/>
            <a:ext cx="4814024" cy="484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Expansion</a:t>
            </a:r>
            <a:endParaRPr kumimoji="0" lang="es-GT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E16AC79-AA10-FE86-852E-AF16FFCF9494}"/>
              </a:ext>
            </a:extLst>
          </p:cNvPr>
          <p:cNvSpPr/>
          <p:nvPr/>
        </p:nvSpPr>
        <p:spPr>
          <a:xfrm>
            <a:off x="5574948" y="2623879"/>
            <a:ext cx="4848926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1. OOH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23E4BC-7599-3712-DD97-52811A1B19D7}"/>
              </a:ext>
            </a:extLst>
          </p:cNvPr>
          <p:cNvSpPr txBox="1"/>
          <p:nvPr/>
        </p:nvSpPr>
        <p:spPr>
          <a:xfrm>
            <a:off x="5692109" y="440951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Mauricio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Carvajal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63E5B2-141A-A370-D11A-63EB58A57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341" y="3789956"/>
            <a:ext cx="572400" cy="572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BF917CD2-F7B1-5653-07AF-4E82BEAC60E5}"/>
              </a:ext>
            </a:extLst>
          </p:cNvPr>
          <p:cNvSpPr txBox="1"/>
          <p:nvPr/>
        </p:nvSpPr>
        <p:spPr>
          <a:xfrm>
            <a:off x="10999621" y="44031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Expert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Advisor</a:t>
            </a:r>
            <a:endParaRPr kumimoji="0" lang="es-GT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77B3892F-95E5-684F-8624-F0A020F1D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5489" y="3799199"/>
            <a:ext cx="453312" cy="459356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82A6F1DF-6C07-650D-3F1A-6443F1405004}"/>
              </a:ext>
            </a:extLst>
          </p:cNvPr>
          <p:cNvSpPr/>
          <p:nvPr/>
        </p:nvSpPr>
        <p:spPr>
          <a:xfrm>
            <a:off x="6501120" y="5713511"/>
            <a:ext cx="1368262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Research</a:t>
            </a: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&amp; Data Tools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640E25-FF48-FB34-9D65-51CDEB3D8A0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2032"/>
          <a:stretch>
            <a:fillRect/>
          </a:stretch>
        </p:blipFill>
        <p:spPr>
          <a:xfrm>
            <a:off x="252560" y="1989000"/>
            <a:ext cx="2726573" cy="1673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FB63FCA-E5CF-6205-D575-3933D5599027}"/>
              </a:ext>
            </a:extLst>
          </p:cNvPr>
          <p:cNvSpPr/>
          <p:nvPr/>
        </p:nvSpPr>
        <p:spPr>
          <a:xfrm>
            <a:off x="191592" y="1890568"/>
            <a:ext cx="923938" cy="1955562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68B4C60-2496-277A-F400-94587CE9816D}"/>
              </a:ext>
            </a:extLst>
          </p:cNvPr>
          <p:cNvSpPr/>
          <p:nvPr/>
        </p:nvSpPr>
        <p:spPr>
          <a:xfrm>
            <a:off x="3980003" y="3269183"/>
            <a:ext cx="3317740" cy="376603"/>
          </a:xfrm>
          <a:prstGeom prst="roundRect">
            <a:avLst/>
          </a:prstGeom>
          <a:solidFill>
            <a:srgbClr val="1C35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Lead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Team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B7DD9AA-F597-650A-BF6A-AEF36A5E3D72}"/>
              </a:ext>
            </a:extLst>
          </p:cNvPr>
          <p:cNvSpPr/>
          <p:nvPr/>
        </p:nvSpPr>
        <p:spPr>
          <a:xfrm>
            <a:off x="8130202" y="3254693"/>
            <a:ext cx="3319200" cy="376603"/>
          </a:xfrm>
          <a:prstGeom prst="roundRect">
            <a:avLst/>
          </a:prstGeom>
          <a:solidFill>
            <a:srgbClr val="1C35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Expert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Team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A390684-3868-37AA-30BA-3AE23D0FB7BA}"/>
              </a:ext>
            </a:extLst>
          </p:cNvPr>
          <p:cNvSpPr/>
          <p:nvPr/>
        </p:nvSpPr>
        <p:spPr>
          <a:xfrm>
            <a:off x="8039888" y="5682478"/>
            <a:ext cx="1081971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Additional</a:t>
            </a: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Structure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8BA398C-EAB3-5666-ACC4-962704093C0F}"/>
              </a:ext>
            </a:extLst>
          </p:cNvPr>
          <p:cNvSpPr txBox="1"/>
          <p:nvPr/>
        </p:nvSpPr>
        <p:spPr>
          <a:xfrm>
            <a:off x="8229054" y="4403150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Carolina </a:t>
            </a: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Vasquez</a:t>
            </a:r>
            <a:endParaRPr kumimoji="0" lang="es-GT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       (TBC Caio)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94909CD2-E2EA-76AE-F21F-373F284378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1604" y="3752636"/>
            <a:ext cx="667170" cy="66717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9886CBDC-C02C-AF0C-0534-6BAF07119B8F}"/>
              </a:ext>
            </a:extLst>
          </p:cNvPr>
          <p:cNvSpPr txBox="1"/>
          <p:nvPr/>
        </p:nvSpPr>
        <p:spPr>
          <a:xfrm>
            <a:off x="3876958" y="440951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Verónica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Cosenza</a:t>
            </a:r>
          </a:p>
        </p:txBody>
      </p:sp>
    </p:spTree>
    <p:extLst>
      <p:ext uri="{BB962C8B-B14F-4D97-AF65-F5344CB8AC3E}">
        <p14:creationId xmlns:p14="http://schemas.microsoft.com/office/powerpoint/2010/main" val="1601521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23CB5-E1DE-38C7-3ACA-A3F1CF87A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ángulo 46">
            <a:extLst>
              <a:ext uri="{FF2B5EF4-FFF2-40B4-BE49-F238E27FC236}">
                <a16:creationId xmlns:a16="http://schemas.microsoft.com/office/drawing/2014/main" id="{285904CF-16DD-BE56-01CA-639A8C9A6ADC}"/>
              </a:ext>
            </a:extLst>
          </p:cNvPr>
          <p:cNvSpPr/>
          <p:nvPr/>
        </p:nvSpPr>
        <p:spPr>
          <a:xfrm>
            <a:off x="7302208" y="1564860"/>
            <a:ext cx="4102401" cy="3885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038A9007-A601-2B54-93B9-990426999980}"/>
              </a:ext>
            </a:extLst>
          </p:cNvPr>
          <p:cNvSpPr/>
          <p:nvPr/>
        </p:nvSpPr>
        <p:spPr>
          <a:xfrm>
            <a:off x="-1" y="1067196"/>
            <a:ext cx="12192001" cy="191869"/>
          </a:xfrm>
          <a:prstGeom prst="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6C6CD5BD-E487-64BB-CA9E-CC328F355349}"/>
              </a:ext>
            </a:extLst>
          </p:cNvPr>
          <p:cNvSpPr/>
          <p:nvPr/>
        </p:nvSpPr>
        <p:spPr>
          <a:xfrm>
            <a:off x="0" y="-4902"/>
            <a:ext cx="10618069" cy="1076870"/>
          </a:xfrm>
          <a:prstGeom prst="rect">
            <a:avLst/>
          </a:prstGeom>
          <a:solidFill>
            <a:srgbClr val="1C3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319C8DE-D9D5-B427-5FC4-6DE3476ABAE8}"/>
              </a:ext>
            </a:extLst>
          </p:cNvPr>
          <p:cNvSpPr txBox="1"/>
          <p:nvPr/>
        </p:nvSpPr>
        <p:spPr>
          <a:xfrm>
            <a:off x="10998559" y="638481"/>
            <a:ext cx="812101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ACF59D3D-9AA4-4E32-CA09-0965804B40C8}"/>
              </a:ext>
            </a:extLst>
          </p:cNvPr>
          <p:cNvGrpSpPr/>
          <p:nvPr/>
        </p:nvGrpSpPr>
        <p:grpSpPr>
          <a:xfrm>
            <a:off x="11007258" y="409238"/>
            <a:ext cx="355415" cy="197153"/>
            <a:chOff x="18151078" y="674863"/>
            <a:chExt cx="586105" cy="32512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5D9C50A-7860-ABD7-62DA-4AE5CD460848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4710D5D4-72D4-926D-D90B-23C8E5B962E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461D9636-FFA1-4A7D-9D7F-B00902A07CB7}"/>
              </a:ext>
            </a:extLst>
          </p:cNvPr>
          <p:cNvSpPr/>
          <p:nvPr/>
        </p:nvSpPr>
        <p:spPr>
          <a:xfrm>
            <a:off x="11450715" y="409056"/>
            <a:ext cx="342707" cy="197153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bject 4">
            <a:extLst>
              <a:ext uri="{FF2B5EF4-FFF2-40B4-BE49-F238E27FC236}">
                <a16:creationId xmlns:a16="http://schemas.microsoft.com/office/drawing/2014/main" id="{D33B4B4A-238B-6921-9B29-B99C774E2A13}"/>
              </a:ext>
            </a:extLst>
          </p:cNvPr>
          <p:cNvSpPr txBox="1">
            <a:spLocks/>
          </p:cNvSpPr>
          <p:nvPr/>
        </p:nvSpPr>
        <p:spPr>
          <a:xfrm>
            <a:off x="198753" y="138195"/>
            <a:ext cx="1904885" cy="761598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"/>
                <a:ea typeface="+mj-ea"/>
              </a:rPr>
              <a:t>Why Out of home?</a:t>
            </a:r>
          </a:p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COFFEE HUB LATAM</a:t>
            </a:r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F4EDC10B-3E3E-1292-2E07-44C426651157}"/>
              </a:ext>
            </a:extLst>
          </p:cNvPr>
          <p:cNvSpPr txBox="1">
            <a:spLocks/>
          </p:cNvSpPr>
          <p:nvPr/>
        </p:nvSpPr>
        <p:spPr>
          <a:xfrm>
            <a:off x="2638686" y="144608"/>
            <a:ext cx="7683715" cy="748774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Out Of Home (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OOH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) is not just another segment; it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represents 75%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of the value of the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Coffee industry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in countries where Bia has a presence, equivalent to $7 billion by 2032</a:t>
            </a:r>
            <a:endParaRPr kumimoji="0" lang="es-GT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"/>
              <a:ea typeface="+mj-ea"/>
            </a:endParaRPr>
          </a:p>
        </p:txBody>
      </p:sp>
      <p:cxnSp>
        <p:nvCxnSpPr>
          <p:cNvPr id="82" name="Conector recto 11">
            <a:extLst>
              <a:ext uri="{FF2B5EF4-FFF2-40B4-BE49-F238E27FC236}">
                <a16:creationId xmlns:a16="http://schemas.microsoft.com/office/drawing/2014/main" id="{6A50AD03-5ED4-D934-11A1-FDE70C2434A9}"/>
              </a:ext>
            </a:extLst>
          </p:cNvPr>
          <p:cNvCxnSpPr/>
          <p:nvPr/>
        </p:nvCxnSpPr>
        <p:spPr>
          <a:xfrm>
            <a:off x="2399306" y="62605"/>
            <a:ext cx="0" cy="97193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AFD2BBFA-4D25-1C3F-F8C5-602DD16BC090}"/>
              </a:ext>
            </a:extLst>
          </p:cNvPr>
          <p:cNvSpPr/>
          <p:nvPr/>
        </p:nvSpPr>
        <p:spPr>
          <a:xfrm>
            <a:off x="1439559" y="1636351"/>
            <a:ext cx="5093208" cy="492315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8DC8879-7AE1-BC1D-606B-6009496BE81D}"/>
              </a:ext>
            </a:extLst>
          </p:cNvPr>
          <p:cNvSpPr/>
          <p:nvPr/>
        </p:nvSpPr>
        <p:spPr>
          <a:xfrm>
            <a:off x="2025736" y="2664697"/>
            <a:ext cx="3881631" cy="389480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29EBE3D-CF56-D940-83D8-7427480547E2}"/>
              </a:ext>
            </a:extLst>
          </p:cNvPr>
          <p:cNvSpPr/>
          <p:nvPr/>
        </p:nvSpPr>
        <p:spPr>
          <a:xfrm>
            <a:off x="2561613" y="3906954"/>
            <a:ext cx="2809876" cy="26512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A1F39AA3-9BC5-8536-A4B0-193A45007F77}"/>
              </a:ext>
            </a:extLst>
          </p:cNvPr>
          <p:cNvSpPr txBox="1"/>
          <p:nvPr/>
        </p:nvSpPr>
        <p:spPr>
          <a:xfrm>
            <a:off x="7742795" y="2408749"/>
            <a:ext cx="2288608" cy="574756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$10 Bn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Coffee Market Value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TOTAL ADDRESSABLE MARKET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029923D6-8100-144E-860A-D845EB7D57CB}"/>
              </a:ext>
            </a:extLst>
          </p:cNvPr>
          <p:cNvSpPr txBox="1"/>
          <p:nvPr/>
        </p:nvSpPr>
        <p:spPr>
          <a:xfrm>
            <a:off x="7742795" y="3561634"/>
            <a:ext cx="2481980" cy="574756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$7 Bn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OOH segment 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MARKET VALUE</a:t>
            </a:r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B0A1422B-F1FE-E48B-3865-58A106E38B58}"/>
              </a:ext>
            </a:extLst>
          </p:cNvPr>
          <p:cNvSpPr txBox="1"/>
          <p:nvPr/>
        </p:nvSpPr>
        <p:spPr>
          <a:xfrm>
            <a:off x="7767555" y="4465548"/>
            <a:ext cx="2755524" cy="574756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$4 Bn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HORECA / Convenience / Office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 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Channel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 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SERVICE ADDRESSABLE MARKET</a:t>
            </a:r>
          </a:p>
        </p:txBody>
      </p:sp>
      <p:sp>
        <p:nvSpPr>
          <p:cNvPr id="48" name="object 7">
            <a:extLst>
              <a:ext uri="{FF2B5EF4-FFF2-40B4-BE49-F238E27FC236}">
                <a16:creationId xmlns:a16="http://schemas.microsoft.com/office/drawing/2014/main" id="{2C49D114-5940-2DF9-60CF-D97AFF5A0E1D}"/>
              </a:ext>
            </a:extLst>
          </p:cNvPr>
          <p:cNvSpPr txBox="1"/>
          <p:nvPr/>
        </p:nvSpPr>
        <p:spPr>
          <a:xfrm>
            <a:off x="3321096" y="1992173"/>
            <a:ext cx="1383131" cy="287497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ct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TOTAL ADDRESSABLE MARKET</a:t>
            </a:r>
          </a:p>
        </p:txBody>
      </p:sp>
      <p:sp>
        <p:nvSpPr>
          <p:cNvPr id="49" name="object 7">
            <a:extLst>
              <a:ext uri="{FF2B5EF4-FFF2-40B4-BE49-F238E27FC236}">
                <a16:creationId xmlns:a16="http://schemas.microsoft.com/office/drawing/2014/main" id="{9B644B21-DCFA-363A-4855-0ADEE9F8A72B}"/>
              </a:ext>
            </a:extLst>
          </p:cNvPr>
          <p:cNvSpPr txBox="1"/>
          <p:nvPr/>
        </p:nvSpPr>
        <p:spPr>
          <a:xfrm>
            <a:off x="3274987" y="4470200"/>
            <a:ext cx="1383131" cy="425997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ct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SERVICE ADDRESSABLE MARKET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E1B49137-C619-A2EC-F28D-D8BB49EE899F}"/>
              </a:ext>
            </a:extLst>
          </p:cNvPr>
          <p:cNvSpPr txBox="1">
            <a:spLocks/>
          </p:cNvSpPr>
          <p:nvPr/>
        </p:nvSpPr>
        <p:spPr>
          <a:xfrm>
            <a:off x="8979944" y="1648836"/>
            <a:ext cx="807857" cy="256331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"/>
                <a:ea typeface="+mj-ea"/>
              </a:rPr>
              <a:t>LATAM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66B489F-8AFE-E499-07AA-6A4AB06B39FA}"/>
              </a:ext>
            </a:extLst>
          </p:cNvPr>
          <p:cNvSpPr/>
          <p:nvPr/>
        </p:nvSpPr>
        <p:spPr>
          <a:xfrm>
            <a:off x="3274987" y="5329816"/>
            <a:ext cx="1372950" cy="1231693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805626A2-C774-C28A-2460-EFF483F6E420}"/>
              </a:ext>
            </a:extLst>
          </p:cNvPr>
          <p:cNvSpPr txBox="1"/>
          <p:nvPr/>
        </p:nvSpPr>
        <p:spPr>
          <a:xfrm>
            <a:off x="3634419" y="6179991"/>
            <a:ext cx="654085" cy="225942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ct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N5</a:t>
            </a:r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767402EF-CA34-8D22-EC19-BC23638E0D92}"/>
              </a:ext>
            </a:extLst>
          </p:cNvPr>
          <p:cNvSpPr txBox="1"/>
          <p:nvPr/>
        </p:nvSpPr>
        <p:spPr>
          <a:xfrm>
            <a:off x="7767555" y="5449119"/>
            <a:ext cx="2755524" cy="543978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$84 M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N5 Projections to </a:t>
            </a: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2032</a:t>
            </a: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 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ExtraBold"/>
              <a:ea typeface="+mn-ea"/>
              <a:cs typeface="Montserrat"/>
            </a:endParaRP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SERVICE OBTAINABLE MARKET</a:t>
            </a:r>
          </a:p>
        </p:txBody>
      </p:sp>
      <p:sp>
        <p:nvSpPr>
          <p:cNvPr id="50" name="object 7">
            <a:extLst>
              <a:ext uri="{FF2B5EF4-FFF2-40B4-BE49-F238E27FC236}">
                <a16:creationId xmlns:a16="http://schemas.microsoft.com/office/drawing/2014/main" id="{DD2153E0-E2FE-A278-87DD-99C226E1BF3F}"/>
              </a:ext>
            </a:extLst>
          </p:cNvPr>
          <p:cNvSpPr txBox="1"/>
          <p:nvPr/>
        </p:nvSpPr>
        <p:spPr>
          <a:xfrm>
            <a:off x="3450963" y="5551712"/>
            <a:ext cx="1039167" cy="379830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>
            <a:defPPr>
              <a:defRPr lang="es-GT"/>
            </a:defPPr>
            <a:lvl1pPr marL="15875" algn="ctr" defTabSz="554492">
              <a:spcBef>
                <a:spcPts val="82"/>
              </a:spcBef>
              <a:defRPr kumimoji="0" b="1" i="0" u="none" strike="noStrike" kern="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ontserrat"/>
                <a:cs typeface="Montserrat"/>
              </a:defRPr>
            </a:lvl1pPr>
          </a:lstStyle>
          <a:p>
            <a:pPr marL="15875" marR="0" lvl="0" indent="0" algn="ct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/>
                <a:ea typeface="+mn-ea"/>
              </a:rPr>
              <a:t>SERVICE OBTAINABLE MARKET</a:t>
            </a:r>
          </a:p>
        </p:txBody>
      </p:sp>
      <p:sp>
        <p:nvSpPr>
          <p:cNvPr id="46" name="object 7">
            <a:extLst>
              <a:ext uri="{FF2B5EF4-FFF2-40B4-BE49-F238E27FC236}">
                <a16:creationId xmlns:a16="http://schemas.microsoft.com/office/drawing/2014/main" id="{1D3728BD-C164-3815-9B7B-4023BE82D4E4}"/>
              </a:ext>
            </a:extLst>
          </p:cNvPr>
          <p:cNvSpPr txBox="1"/>
          <p:nvPr/>
        </p:nvSpPr>
        <p:spPr>
          <a:xfrm>
            <a:off x="3274987" y="3277239"/>
            <a:ext cx="1383131" cy="148998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ct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OOH MARKET VALUE</a:t>
            </a:r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9CEE9823-F13C-3F21-C247-A283CA6DFFFA}"/>
              </a:ext>
            </a:extLst>
          </p:cNvPr>
          <p:cNvCxnSpPr>
            <a:cxnSpLocks/>
          </p:cNvCxnSpPr>
          <p:nvPr/>
        </p:nvCxnSpPr>
        <p:spPr>
          <a:xfrm>
            <a:off x="5038344" y="4728338"/>
            <a:ext cx="25642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56FEAFA7-4A5D-D6EB-1FB6-1F99AA8F5BCE}"/>
              </a:ext>
            </a:extLst>
          </p:cNvPr>
          <p:cNvCxnSpPr>
            <a:cxnSpLocks/>
          </p:cNvCxnSpPr>
          <p:nvPr/>
        </p:nvCxnSpPr>
        <p:spPr>
          <a:xfrm>
            <a:off x="5614416" y="3889750"/>
            <a:ext cx="19633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C2A634B8-4DD2-FA6C-1A72-C8D0BE49B94C}"/>
              </a:ext>
            </a:extLst>
          </p:cNvPr>
          <p:cNvCxnSpPr>
            <a:cxnSpLocks/>
          </p:cNvCxnSpPr>
          <p:nvPr/>
        </p:nvCxnSpPr>
        <p:spPr>
          <a:xfrm>
            <a:off x="5248656" y="2691591"/>
            <a:ext cx="22920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lipse 61">
            <a:extLst>
              <a:ext uri="{FF2B5EF4-FFF2-40B4-BE49-F238E27FC236}">
                <a16:creationId xmlns:a16="http://schemas.microsoft.com/office/drawing/2014/main" id="{0F50C10E-2563-3F60-0880-A1EE2A2AA270}"/>
              </a:ext>
            </a:extLst>
          </p:cNvPr>
          <p:cNvSpPr/>
          <p:nvPr/>
        </p:nvSpPr>
        <p:spPr>
          <a:xfrm>
            <a:off x="7549028" y="2635100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11A12BB1-E4DF-84A5-3775-0344A81DC760}"/>
              </a:ext>
            </a:extLst>
          </p:cNvPr>
          <p:cNvSpPr/>
          <p:nvPr/>
        </p:nvSpPr>
        <p:spPr>
          <a:xfrm>
            <a:off x="7549028" y="3821375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0218FD92-2AB0-F6BC-469E-9424C556DB77}"/>
              </a:ext>
            </a:extLst>
          </p:cNvPr>
          <p:cNvSpPr/>
          <p:nvPr/>
        </p:nvSpPr>
        <p:spPr>
          <a:xfrm>
            <a:off x="7549028" y="4667504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C9B6B12B-CAC7-8D5F-ABC7-274FB385E908}"/>
              </a:ext>
            </a:extLst>
          </p:cNvPr>
          <p:cNvCxnSpPr>
            <a:cxnSpLocks/>
          </p:cNvCxnSpPr>
          <p:nvPr/>
        </p:nvCxnSpPr>
        <p:spPr>
          <a:xfrm>
            <a:off x="4581144" y="5760666"/>
            <a:ext cx="30214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F93D7541-0929-5536-82B2-E488DF8FC2B7}"/>
              </a:ext>
            </a:extLst>
          </p:cNvPr>
          <p:cNvSpPr/>
          <p:nvPr/>
        </p:nvSpPr>
        <p:spPr>
          <a:xfrm>
            <a:off x="7549028" y="5699832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5F9D025-8292-097D-252D-9DD7C26C6D3D}"/>
              </a:ext>
            </a:extLst>
          </p:cNvPr>
          <p:cNvSpPr/>
          <p:nvPr/>
        </p:nvSpPr>
        <p:spPr>
          <a:xfrm>
            <a:off x="-1" y="1067196"/>
            <a:ext cx="12192001" cy="191869"/>
          </a:xfrm>
          <a:prstGeom prst="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43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CE20-1AA2-510C-DF63-8FAA197EB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ángulo 46">
            <a:extLst>
              <a:ext uri="{FF2B5EF4-FFF2-40B4-BE49-F238E27FC236}">
                <a16:creationId xmlns:a16="http://schemas.microsoft.com/office/drawing/2014/main" id="{6DFBE204-370E-16C4-5220-48DBD0BD668A}"/>
              </a:ext>
            </a:extLst>
          </p:cNvPr>
          <p:cNvSpPr/>
          <p:nvPr/>
        </p:nvSpPr>
        <p:spPr>
          <a:xfrm>
            <a:off x="98174" y="1773192"/>
            <a:ext cx="4963904" cy="4273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C701E7D1-C579-4B21-0EEB-D45BA7223A0F}"/>
              </a:ext>
            </a:extLst>
          </p:cNvPr>
          <p:cNvSpPr/>
          <p:nvPr/>
        </p:nvSpPr>
        <p:spPr>
          <a:xfrm>
            <a:off x="-1" y="1067196"/>
            <a:ext cx="12192001" cy="191869"/>
          </a:xfrm>
          <a:prstGeom prst="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0F380006-37A9-9997-C6E8-34871891C7B6}"/>
              </a:ext>
            </a:extLst>
          </p:cNvPr>
          <p:cNvSpPr/>
          <p:nvPr/>
        </p:nvSpPr>
        <p:spPr>
          <a:xfrm>
            <a:off x="0" y="-4902"/>
            <a:ext cx="10618069" cy="1076870"/>
          </a:xfrm>
          <a:prstGeom prst="rect">
            <a:avLst/>
          </a:prstGeom>
          <a:solidFill>
            <a:srgbClr val="1C3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DD0FDFD-9051-174E-C4C0-B57F047A55D7}"/>
              </a:ext>
            </a:extLst>
          </p:cNvPr>
          <p:cNvSpPr txBox="1"/>
          <p:nvPr/>
        </p:nvSpPr>
        <p:spPr>
          <a:xfrm>
            <a:off x="10998559" y="638481"/>
            <a:ext cx="812101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F5FBFF1A-06E6-B37B-2628-5BCEC7583A04}"/>
              </a:ext>
            </a:extLst>
          </p:cNvPr>
          <p:cNvGrpSpPr/>
          <p:nvPr/>
        </p:nvGrpSpPr>
        <p:grpSpPr>
          <a:xfrm>
            <a:off x="11007258" y="409238"/>
            <a:ext cx="355415" cy="197153"/>
            <a:chOff x="18151078" y="674863"/>
            <a:chExt cx="586105" cy="32512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419AEC1-71EF-4A71-85E7-37AD0829B89B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79722A50-01A3-3DBE-8BDD-09EB8C7E2FD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8D0F262F-85C3-861F-A3BC-7EB2117610DC}"/>
              </a:ext>
            </a:extLst>
          </p:cNvPr>
          <p:cNvSpPr/>
          <p:nvPr/>
        </p:nvSpPr>
        <p:spPr>
          <a:xfrm>
            <a:off x="11450715" y="409056"/>
            <a:ext cx="342707" cy="197153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35B76F3-0897-365A-E16D-898F4795EEDE}"/>
              </a:ext>
            </a:extLst>
          </p:cNvPr>
          <p:cNvSpPr/>
          <p:nvPr/>
        </p:nvSpPr>
        <p:spPr>
          <a:xfrm>
            <a:off x="-1" y="1067196"/>
            <a:ext cx="12192001" cy="191869"/>
          </a:xfrm>
          <a:prstGeom prst="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bject 4">
            <a:extLst>
              <a:ext uri="{FF2B5EF4-FFF2-40B4-BE49-F238E27FC236}">
                <a16:creationId xmlns:a16="http://schemas.microsoft.com/office/drawing/2014/main" id="{617A8EF2-93CA-6D18-A269-3A055D3DF1A2}"/>
              </a:ext>
            </a:extLst>
          </p:cNvPr>
          <p:cNvSpPr txBox="1">
            <a:spLocks/>
          </p:cNvSpPr>
          <p:nvPr/>
        </p:nvSpPr>
        <p:spPr>
          <a:xfrm>
            <a:off x="198753" y="138195"/>
            <a:ext cx="1904885" cy="761598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"/>
                <a:ea typeface="+mj-ea"/>
              </a:rPr>
              <a:t>Why Out of home?</a:t>
            </a:r>
          </a:p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COFFEE HUB LATAM</a:t>
            </a:r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52425B80-0065-AB31-D8BC-5A08AE15853F}"/>
              </a:ext>
            </a:extLst>
          </p:cNvPr>
          <p:cNvSpPr txBox="1">
            <a:spLocks/>
          </p:cNvSpPr>
          <p:nvPr/>
        </p:nvSpPr>
        <p:spPr>
          <a:xfrm>
            <a:off x="2638686" y="236941"/>
            <a:ext cx="7683715" cy="564108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Separating CAS and Mexico is essential for understanding the scale and opportunities in both regions</a:t>
            </a:r>
            <a:endParaRPr kumimoji="0" lang="es-GT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"/>
              <a:ea typeface="+mj-ea"/>
            </a:endParaRPr>
          </a:p>
        </p:txBody>
      </p:sp>
      <p:cxnSp>
        <p:nvCxnSpPr>
          <p:cNvPr id="82" name="Conector recto 11">
            <a:extLst>
              <a:ext uri="{FF2B5EF4-FFF2-40B4-BE49-F238E27FC236}">
                <a16:creationId xmlns:a16="http://schemas.microsoft.com/office/drawing/2014/main" id="{C15B6E4E-7455-77D3-4337-636B3BA8A453}"/>
              </a:ext>
            </a:extLst>
          </p:cNvPr>
          <p:cNvCxnSpPr/>
          <p:nvPr/>
        </p:nvCxnSpPr>
        <p:spPr>
          <a:xfrm>
            <a:off x="2399306" y="62605"/>
            <a:ext cx="0" cy="97193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23AC72D4-BC16-49DD-5D5D-05398E0B63C8}"/>
              </a:ext>
            </a:extLst>
          </p:cNvPr>
          <p:cNvSpPr/>
          <p:nvPr/>
        </p:nvSpPr>
        <p:spPr>
          <a:xfrm>
            <a:off x="4274106" y="2639342"/>
            <a:ext cx="3478730" cy="336258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D153977-519E-F034-D05D-5327455637FF}"/>
              </a:ext>
            </a:extLst>
          </p:cNvPr>
          <p:cNvSpPr/>
          <p:nvPr/>
        </p:nvSpPr>
        <p:spPr>
          <a:xfrm>
            <a:off x="4668259" y="3325210"/>
            <a:ext cx="2651205" cy="266020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B003A8-4DB9-5DB8-B25E-240E72DA4691}"/>
              </a:ext>
            </a:extLst>
          </p:cNvPr>
          <p:cNvSpPr/>
          <p:nvPr/>
        </p:nvSpPr>
        <p:spPr>
          <a:xfrm>
            <a:off x="5062078" y="4174593"/>
            <a:ext cx="1919184" cy="18108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2BCBFE00-7951-B950-A45C-4C952F86FA65}"/>
              </a:ext>
            </a:extLst>
          </p:cNvPr>
          <p:cNvSpPr txBox="1"/>
          <p:nvPr/>
        </p:nvSpPr>
        <p:spPr>
          <a:xfrm>
            <a:off x="8226968" y="2758850"/>
            <a:ext cx="2288608" cy="513200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$7.4 Bn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Coffee Market Value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TOTAL ADDRESSABLE MARKET</a:t>
            </a:r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C64FA8A8-1D23-C09F-0BB4-47564A381DEB}"/>
              </a:ext>
            </a:extLst>
          </p:cNvPr>
          <p:cNvSpPr txBox="1"/>
          <p:nvPr/>
        </p:nvSpPr>
        <p:spPr>
          <a:xfrm>
            <a:off x="8226968" y="3545975"/>
            <a:ext cx="2481980" cy="513200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$5 Bn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OOH segment 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MARKET VALUE</a:t>
            </a:r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8BF3658C-1773-C4C9-4A0C-0BA6CEAA4B17}"/>
              </a:ext>
            </a:extLst>
          </p:cNvPr>
          <p:cNvSpPr txBox="1"/>
          <p:nvPr/>
        </p:nvSpPr>
        <p:spPr>
          <a:xfrm>
            <a:off x="8251728" y="4449889"/>
            <a:ext cx="2755524" cy="513200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$3 Bn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HORECA / Convenience / Office</a:t>
            </a: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 </a:t>
            </a: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Channel</a:t>
            </a: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 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SERVICE ADDRESSABLE MARKET</a:t>
            </a:r>
          </a:p>
        </p:txBody>
      </p:sp>
      <p:sp>
        <p:nvSpPr>
          <p:cNvPr id="48" name="object 7">
            <a:extLst>
              <a:ext uri="{FF2B5EF4-FFF2-40B4-BE49-F238E27FC236}">
                <a16:creationId xmlns:a16="http://schemas.microsoft.com/office/drawing/2014/main" id="{29137A84-9D96-304F-5F6C-9708D16B9024}"/>
              </a:ext>
            </a:extLst>
          </p:cNvPr>
          <p:cNvSpPr txBox="1"/>
          <p:nvPr/>
        </p:nvSpPr>
        <p:spPr>
          <a:xfrm>
            <a:off x="5352304" y="2928530"/>
            <a:ext cx="1383131" cy="256720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ct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TOTAL ADDRESSABLE MARKET</a:t>
            </a:r>
          </a:p>
        </p:txBody>
      </p:sp>
      <p:sp>
        <p:nvSpPr>
          <p:cNvPr id="49" name="object 7">
            <a:extLst>
              <a:ext uri="{FF2B5EF4-FFF2-40B4-BE49-F238E27FC236}">
                <a16:creationId xmlns:a16="http://schemas.microsoft.com/office/drawing/2014/main" id="{6F905E71-9B6D-F1B6-B18C-3A89D124BF64}"/>
              </a:ext>
            </a:extLst>
          </p:cNvPr>
          <p:cNvSpPr txBox="1"/>
          <p:nvPr/>
        </p:nvSpPr>
        <p:spPr>
          <a:xfrm>
            <a:off x="5321906" y="4519447"/>
            <a:ext cx="1383131" cy="256720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ct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SERVICE ADDRESSABLE MARKET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20DA075-FA39-8A05-C7D8-83C0902E5606}"/>
              </a:ext>
            </a:extLst>
          </p:cNvPr>
          <p:cNvCxnSpPr>
            <a:cxnSpLocks/>
          </p:cNvCxnSpPr>
          <p:nvPr/>
        </p:nvCxnSpPr>
        <p:spPr>
          <a:xfrm>
            <a:off x="4036213" y="4728004"/>
            <a:ext cx="139508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34DC7A9-E1E8-D45A-BD67-588335A2EEED}"/>
              </a:ext>
            </a:extLst>
          </p:cNvPr>
          <p:cNvCxnSpPr>
            <a:cxnSpLocks/>
          </p:cNvCxnSpPr>
          <p:nvPr/>
        </p:nvCxnSpPr>
        <p:spPr>
          <a:xfrm>
            <a:off x="4016169" y="3873603"/>
            <a:ext cx="12654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0D604D3-CFC9-C994-67CE-FEDFEC73E59E}"/>
              </a:ext>
            </a:extLst>
          </p:cNvPr>
          <p:cNvCxnSpPr>
            <a:cxnSpLocks/>
          </p:cNvCxnSpPr>
          <p:nvPr/>
        </p:nvCxnSpPr>
        <p:spPr>
          <a:xfrm>
            <a:off x="4055452" y="3090393"/>
            <a:ext cx="1088083" cy="134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E54D373F-CE46-FE2F-5230-03DDC5877B53}"/>
              </a:ext>
            </a:extLst>
          </p:cNvPr>
          <p:cNvSpPr/>
          <p:nvPr/>
        </p:nvSpPr>
        <p:spPr>
          <a:xfrm>
            <a:off x="3968188" y="3042638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79F3C4A-15E1-F722-4077-982577C50D96}"/>
              </a:ext>
            </a:extLst>
          </p:cNvPr>
          <p:cNvSpPr txBox="1"/>
          <p:nvPr/>
        </p:nvSpPr>
        <p:spPr>
          <a:xfrm>
            <a:off x="1042546" y="4455286"/>
            <a:ext cx="2755524" cy="513200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$1 Bn</a:t>
            </a:r>
          </a:p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HORECA / Convenience / Office</a:t>
            </a: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 </a:t>
            </a: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Channel</a:t>
            </a: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 </a:t>
            </a:r>
          </a:p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SERVICE ADDRESSABLE MARKET</a:t>
            </a: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0CC30413-BD9D-33D3-D0A7-288BBC788412}"/>
              </a:ext>
            </a:extLst>
          </p:cNvPr>
          <p:cNvSpPr txBox="1"/>
          <p:nvPr/>
        </p:nvSpPr>
        <p:spPr>
          <a:xfrm>
            <a:off x="1316090" y="3545975"/>
            <a:ext cx="2481980" cy="513200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$1.7 Bn</a:t>
            </a:r>
          </a:p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OOH segment </a:t>
            </a:r>
          </a:p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MARKET VALUE</a:t>
            </a: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921CE4C3-11D5-3C47-5667-E272953C98FD}"/>
              </a:ext>
            </a:extLst>
          </p:cNvPr>
          <p:cNvSpPr txBox="1"/>
          <p:nvPr/>
        </p:nvSpPr>
        <p:spPr>
          <a:xfrm>
            <a:off x="1509462" y="2764694"/>
            <a:ext cx="2288608" cy="513200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$2.3 Bn</a:t>
            </a:r>
          </a:p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Coffee Market Value</a:t>
            </a:r>
          </a:p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TOTAL ADDRESSABLE MARKET</a:t>
            </a:r>
          </a:p>
        </p:txBody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4FB941F0-8A62-6D1A-79B4-78BAE85D02F3}"/>
              </a:ext>
            </a:extLst>
          </p:cNvPr>
          <p:cNvSpPr txBox="1">
            <a:spLocks/>
          </p:cNvSpPr>
          <p:nvPr/>
        </p:nvSpPr>
        <p:spPr>
          <a:xfrm>
            <a:off x="1845909" y="1869595"/>
            <a:ext cx="807857" cy="256331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"/>
                <a:ea typeface="+mj-ea"/>
              </a:rPr>
              <a:t>CAS</a:t>
            </a: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A0CD8270-8E5B-304E-35E8-200EFB6BB482}"/>
              </a:ext>
            </a:extLst>
          </p:cNvPr>
          <p:cNvSpPr txBox="1">
            <a:spLocks/>
          </p:cNvSpPr>
          <p:nvPr/>
        </p:nvSpPr>
        <p:spPr>
          <a:xfrm>
            <a:off x="6993695" y="1879447"/>
            <a:ext cx="1182784" cy="256331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"/>
                <a:ea typeface="+mj-ea"/>
              </a:rPr>
              <a:t>MÉXICO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8DE211EB-11C3-AC42-C17D-08D576217640}"/>
              </a:ext>
            </a:extLst>
          </p:cNvPr>
          <p:cNvSpPr/>
          <p:nvPr/>
        </p:nvSpPr>
        <p:spPr>
          <a:xfrm>
            <a:off x="5566881" y="5146289"/>
            <a:ext cx="937743" cy="841263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AC113AFC-37E4-C6B6-D47C-0C0BDBDEA609}"/>
              </a:ext>
            </a:extLst>
          </p:cNvPr>
          <p:cNvSpPr txBox="1"/>
          <p:nvPr/>
        </p:nvSpPr>
        <p:spPr>
          <a:xfrm>
            <a:off x="5705239" y="5636820"/>
            <a:ext cx="654085" cy="225942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ct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N5</a:t>
            </a:r>
          </a:p>
        </p:txBody>
      </p:sp>
      <p:sp>
        <p:nvSpPr>
          <p:cNvPr id="42" name="object 7">
            <a:extLst>
              <a:ext uri="{FF2B5EF4-FFF2-40B4-BE49-F238E27FC236}">
                <a16:creationId xmlns:a16="http://schemas.microsoft.com/office/drawing/2014/main" id="{9E80BD50-C1B2-3E5E-0033-DF67D9E04D7B}"/>
              </a:ext>
            </a:extLst>
          </p:cNvPr>
          <p:cNvSpPr txBox="1"/>
          <p:nvPr/>
        </p:nvSpPr>
        <p:spPr>
          <a:xfrm>
            <a:off x="8251728" y="5433460"/>
            <a:ext cx="2755524" cy="482423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$49 M</a:t>
            </a: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N5 Projections to 2032</a:t>
            </a:r>
            <a:endParaRPr kumimoji="0" lang="en-US" sz="9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ExtraBold"/>
              <a:ea typeface="+mn-ea"/>
              <a:cs typeface="Montserrat"/>
            </a:endParaRPr>
          </a:p>
          <a:p>
            <a:pPr marL="15875" marR="0" lvl="0" indent="0" algn="l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SERVICE OBTAINABLE MARKET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948FB914-E53F-EB3C-A40C-B2B04E6A84EB}"/>
              </a:ext>
            </a:extLst>
          </p:cNvPr>
          <p:cNvCxnSpPr>
            <a:cxnSpLocks/>
          </p:cNvCxnSpPr>
          <p:nvPr/>
        </p:nvCxnSpPr>
        <p:spPr>
          <a:xfrm>
            <a:off x="4053642" y="5755889"/>
            <a:ext cx="168805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bject 7">
            <a:extLst>
              <a:ext uri="{FF2B5EF4-FFF2-40B4-BE49-F238E27FC236}">
                <a16:creationId xmlns:a16="http://schemas.microsoft.com/office/drawing/2014/main" id="{2E52827F-B66D-22F0-AD55-D6C806B03901}"/>
              </a:ext>
            </a:extLst>
          </p:cNvPr>
          <p:cNvSpPr txBox="1"/>
          <p:nvPr/>
        </p:nvSpPr>
        <p:spPr>
          <a:xfrm>
            <a:off x="1042546" y="5442961"/>
            <a:ext cx="2755524" cy="482423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$35 M</a:t>
            </a:r>
          </a:p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ExtraBold"/>
                <a:ea typeface="+mn-ea"/>
                <a:cs typeface="Montserrat"/>
              </a:rPr>
              <a:t>N5 Projections to 2032 </a:t>
            </a:r>
          </a:p>
          <a:p>
            <a:pPr marL="15875" marR="0" lvl="0" indent="0" algn="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SERVICE OBTAINABLE MARKET</a:t>
            </a:r>
          </a:p>
        </p:txBody>
      </p:sp>
      <p:sp>
        <p:nvSpPr>
          <p:cNvPr id="50" name="object 7">
            <a:extLst>
              <a:ext uri="{FF2B5EF4-FFF2-40B4-BE49-F238E27FC236}">
                <a16:creationId xmlns:a16="http://schemas.microsoft.com/office/drawing/2014/main" id="{929EF7BF-F7E6-0B97-5069-6F371F0BCDEF}"/>
              </a:ext>
            </a:extLst>
          </p:cNvPr>
          <p:cNvSpPr txBox="1"/>
          <p:nvPr/>
        </p:nvSpPr>
        <p:spPr>
          <a:xfrm>
            <a:off x="5493887" y="5266628"/>
            <a:ext cx="1039167" cy="333664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>
            <a:defPPr>
              <a:defRPr lang="es-GT"/>
            </a:defPPr>
            <a:lvl1pPr marL="15875" algn="ctr" defTabSz="554492">
              <a:spcBef>
                <a:spcPts val="82"/>
              </a:spcBef>
              <a:defRPr kumimoji="0" b="1" i="0" u="none" strike="noStrike" kern="0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ontserrat"/>
                <a:cs typeface="Montserrat"/>
              </a:defRPr>
            </a:lvl1pPr>
          </a:lstStyle>
          <a:p>
            <a:pPr marL="15875" marR="0" lvl="0" indent="0" algn="ct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/>
                <a:ea typeface="+mn-ea"/>
              </a:rPr>
              <a:t>SERVICE OBTAINABLE MARKET</a:t>
            </a:r>
          </a:p>
        </p:txBody>
      </p:sp>
      <p:sp>
        <p:nvSpPr>
          <p:cNvPr id="46" name="object 7">
            <a:extLst>
              <a:ext uri="{FF2B5EF4-FFF2-40B4-BE49-F238E27FC236}">
                <a16:creationId xmlns:a16="http://schemas.microsoft.com/office/drawing/2014/main" id="{48077B14-181E-AD14-829B-4B4436A89F84}"/>
              </a:ext>
            </a:extLst>
          </p:cNvPr>
          <p:cNvSpPr txBox="1"/>
          <p:nvPr/>
        </p:nvSpPr>
        <p:spPr>
          <a:xfrm>
            <a:off x="5348404" y="3800759"/>
            <a:ext cx="1383131" cy="133609"/>
          </a:xfrm>
          <a:prstGeom prst="rect">
            <a:avLst/>
          </a:prstGeom>
        </p:spPr>
        <p:txBody>
          <a:bodyPr vert="horz" wrap="square" lIns="0" tIns="10397" rIns="0" bIns="0" rtlCol="0" anchor="t">
            <a:spAutoFit/>
          </a:bodyPr>
          <a:lstStyle/>
          <a:p>
            <a:pPr marL="15875" marR="0" lvl="0" indent="0" algn="ctr" defTabSz="554492" rtl="0" eaLnBrk="1" fontAlgn="auto" latinLnBrk="0" hangingPunct="1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Montserrat"/>
              </a:rPr>
              <a:t>OOH MARKET VALUE</a:t>
            </a:r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39D9983E-BF38-1DDD-54BE-396BA098D165}"/>
              </a:ext>
            </a:extLst>
          </p:cNvPr>
          <p:cNvCxnSpPr>
            <a:cxnSpLocks/>
          </p:cNvCxnSpPr>
          <p:nvPr/>
        </p:nvCxnSpPr>
        <p:spPr>
          <a:xfrm>
            <a:off x="6552167" y="4712679"/>
            <a:ext cx="153459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1605AA34-CCB2-12B9-7F99-72C03B55AC66}"/>
              </a:ext>
            </a:extLst>
          </p:cNvPr>
          <p:cNvCxnSpPr>
            <a:cxnSpLocks/>
          </p:cNvCxnSpPr>
          <p:nvPr/>
        </p:nvCxnSpPr>
        <p:spPr>
          <a:xfrm>
            <a:off x="6796483" y="3874091"/>
            <a:ext cx="12654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5CC7F9EB-DF35-3D69-76AF-BF26E6DDD629}"/>
              </a:ext>
            </a:extLst>
          </p:cNvPr>
          <p:cNvCxnSpPr>
            <a:cxnSpLocks/>
          </p:cNvCxnSpPr>
          <p:nvPr/>
        </p:nvCxnSpPr>
        <p:spPr>
          <a:xfrm>
            <a:off x="6874456" y="3041692"/>
            <a:ext cx="115038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Elipse 61">
            <a:extLst>
              <a:ext uri="{FF2B5EF4-FFF2-40B4-BE49-F238E27FC236}">
                <a16:creationId xmlns:a16="http://schemas.microsoft.com/office/drawing/2014/main" id="{CB3C6160-17BA-AC05-2CB9-A792161847EC}"/>
              </a:ext>
            </a:extLst>
          </p:cNvPr>
          <p:cNvSpPr/>
          <p:nvPr/>
        </p:nvSpPr>
        <p:spPr>
          <a:xfrm>
            <a:off x="8033201" y="2985201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B31A7455-A245-E0C3-ABBD-258DDB333614}"/>
              </a:ext>
            </a:extLst>
          </p:cNvPr>
          <p:cNvSpPr/>
          <p:nvPr/>
        </p:nvSpPr>
        <p:spPr>
          <a:xfrm>
            <a:off x="8033201" y="3805716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A461DF6E-18FB-0882-DF99-726EB6CFA4D5}"/>
              </a:ext>
            </a:extLst>
          </p:cNvPr>
          <p:cNvSpPr/>
          <p:nvPr/>
        </p:nvSpPr>
        <p:spPr>
          <a:xfrm>
            <a:off x="3964807" y="3819447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6AEDFF6E-87F2-E414-19E7-637A06397A6E}"/>
              </a:ext>
            </a:extLst>
          </p:cNvPr>
          <p:cNvSpPr/>
          <p:nvPr/>
        </p:nvSpPr>
        <p:spPr>
          <a:xfrm>
            <a:off x="3964807" y="4673360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7D8ADA7E-42AB-B1F2-8E83-26C90AA50921}"/>
              </a:ext>
            </a:extLst>
          </p:cNvPr>
          <p:cNvSpPr/>
          <p:nvPr/>
        </p:nvSpPr>
        <p:spPr>
          <a:xfrm>
            <a:off x="8033201" y="4651845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0C69FC08-191C-E0A9-0C81-E628056171BF}"/>
              </a:ext>
            </a:extLst>
          </p:cNvPr>
          <p:cNvSpPr/>
          <p:nvPr/>
        </p:nvSpPr>
        <p:spPr>
          <a:xfrm>
            <a:off x="3950988" y="5693926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6" name="Imagen 105">
            <a:extLst>
              <a:ext uri="{FF2B5EF4-FFF2-40B4-BE49-F238E27FC236}">
                <a16:creationId xmlns:a16="http://schemas.microsoft.com/office/drawing/2014/main" id="{1ACDFE10-5947-CFE1-1AD5-7B053A4C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759" y="3280786"/>
            <a:ext cx="1032494" cy="1032494"/>
          </a:xfrm>
          <a:prstGeom prst="rect">
            <a:avLst/>
          </a:prstGeom>
        </p:spPr>
      </p:pic>
      <p:pic>
        <p:nvPicPr>
          <p:cNvPr id="107" name="Imagen 106">
            <a:extLst>
              <a:ext uri="{FF2B5EF4-FFF2-40B4-BE49-F238E27FC236}">
                <a16:creationId xmlns:a16="http://schemas.microsoft.com/office/drawing/2014/main" id="{3A25F2E3-5E0B-45A3-655D-B0870D825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014" y="3390067"/>
            <a:ext cx="360000" cy="360000"/>
          </a:xfrm>
          <a:prstGeom prst="rect">
            <a:avLst/>
          </a:prstGeom>
        </p:spPr>
      </p:pic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E30355E8-F2E9-95C0-C6BB-CBFBBC96FEFD}"/>
              </a:ext>
            </a:extLst>
          </p:cNvPr>
          <p:cNvCxnSpPr>
            <a:cxnSpLocks/>
          </p:cNvCxnSpPr>
          <p:nvPr/>
        </p:nvCxnSpPr>
        <p:spPr>
          <a:xfrm>
            <a:off x="6359324" y="5745007"/>
            <a:ext cx="172743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CF272324-7BD4-F0E9-475A-847329533309}"/>
              </a:ext>
            </a:extLst>
          </p:cNvPr>
          <p:cNvSpPr/>
          <p:nvPr/>
        </p:nvSpPr>
        <p:spPr>
          <a:xfrm>
            <a:off x="8033201" y="5684173"/>
            <a:ext cx="102236" cy="109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12" name="Imagen 111">
            <a:extLst>
              <a:ext uri="{FF2B5EF4-FFF2-40B4-BE49-F238E27FC236}">
                <a16:creationId xmlns:a16="http://schemas.microsoft.com/office/drawing/2014/main" id="{579DA1E1-B22A-3980-74A5-3877D2000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07" y="4096014"/>
            <a:ext cx="810304" cy="810304"/>
          </a:xfrm>
          <a:prstGeom prst="rect">
            <a:avLst/>
          </a:prstGeom>
        </p:spPr>
      </p:pic>
      <p:grpSp>
        <p:nvGrpSpPr>
          <p:cNvPr id="113" name="Grupo 112">
            <a:extLst>
              <a:ext uri="{FF2B5EF4-FFF2-40B4-BE49-F238E27FC236}">
                <a16:creationId xmlns:a16="http://schemas.microsoft.com/office/drawing/2014/main" id="{AF1DE1CC-C1E8-B31D-8B56-B5190769A0A4}"/>
              </a:ext>
            </a:extLst>
          </p:cNvPr>
          <p:cNvGrpSpPr/>
          <p:nvPr/>
        </p:nvGrpSpPr>
        <p:grpSpPr>
          <a:xfrm>
            <a:off x="687338" y="3037542"/>
            <a:ext cx="1271904" cy="1054785"/>
            <a:chOff x="4200356" y="3656691"/>
            <a:chExt cx="1604190" cy="1407987"/>
          </a:xfrm>
        </p:grpSpPr>
        <p:pic>
          <p:nvPicPr>
            <p:cNvPr id="114" name="Imagen 113">
              <a:extLst>
                <a:ext uri="{FF2B5EF4-FFF2-40B4-BE49-F238E27FC236}">
                  <a16:creationId xmlns:a16="http://schemas.microsoft.com/office/drawing/2014/main" id="{C7F536FE-052C-D425-303B-FD5EC2C3B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00356" y="3656691"/>
              <a:ext cx="1604190" cy="1407987"/>
            </a:xfrm>
            <a:prstGeom prst="rect">
              <a:avLst/>
            </a:prstGeom>
          </p:spPr>
        </p:pic>
        <p:pic>
          <p:nvPicPr>
            <p:cNvPr id="115" name="Gráfico 114" descr="Café con relleno sólido">
              <a:extLst>
                <a:ext uri="{FF2B5EF4-FFF2-40B4-BE49-F238E27FC236}">
                  <a16:creationId xmlns:a16="http://schemas.microsoft.com/office/drawing/2014/main" id="{FFA5E32D-ACB5-DC8C-202F-B7D12C53D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99880" y="3924427"/>
              <a:ext cx="226181" cy="226181"/>
            </a:xfrm>
            <a:prstGeom prst="rect">
              <a:avLst/>
            </a:prstGeom>
          </p:spPr>
        </p:pic>
        <p:pic>
          <p:nvPicPr>
            <p:cNvPr id="116" name="Gráfico 115" descr="Café con relleno sólido">
              <a:extLst>
                <a:ext uri="{FF2B5EF4-FFF2-40B4-BE49-F238E27FC236}">
                  <a16:creationId xmlns:a16="http://schemas.microsoft.com/office/drawing/2014/main" id="{3E079AE5-F6C3-3D26-85A3-BE354E557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68372" y="3939576"/>
              <a:ext cx="226181" cy="226181"/>
            </a:xfrm>
            <a:prstGeom prst="rect">
              <a:avLst/>
            </a:prstGeom>
          </p:spPr>
        </p:pic>
        <p:pic>
          <p:nvPicPr>
            <p:cNvPr id="117" name="Gráfico 116" descr="Café con relleno sólido">
              <a:extLst>
                <a:ext uri="{FF2B5EF4-FFF2-40B4-BE49-F238E27FC236}">
                  <a16:creationId xmlns:a16="http://schemas.microsoft.com/office/drawing/2014/main" id="{C5611578-A857-7E8C-271B-A3E713FF2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13066" y="4479992"/>
              <a:ext cx="226181" cy="226181"/>
            </a:xfrm>
            <a:prstGeom prst="rect">
              <a:avLst/>
            </a:prstGeom>
          </p:spPr>
        </p:pic>
      </p:grpSp>
      <p:pic>
        <p:nvPicPr>
          <p:cNvPr id="118" name="Imagen 117">
            <a:extLst>
              <a:ext uri="{FF2B5EF4-FFF2-40B4-BE49-F238E27FC236}">
                <a16:creationId xmlns:a16="http://schemas.microsoft.com/office/drawing/2014/main" id="{DB67B33A-E15B-E6BB-A698-B8612C81C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74" y="3402524"/>
            <a:ext cx="360000" cy="360000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:a16="http://schemas.microsoft.com/office/drawing/2014/main" id="{BE4ECE26-D714-B8CC-11A4-6A26978926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295" y="3407756"/>
            <a:ext cx="360000" cy="360000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:a16="http://schemas.microsoft.com/office/drawing/2014/main" id="{C993C3F5-6E7F-A26F-0EB9-39721190B0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994" y="3419318"/>
            <a:ext cx="360000" cy="360000"/>
          </a:xfrm>
          <a:prstGeom prst="rect">
            <a:avLst/>
          </a:prstGeom>
        </p:spPr>
      </p:pic>
      <p:pic>
        <p:nvPicPr>
          <p:cNvPr id="121" name="Imagen 120">
            <a:extLst>
              <a:ext uri="{FF2B5EF4-FFF2-40B4-BE49-F238E27FC236}">
                <a16:creationId xmlns:a16="http://schemas.microsoft.com/office/drawing/2014/main" id="{CECE028D-D2F7-7BF5-F7DC-2E53C265CD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702" y="4349273"/>
            <a:ext cx="360000" cy="360000"/>
          </a:xfrm>
          <a:prstGeom prst="rect">
            <a:avLst/>
          </a:prstGeom>
        </p:spPr>
      </p:pic>
      <p:sp>
        <p:nvSpPr>
          <p:cNvPr id="122" name="Rectángulo 121">
            <a:extLst>
              <a:ext uri="{FF2B5EF4-FFF2-40B4-BE49-F238E27FC236}">
                <a16:creationId xmlns:a16="http://schemas.microsoft.com/office/drawing/2014/main" id="{42ADD4BE-A999-2727-0090-95CFC7A31633}"/>
              </a:ext>
            </a:extLst>
          </p:cNvPr>
          <p:cNvSpPr/>
          <p:nvPr/>
        </p:nvSpPr>
        <p:spPr>
          <a:xfrm>
            <a:off x="7062854" y="1768314"/>
            <a:ext cx="4963904" cy="4273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3" name="object 4">
            <a:extLst>
              <a:ext uri="{FF2B5EF4-FFF2-40B4-BE49-F238E27FC236}">
                <a16:creationId xmlns:a16="http://schemas.microsoft.com/office/drawing/2014/main" id="{A6122DAE-CAB5-9704-1C7E-FA314793FACD}"/>
              </a:ext>
            </a:extLst>
          </p:cNvPr>
          <p:cNvSpPr txBox="1">
            <a:spLocks/>
          </p:cNvSpPr>
          <p:nvPr/>
        </p:nvSpPr>
        <p:spPr>
          <a:xfrm>
            <a:off x="9234420" y="1848345"/>
            <a:ext cx="888643" cy="256331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"/>
                <a:ea typeface="+mj-ea"/>
              </a:rPr>
              <a:t>MÉXICO</a:t>
            </a:r>
          </a:p>
        </p:txBody>
      </p:sp>
    </p:spTree>
    <p:extLst>
      <p:ext uri="{BB962C8B-B14F-4D97-AF65-F5344CB8AC3E}">
        <p14:creationId xmlns:p14="http://schemas.microsoft.com/office/powerpoint/2010/main" val="549162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8CB54-414C-7F70-5F59-8ED2DFDD9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4D5B529-FFA7-5549-EE7A-94D9796DE6B0}"/>
              </a:ext>
            </a:extLst>
          </p:cNvPr>
          <p:cNvSpPr/>
          <p:nvPr/>
        </p:nvSpPr>
        <p:spPr>
          <a:xfrm>
            <a:off x="6903801" y="2980140"/>
            <a:ext cx="4546914" cy="3507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4701DD81-CE75-A816-3947-86CFB9F99E39}"/>
              </a:ext>
            </a:extLst>
          </p:cNvPr>
          <p:cNvCxnSpPr>
            <a:cxnSpLocks/>
          </p:cNvCxnSpPr>
          <p:nvPr/>
        </p:nvCxnSpPr>
        <p:spPr>
          <a:xfrm>
            <a:off x="4638200" y="4269043"/>
            <a:ext cx="0" cy="180386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43004D7D-CC81-DD53-9F51-A07867C6BA22}"/>
              </a:ext>
            </a:extLst>
          </p:cNvPr>
          <p:cNvCxnSpPr>
            <a:cxnSpLocks/>
          </p:cNvCxnSpPr>
          <p:nvPr/>
        </p:nvCxnSpPr>
        <p:spPr>
          <a:xfrm>
            <a:off x="2998376" y="4269043"/>
            <a:ext cx="0" cy="180386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0" name="Rectángulo 1079">
            <a:extLst>
              <a:ext uri="{FF2B5EF4-FFF2-40B4-BE49-F238E27FC236}">
                <a16:creationId xmlns:a16="http://schemas.microsoft.com/office/drawing/2014/main" id="{8B87C8E1-CF16-597E-9DED-B458BDF4A186}"/>
              </a:ext>
            </a:extLst>
          </p:cNvPr>
          <p:cNvSpPr/>
          <p:nvPr/>
        </p:nvSpPr>
        <p:spPr>
          <a:xfrm>
            <a:off x="409575" y="2965650"/>
            <a:ext cx="5655136" cy="3819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45E25096-BF83-C5D4-03FE-680057E12FA4}"/>
              </a:ext>
            </a:extLst>
          </p:cNvPr>
          <p:cNvSpPr/>
          <p:nvPr/>
        </p:nvSpPr>
        <p:spPr>
          <a:xfrm>
            <a:off x="-1" y="1067196"/>
            <a:ext cx="12192001" cy="191869"/>
          </a:xfrm>
          <a:prstGeom prst="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A1306044-8DF1-2BAC-7C78-2A0F8D538745}"/>
              </a:ext>
            </a:extLst>
          </p:cNvPr>
          <p:cNvSpPr/>
          <p:nvPr/>
        </p:nvSpPr>
        <p:spPr>
          <a:xfrm>
            <a:off x="0" y="-4902"/>
            <a:ext cx="10618069" cy="1076870"/>
          </a:xfrm>
          <a:prstGeom prst="rect">
            <a:avLst/>
          </a:prstGeom>
          <a:solidFill>
            <a:srgbClr val="1C3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76E7E2D-C25F-D102-E03E-9B7BEA9745C5}"/>
              </a:ext>
            </a:extLst>
          </p:cNvPr>
          <p:cNvSpPr txBox="1"/>
          <p:nvPr/>
        </p:nvSpPr>
        <p:spPr>
          <a:xfrm>
            <a:off x="10998559" y="638481"/>
            <a:ext cx="812101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A4402170-43F5-1CF5-1958-51CFA6D30E78}"/>
              </a:ext>
            </a:extLst>
          </p:cNvPr>
          <p:cNvGrpSpPr/>
          <p:nvPr/>
        </p:nvGrpSpPr>
        <p:grpSpPr>
          <a:xfrm>
            <a:off x="11007258" y="409238"/>
            <a:ext cx="355415" cy="197153"/>
            <a:chOff x="18151078" y="674863"/>
            <a:chExt cx="586105" cy="32512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CFCAC3D-AEEC-64F4-FA85-8799143F6C3B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8DAB79F9-0B85-A9CE-1BE8-6A270F4EBBE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99DC8BE8-437F-9D84-2A90-7B4A28D49565}"/>
              </a:ext>
            </a:extLst>
          </p:cNvPr>
          <p:cNvSpPr/>
          <p:nvPr/>
        </p:nvSpPr>
        <p:spPr>
          <a:xfrm>
            <a:off x="11450715" y="409056"/>
            <a:ext cx="342707" cy="197153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D7E9FA9-2346-D693-AE09-0739E9A9F677}"/>
              </a:ext>
            </a:extLst>
          </p:cNvPr>
          <p:cNvSpPr/>
          <p:nvPr/>
        </p:nvSpPr>
        <p:spPr>
          <a:xfrm>
            <a:off x="-1" y="1067196"/>
            <a:ext cx="12192001" cy="191869"/>
          </a:xfrm>
          <a:prstGeom prst="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083D9BF6-9882-6222-30DF-B946B16EA1C9}"/>
              </a:ext>
            </a:extLst>
          </p:cNvPr>
          <p:cNvSpPr txBox="1">
            <a:spLocks/>
          </p:cNvSpPr>
          <p:nvPr/>
        </p:nvSpPr>
        <p:spPr>
          <a:xfrm>
            <a:off x="2638686" y="236941"/>
            <a:ext cx="7683715" cy="564108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We will focus in the 62% of OOH Industry, where Mexico represents 58% and CAS 42% in N5 Target</a:t>
            </a:r>
            <a:endParaRPr kumimoji="0" lang="es-GT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"/>
              <a:ea typeface="+mj-ea"/>
            </a:endParaRPr>
          </a:p>
        </p:txBody>
      </p:sp>
      <p:cxnSp>
        <p:nvCxnSpPr>
          <p:cNvPr id="82" name="Conector recto 11">
            <a:extLst>
              <a:ext uri="{FF2B5EF4-FFF2-40B4-BE49-F238E27FC236}">
                <a16:creationId xmlns:a16="http://schemas.microsoft.com/office/drawing/2014/main" id="{92D997EC-C0CC-CA42-A577-A37E34DB91DC}"/>
              </a:ext>
            </a:extLst>
          </p:cNvPr>
          <p:cNvCxnSpPr/>
          <p:nvPr/>
        </p:nvCxnSpPr>
        <p:spPr>
          <a:xfrm>
            <a:off x="2399306" y="62605"/>
            <a:ext cx="0" cy="97193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Rectángulo: esquinas redondeadas 1038">
            <a:extLst>
              <a:ext uri="{FF2B5EF4-FFF2-40B4-BE49-F238E27FC236}">
                <a16:creationId xmlns:a16="http://schemas.microsoft.com/office/drawing/2014/main" id="{9C0D1270-DFDD-A753-95EC-8187FF969CAF}"/>
              </a:ext>
            </a:extLst>
          </p:cNvPr>
          <p:cNvSpPr/>
          <p:nvPr/>
        </p:nvSpPr>
        <p:spPr>
          <a:xfrm>
            <a:off x="3282113" y="2580548"/>
            <a:ext cx="1073000" cy="2483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CONVENIENCE</a:t>
            </a:r>
          </a:p>
        </p:txBody>
      </p:sp>
      <p:sp>
        <p:nvSpPr>
          <p:cNvPr id="1089" name="Rectángulo: esquinas redondeadas 1088">
            <a:extLst>
              <a:ext uri="{FF2B5EF4-FFF2-40B4-BE49-F238E27FC236}">
                <a16:creationId xmlns:a16="http://schemas.microsoft.com/office/drawing/2014/main" id="{0DED6AEF-5371-D283-F6F9-63043F901AB4}"/>
              </a:ext>
            </a:extLst>
          </p:cNvPr>
          <p:cNvSpPr/>
          <p:nvPr/>
        </p:nvSpPr>
        <p:spPr>
          <a:xfrm>
            <a:off x="4805540" y="2567571"/>
            <a:ext cx="1073000" cy="2483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OFFICE</a:t>
            </a:r>
          </a:p>
        </p:txBody>
      </p:sp>
      <p:sp>
        <p:nvSpPr>
          <p:cNvPr id="1104" name="Rectángulo: esquinas redondeadas 1103">
            <a:extLst>
              <a:ext uri="{FF2B5EF4-FFF2-40B4-BE49-F238E27FC236}">
                <a16:creationId xmlns:a16="http://schemas.microsoft.com/office/drawing/2014/main" id="{144D7954-0A1C-34A1-2AB5-E50D7D64202B}"/>
              </a:ext>
            </a:extLst>
          </p:cNvPr>
          <p:cNvSpPr/>
          <p:nvPr/>
        </p:nvSpPr>
        <p:spPr>
          <a:xfrm>
            <a:off x="1864557" y="2580548"/>
            <a:ext cx="1073000" cy="2483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HORECA</a:t>
            </a:r>
          </a:p>
        </p:txBody>
      </p:sp>
      <p:pic>
        <p:nvPicPr>
          <p:cNvPr id="3" name="Picture 2" descr="Convenience store pixel perfect linear icon. Grocery shop exterior. Small  business in retail. Thin line customizable illustration. Contour symbol  Stock Vector Image &amp; Art - Alamy">
            <a:extLst>
              <a:ext uri="{FF2B5EF4-FFF2-40B4-BE49-F238E27FC236}">
                <a16:creationId xmlns:a16="http://schemas.microsoft.com/office/drawing/2014/main" id="{D3361195-A502-C949-7306-3B083AFAE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72"/>
          <a:stretch>
            <a:fillRect/>
          </a:stretch>
        </p:blipFill>
        <p:spPr bwMode="auto">
          <a:xfrm>
            <a:off x="3322627" y="2085405"/>
            <a:ext cx="471741" cy="43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cons horeca: Más de 277 ilustraciones y dibujos de stock con licencia  libres de regalías | Shutterstock">
            <a:extLst>
              <a:ext uri="{FF2B5EF4-FFF2-40B4-BE49-F238E27FC236}">
                <a16:creationId xmlns:a16="http://schemas.microsoft.com/office/drawing/2014/main" id="{5399E232-FF9F-52D1-96AF-F96A5B3D6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27"/>
          <a:stretch>
            <a:fillRect/>
          </a:stretch>
        </p:blipFill>
        <p:spPr bwMode="auto">
          <a:xfrm>
            <a:off x="1903272" y="2110750"/>
            <a:ext cx="573223" cy="3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seño De Plantilla De Vector Plano De Icono De Edificio De Oficinas De  Moda Ilustraciones svg, vectoriales, clip art vectorizado libre de  derechos. Image 147091070">
            <a:extLst>
              <a:ext uri="{FF2B5EF4-FFF2-40B4-BE49-F238E27FC236}">
                <a16:creationId xmlns:a16="http://schemas.microsoft.com/office/drawing/2014/main" id="{57DAA213-275C-CCC6-9E4F-754F41A9E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15054" r="16414" b="19431"/>
          <a:stretch>
            <a:fillRect/>
          </a:stretch>
        </p:blipFill>
        <p:spPr bwMode="auto">
          <a:xfrm>
            <a:off x="4874396" y="2040844"/>
            <a:ext cx="497745" cy="47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04A48602-6574-BC20-27A2-412FDF0FEC28}"/>
              </a:ext>
            </a:extLst>
          </p:cNvPr>
          <p:cNvSpPr txBox="1"/>
          <p:nvPr/>
        </p:nvSpPr>
        <p:spPr>
          <a:xfrm>
            <a:off x="1847613" y="3025761"/>
            <a:ext cx="1088601" cy="24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$638M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B596D-4A2E-6D1C-48CB-97A5AE9E9153}"/>
              </a:ext>
            </a:extLst>
          </p:cNvPr>
          <p:cNvSpPr txBox="1"/>
          <p:nvPr/>
        </p:nvSpPr>
        <p:spPr>
          <a:xfrm>
            <a:off x="3285605" y="3025761"/>
            <a:ext cx="1088601" cy="24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$270M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C34EFA15-8543-90A3-1F79-A4102943472D}"/>
              </a:ext>
            </a:extLst>
          </p:cNvPr>
          <p:cNvSpPr txBox="1"/>
          <p:nvPr/>
        </p:nvSpPr>
        <p:spPr>
          <a:xfrm>
            <a:off x="4599287" y="3025761"/>
            <a:ext cx="1448928" cy="24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$153M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8CAE46AB-BA7D-BFB2-DC5C-807755764D79}"/>
              </a:ext>
            </a:extLst>
          </p:cNvPr>
          <p:cNvSpPr txBox="1"/>
          <p:nvPr/>
        </p:nvSpPr>
        <p:spPr>
          <a:xfrm>
            <a:off x="2352361" y="2229181"/>
            <a:ext cx="614486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37%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6CA229BD-B480-C3D7-8F0B-DCA20416A0F1}"/>
              </a:ext>
            </a:extLst>
          </p:cNvPr>
          <p:cNvSpPr txBox="1"/>
          <p:nvPr/>
        </p:nvSpPr>
        <p:spPr>
          <a:xfrm>
            <a:off x="3820749" y="2219152"/>
            <a:ext cx="507840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16%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FF563F2D-1013-86C9-E623-CE05D10BB7ED}"/>
              </a:ext>
            </a:extLst>
          </p:cNvPr>
          <p:cNvSpPr txBox="1"/>
          <p:nvPr/>
        </p:nvSpPr>
        <p:spPr>
          <a:xfrm>
            <a:off x="5342040" y="2219152"/>
            <a:ext cx="507840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9%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AADC378-12AD-A176-EACB-D4A3FA90D174}"/>
              </a:ext>
            </a:extLst>
          </p:cNvPr>
          <p:cNvSpPr/>
          <p:nvPr/>
        </p:nvSpPr>
        <p:spPr>
          <a:xfrm>
            <a:off x="301675" y="4765871"/>
            <a:ext cx="1180300" cy="300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Guatemala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47F8DA20-811C-5D8A-53CA-33B21B5C2E8A}"/>
              </a:ext>
            </a:extLst>
          </p:cNvPr>
          <p:cNvSpPr/>
          <p:nvPr/>
        </p:nvSpPr>
        <p:spPr>
          <a:xfrm>
            <a:off x="301678" y="4333078"/>
            <a:ext cx="1180300" cy="300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Ecuador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EFC2784-FAA5-482A-529C-6254FCBB4F27}"/>
              </a:ext>
            </a:extLst>
          </p:cNvPr>
          <p:cNvSpPr/>
          <p:nvPr/>
        </p:nvSpPr>
        <p:spPr>
          <a:xfrm>
            <a:off x="301676" y="5200269"/>
            <a:ext cx="1180300" cy="300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Costa Rica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B35ADBC-71B9-6F35-C143-7C051E24DB11}"/>
              </a:ext>
            </a:extLst>
          </p:cNvPr>
          <p:cNvSpPr/>
          <p:nvPr/>
        </p:nvSpPr>
        <p:spPr>
          <a:xfrm>
            <a:off x="301675" y="5639554"/>
            <a:ext cx="1180300" cy="30049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Honduras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73FB9A51-55C5-E950-9625-A74613363926}"/>
              </a:ext>
            </a:extLst>
          </p:cNvPr>
          <p:cNvSpPr txBox="1"/>
          <p:nvPr/>
        </p:nvSpPr>
        <p:spPr>
          <a:xfrm>
            <a:off x="1862989" y="4773766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$182M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FD82FDCD-2A78-AD26-0031-C039D788D82E}"/>
              </a:ext>
            </a:extLst>
          </p:cNvPr>
          <p:cNvSpPr txBox="1"/>
          <p:nvPr/>
        </p:nvSpPr>
        <p:spPr>
          <a:xfrm>
            <a:off x="1862991" y="4364037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$184M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25A1957F-BB17-929B-B599-F616F33F68C3}"/>
              </a:ext>
            </a:extLst>
          </p:cNvPr>
          <p:cNvSpPr txBox="1"/>
          <p:nvPr/>
        </p:nvSpPr>
        <p:spPr>
          <a:xfrm>
            <a:off x="1862989" y="5236233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$145M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B7AFFF24-2DE0-2084-8873-CBC7F7F1578B}"/>
              </a:ext>
            </a:extLst>
          </p:cNvPr>
          <p:cNvSpPr txBox="1"/>
          <p:nvPr/>
        </p:nvSpPr>
        <p:spPr>
          <a:xfrm>
            <a:off x="1862987" y="5675518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$125M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5D67C645-FC0D-3CA2-661C-7C87E6E01B0E}"/>
              </a:ext>
            </a:extLst>
          </p:cNvPr>
          <p:cNvSpPr txBox="1"/>
          <p:nvPr/>
        </p:nvSpPr>
        <p:spPr>
          <a:xfrm>
            <a:off x="470569" y="3015790"/>
            <a:ext cx="989637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MKT Opportunity</a:t>
            </a:r>
          </a:p>
        </p:txBody>
      </p:sp>
      <p:sp>
        <p:nvSpPr>
          <p:cNvPr id="54" name="TextBox 13">
            <a:extLst>
              <a:ext uri="{FF2B5EF4-FFF2-40B4-BE49-F238E27FC236}">
                <a16:creationId xmlns:a16="http://schemas.microsoft.com/office/drawing/2014/main" id="{9E79F45D-C9DF-E8F5-94F7-A2E896842B7E}"/>
              </a:ext>
            </a:extLst>
          </p:cNvPr>
          <p:cNvSpPr txBox="1"/>
          <p:nvPr/>
        </p:nvSpPr>
        <p:spPr>
          <a:xfrm>
            <a:off x="3340988" y="4773766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$76M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0BB8FF15-9BCF-2045-4C56-7A6593B22572}"/>
              </a:ext>
            </a:extLst>
          </p:cNvPr>
          <p:cNvSpPr txBox="1"/>
          <p:nvPr/>
        </p:nvSpPr>
        <p:spPr>
          <a:xfrm>
            <a:off x="3340990" y="4364037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$80M</a:t>
            </a:r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18B6F227-49E8-709B-E9A9-37B8475681AB}"/>
              </a:ext>
            </a:extLst>
          </p:cNvPr>
          <p:cNvSpPr txBox="1"/>
          <p:nvPr/>
        </p:nvSpPr>
        <p:spPr>
          <a:xfrm>
            <a:off x="3340988" y="5236233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$61M</a:t>
            </a:r>
          </a:p>
        </p:txBody>
      </p:sp>
      <p:sp>
        <p:nvSpPr>
          <p:cNvPr id="57" name="TextBox 13">
            <a:extLst>
              <a:ext uri="{FF2B5EF4-FFF2-40B4-BE49-F238E27FC236}">
                <a16:creationId xmlns:a16="http://schemas.microsoft.com/office/drawing/2014/main" id="{9914F838-4B52-0EE1-786C-CC7E51C03FF1}"/>
              </a:ext>
            </a:extLst>
          </p:cNvPr>
          <p:cNvSpPr txBox="1"/>
          <p:nvPr/>
        </p:nvSpPr>
        <p:spPr>
          <a:xfrm>
            <a:off x="3340986" y="5675518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$52M</a:t>
            </a:r>
          </a:p>
        </p:txBody>
      </p:sp>
      <p:sp>
        <p:nvSpPr>
          <p:cNvPr id="59" name="TextBox 13">
            <a:extLst>
              <a:ext uri="{FF2B5EF4-FFF2-40B4-BE49-F238E27FC236}">
                <a16:creationId xmlns:a16="http://schemas.microsoft.com/office/drawing/2014/main" id="{90852319-940E-B5DE-42DF-38C14F535B74}"/>
              </a:ext>
            </a:extLst>
          </p:cNvPr>
          <p:cNvSpPr txBox="1"/>
          <p:nvPr/>
        </p:nvSpPr>
        <p:spPr>
          <a:xfrm>
            <a:off x="4888901" y="4773766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$43M</a:t>
            </a:r>
          </a:p>
        </p:txBody>
      </p:sp>
      <p:sp>
        <p:nvSpPr>
          <p:cNvPr id="60" name="TextBox 13">
            <a:extLst>
              <a:ext uri="{FF2B5EF4-FFF2-40B4-BE49-F238E27FC236}">
                <a16:creationId xmlns:a16="http://schemas.microsoft.com/office/drawing/2014/main" id="{0003A9D6-E4DF-793E-1663-932DCF34ABE8}"/>
              </a:ext>
            </a:extLst>
          </p:cNvPr>
          <p:cNvSpPr txBox="1"/>
          <p:nvPr/>
        </p:nvSpPr>
        <p:spPr>
          <a:xfrm>
            <a:off x="4888903" y="4364037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$45M</a:t>
            </a:r>
          </a:p>
        </p:txBody>
      </p:sp>
      <p:sp>
        <p:nvSpPr>
          <p:cNvPr id="61" name="TextBox 13">
            <a:extLst>
              <a:ext uri="{FF2B5EF4-FFF2-40B4-BE49-F238E27FC236}">
                <a16:creationId xmlns:a16="http://schemas.microsoft.com/office/drawing/2014/main" id="{4F1ECC6F-71B5-D15E-9C44-C60A37619AEF}"/>
              </a:ext>
            </a:extLst>
          </p:cNvPr>
          <p:cNvSpPr txBox="1"/>
          <p:nvPr/>
        </p:nvSpPr>
        <p:spPr>
          <a:xfrm>
            <a:off x="4888901" y="5236233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$34M</a:t>
            </a:r>
          </a:p>
        </p:txBody>
      </p:sp>
      <p:sp>
        <p:nvSpPr>
          <p:cNvPr id="62" name="TextBox 13">
            <a:extLst>
              <a:ext uri="{FF2B5EF4-FFF2-40B4-BE49-F238E27FC236}">
                <a16:creationId xmlns:a16="http://schemas.microsoft.com/office/drawing/2014/main" id="{7F8F8B47-2255-E785-1CEB-88DD6EEC6162}"/>
              </a:ext>
            </a:extLst>
          </p:cNvPr>
          <p:cNvSpPr txBox="1"/>
          <p:nvPr/>
        </p:nvSpPr>
        <p:spPr>
          <a:xfrm>
            <a:off x="4888899" y="5675518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$30M</a:t>
            </a:r>
          </a:p>
        </p:txBody>
      </p:sp>
      <p:sp>
        <p:nvSpPr>
          <p:cNvPr id="1047" name="TextBox 13">
            <a:extLst>
              <a:ext uri="{FF2B5EF4-FFF2-40B4-BE49-F238E27FC236}">
                <a16:creationId xmlns:a16="http://schemas.microsoft.com/office/drawing/2014/main" id="{B0E708A5-0602-BE36-AACF-4B528E35A1A1}"/>
              </a:ext>
            </a:extLst>
          </p:cNvPr>
          <p:cNvSpPr txBox="1"/>
          <p:nvPr/>
        </p:nvSpPr>
        <p:spPr>
          <a:xfrm>
            <a:off x="6804476" y="3027274"/>
            <a:ext cx="1448928" cy="24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$2,100</a:t>
            </a:r>
          </a:p>
        </p:txBody>
      </p:sp>
      <p:sp>
        <p:nvSpPr>
          <p:cNvPr id="1048" name="TextBox 13">
            <a:extLst>
              <a:ext uri="{FF2B5EF4-FFF2-40B4-BE49-F238E27FC236}">
                <a16:creationId xmlns:a16="http://schemas.microsoft.com/office/drawing/2014/main" id="{53FC43EB-496E-18DD-99B2-546CBC238908}"/>
              </a:ext>
            </a:extLst>
          </p:cNvPr>
          <p:cNvSpPr txBox="1"/>
          <p:nvPr/>
        </p:nvSpPr>
        <p:spPr>
          <a:xfrm>
            <a:off x="8269900" y="3027274"/>
            <a:ext cx="1448928" cy="24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$915M</a:t>
            </a:r>
          </a:p>
        </p:txBody>
      </p:sp>
      <p:sp>
        <p:nvSpPr>
          <p:cNvPr id="1049" name="TextBox 13">
            <a:extLst>
              <a:ext uri="{FF2B5EF4-FFF2-40B4-BE49-F238E27FC236}">
                <a16:creationId xmlns:a16="http://schemas.microsoft.com/office/drawing/2014/main" id="{0F6A1B6B-9656-DD71-2CF6-A32CF71ABAB5}"/>
              </a:ext>
            </a:extLst>
          </p:cNvPr>
          <p:cNvSpPr txBox="1"/>
          <p:nvPr/>
        </p:nvSpPr>
        <p:spPr>
          <a:xfrm>
            <a:off x="9754602" y="3027274"/>
            <a:ext cx="1448928" cy="24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$519M</a:t>
            </a:r>
          </a:p>
        </p:txBody>
      </p:sp>
      <p:sp>
        <p:nvSpPr>
          <p:cNvPr id="1057" name="TextBox 13">
            <a:extLst>
              <a:ext uri="{FF2B5EF4-FFF2-40B4-BE49-F238E27FC236}">
                <a16:creationId xmlns:a16="http://schemas.microsoft.com/office/drawing/2014/main" id="{A908FCB2-8368-4E95-78C4-2C81747D4B69}"/>
              </a:ext>
            </a:extLst>
          </p:cNvPr>
          <p:cNvSpPr txBox="1"/>
          <p:nvPr/>
        </p:nvSpPr>
        <p:spPr>
          <a:xfrm>
            <a:off x="7008574" y="4430189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$2,100M</a:t>
            </a:r>
          </a:p>
        </p:txBody>
      </p:sp>
      <p:sp>
        <p:nvSpPr>
          <p:cNvPr id="1063" name="TextBox 13">
            <a:extLst>
              <a:ext uri="{FF2B5EF4-FFF2-40B4-BE49-F238E27FC236}">
                <a16:creationId xmlns:a16="http://schemas.microsoft.com/office/drawing/2014/main" id="{7002C71F-2A93-B530-3720-E5ED95A1C95F}"/>
              </a:ext>
            </a:extLst>
          </p:cNvPr>
          <p:cNvSpPr txBox="1"/>
          <p:nvPr/>
        </p:nvSpPr>
        <p:spPr>
          <a:xfrm>
            <a:off x="8532293" y="4430189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$915M</a:t>
            </a:r>
          </a:p>
        </p:txBody>
      </p:sp>
      <p:sp>
        <p:nvSpPr>
          <p:cNvPr id="1068" name="TextBox 13">
            <a:extLst>
              <a:ext uri="{FF2B5EF4-FFF2-40B4-BE49-F238E27FC236}">
                <a16:creationId xmlns:a16="http://schemas.microsoft.com/office/drawing/2014/main" id="{5F716BA1-3B2C-B8B4-6718-59A8A05A4636}"/>
              </a:ext>
            </a:extLst>
          </p:cNvPr>
          <p:cNvSpPr txBox="1"/>
          <p:nvPr/>
        </p:nvSpPr>
        <p:spPr>
          <a:xfrm>
            <a:off x="9933902" y="4430189"/>
            <a:ext cx="989637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$519M</a:t>
            </a:r>
          </a:p>
        </p:txBody>
      </p:sp>
      <p:sp>
        <p:nvSpPr>
          <p:cNvPr id="1073" name="Rectángulo 1072">
            <a:extLst>
              <a:ext uri="{FF2B5EF4-FFF2-40B4-BE49-F238E27FC236}">
                <a16:creationId xmlns:a16="http://schemas.microsoft.com/office/drawing/2014/main" id="{DD3E1BDB-7BBF-1348-E66B-C881BF62A2FE}"/>
              </a:ext>
            </a:extLst>
          </p:cNvPr>
          <p:cNvSpPr/>
          <p:nvPr/>
        </p:nvSpPr>
        <p:spPr>
          <a:xfrm>
            <a:off x="6903801" y="1629384"/>
            <a:ext cx="4512641" cy="2653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4" name="object 4">
            <a:extLst>
              <a:ext uri="{FF2B5EF4-FFF2-40B4-BE49-F238E27FC236}">
                <a16:creationId xmlns:a16="http://schemas.microsoft.com/office/drawing/2014/main" id="{07A4DBC9-5B1E-5684-6280-29BA0F8FD082}"/>
              </a:ext>
            </a:extLst>
          </p:cNvPr>
          <p:cNvSpPr txBox="1">
            <a:spLocks/>
          </p:cNvSpPr>
          <p:nvPr/>
        </p:nvSpPr>
        <p:spPr>
          <a:xfrm>
            <a:off x="8675999" y="1628415"/>
            <a:ext cx="888643" cy="256331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"/>
                <a:ea typeface="+mj-ea"/>
              </a:rPr>
              <a:t>MÉXICO</a:t>
            </a:r>
          </a:p>
        </p:txBody>
      </p:sp>
      <p:sp>
        <p:nvSpPr>
          <p:cNvPr id="1075" name="Rectángulo 1074">
            <a:extLst>
              <a:ext uri="{FF2B5EF4-FFF2-40B4-BE49-F238E27FC236}">
                <a16:creationId xmlns:a16="http://schemas.microsoft.com/office/drawing/2014/main" id="{E0579D02-CEA3-5FE3-E0FC-99ADBD99CF12}"/>
              </a:ext>
            </a:extLst>
          </p:cNvPr>
          <p:cNvSpPr/>
          <p:nvPr/>
        </p:nvSpPr>
        <p:spPr>
          <a:xfrm>
            <a:off x="1573415" y="1635980"/>
            <a:ext cx="4512641" cy="2653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6" name="object 4">
            <a:extLst>
              <a:ext uri="{FF2B5EF4-FFF2-40B4-BE49-F238E27FC236}">
                <a16:creationId xmlns:a16="http://schemas.microsoft.com/office/drawing/2014/main" id="{071D9D80-7E27-0D14-624B-4E3860F3A0C6}"/>
              </a:ext>
            </a:extLst>
          </p:cNvPr>
          <p:cNvSpPr txBox="1">
            <a:spLocks/>
          </p:cNvSpPr>
          <p:nvPr/>
        </p:nvSpPr>
        <p:spPr>
          <a:xfrm>
            <a:off x="3326689" y="1624958"/>
            <a:ext cx="888643" cy="256331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"/>
                <a:ea typeface="+mj-ea"/>
              </a:rPr>
              <a:t>CAS</a:t>
            </a:r>
          </a:p>
        </p:txBody>
      </p:sp>
      <p:cxnSp>
        <p:nvCxnSpPr>
          <p:cNvPr id="1077" name="Conector recto 1076">
            <a:extLst>
              <a:ext uri="{FF2B5EF4-FFF2-40B4-BE49-F238E27FC236}">
                <a16:creationId xmlns:a16="http://schemas.microsoft.com/office/drawing/2014/main" id="{1A7676A3-5F5B-CB8E-98B0-A6EB83C627AB}"/>
              </a:ext>
            </a:extLst>
          </p:cNvPr>
          <p:cNvCxnSpPr>
            <a:cxnSpLocks/>
          </p:cNvCxnSpPr>
          <p:nvPr/>
        </p:nvCxnSpPr>
        <p:spPr>
          <a:xfrm>
            <a:off x="305514" y="4247983"/>
            <a:ext cx="111460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90" name="Imagen 1089">
            <a:extLst>
              <a:ext uri="{FF2B5EF4-FFF2-40B4-BE49-F238E27FC236}">
                <a16:creationId xmlns:a16="http://schemas.microsoft.com/office/drawing/2014/main" id="{2C674585-B097-FAF9-069F-2122A2DBB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968" y="1617684"/>
            <a:ext cx="360000" cy="360000"/>
          </a:xfrm>
          <a:prstGeom prst="rect">
            <a:avLst/>
          </a:prstGeom>
        </p:spPr>
      </p:pic>
      <p:pic>
        <p:nvPicPr>
          <p:cNvPr id="1091" name="Imagen 1090">
            <a:extLst>
              <a:ext uri="{FF2B5EF4-FFF2-40B4-BE49-F238E27FC236}">
                <a16:creationId xmlns:a16="http://schemas.microsoft.com/office/drawing/2014/main" id="{818D01B8-ACCB-530D-3B77-DE1C7E625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9017" y="1613772"/>
            <a:ext cx="360000" cy="360000"/>
          </a:xfrm>
          <a:prstGeom prst="rect">
            <a:avLst/>
          </a:prstGeom>
        </p:spPr>
      </p:pic>
      <p:pic>
        <p:nvPicPr>
          <p:cNvPr id="1092" name="Imagen 1091">
            <a:extLst>
              <a:ext uri="{FF2B5EF4-FFF2-40B4-BE49-F238E27FC236}">
                <a16:creationId xmlns:a16="http://schemas.microsoft.com/office/drawing/2014/main" id="{B08BCDFA-E85F-A665-AA68-55D86706C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6236" y="1616190"/>
            <a:ext cx="360000" cy="360000"/>
          </a:xfrm>
          <a:prstGeom prst="rect">
            <a:avLst/>
          </a:prstGeom>
        </p:spPr>
      </p:pic>
      <p:pic>
        <p:nvPicPr>
          <p:cNvPr id="1093" name="Imagen 1092">
            <a:extLst>
              <a:ext uri="{FF2B5EF4-FFF2-40B4-BE49-F238E27FC236}">
                <a16:creationId xmlns:a16="http://schemas.microsoft.com/office/drawing/2014/main" id="{BABCB76A-FABE-94E5-44F4-C15DED7BBB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2049" y="1612960"/>
            <a:ext cx="360000" cy="360000"/>
          </a:xfrm>
          <a:prstGeom prst="rect">
            <a:avLst/>
          </a:prstGeom>
        </p:spPr>
      </p:pic>
      <p:pic>
        <p:nvPicPr>
          <p:cNvPr id="1095" name="Imagen 1094">
            <a:extLst>
              <a:ext uri="{FF2B5EF4-FFF2-40B4-BE49-F238E27FC236}">
                <a16:creationId xmlns:a16="http://schemas.microsoft.com/office/drawing/2014/main" id="{6E93098A-1024-D5C7-F72B-379019DEF5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2293" y="1624958"/>
            <a:ext cx="360000" cy="360000"/>
          </a:xfrm>
          <a:prstGeom prst="rect">
            <a:avLst/>
          </a:prstGeom>
        </p:spPr>
      </p:pic>
      <p:cxnSp>
        <p:nvCxnSpPr>
          <p:cNvPr id="1098" name="Conector recto 1097">
            <a:extLst>
              <a:ext uri="{FF2B5EF4-FFF2-40B4-BE49-F238E27FC236}">
                <a16:creationId xmlns:a16="http://schemas.microsoft.com/office/drawing/2014/main" id="{F74A199F-F438-ED29-C219-45C1BD956406}"/>
              </a:ext>
            </a:extLst>
          </p:cNvPr>
          <p:cNvCxnSpPr>
            <a:cxnSpLocks/>
          </p:cNvCxnSpPr>
          <p:nvPr/>
        </p:nvCxnSpPr>
        <p:spPr>
          <a:xfrm>
            <a:off x="6495579" y="1542188"/>
            <a:ext cx="0" cy="467876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1" name="object 4">
            <a:extLst>
              <a:ext uri="{FF2B5EF4-FFF2-40B4-BE49-F238E27FC236}">
                <a16:creationId xmlns:a16="http://schemas.microsoft.com/office/drawing/2014/main" id="{103E63FC-F9A4-FA5F-D075-1512BE8B7146}"/>
              </a:ext>
            </a:extLst>
          </p:cNvPr>
          <p:cNvSpPr txBox="1">
            <a:spLocks/>
          </p:cNvSpPr>
          <p:nvPr/>
        </p:nvSpPr>
        <p:spPr>
          <a:xfrm>
            <a:off x="198753" y="138195"/>
            <a:ext cx="1904885" cy="761598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"/>
                <a:ea typeface="+mj-ea"/>
              </a:rPr>
              <a:t>Why Out of home?</a:t>
            </a:r>
          </a:p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COFFEE HUB LATAM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CA26ECD3-36C2-D570-F752-6E5ED3BA4B54}"/>
              </a:ext>
            </a:extLst>
          </p:cNvPr>
          <p:cNvSpPr/>
          <p:nvPr/>
        </p:nvSpPr>
        <p:spPr>
          <a:xfrm>
            <a:off x="8448930" y="2568043"/>
            <a:ext cx="1073000" cy="2483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CONVENIENCE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8DFC3ED6-B8EF-DD39-E276-ED2ACB10FE17}"/>
              </a:ext>
            </a:extLst>
          </p:cNvPr>
          <p:cNvSpPr/>
          <p:nvPr/>
        </p:nvSpPr>
        <p:spPr>
          <a:xfrm>
            <a:off x="9972357" y="2555066"/>
            <a:ext cx="1073000" cy="2483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OFFICE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84073871-11AA-CC0A-8E21-45FE4E5140E0}"/>
              </a:ext>
            </a:extLst>
          </p:cNvPr>
          <p:cNvSpPr/>
          <p:nvPr/>
        </p:nvSpPr>
        <p:spPr>
          <a:xfrm>
            <a:off x="7031374" y="2568043"/>
            <a:ext cx="1073000" cy="2483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HORECA</a:t>
            </a:r>
          </a:p>
        </p:txBody>
      </p:sp>
      <p:pic>
        <p:nvPicPr>
          <p:cNvPr id="42" name="Picture 2" descr="Convenience store pixel perfect linear icon. Grocery shop exterior. Small  business in retail. Thin line customizable illustration. Contour symbol  Stock Vector Image &amp; Art - Alamy">
            <a:extLst>
              <a:ext uri="{FF2B5EF4-FFF2-40B4-BE49-F238E27FC236}">
                <a16:creationId xmlns:a16="http://schemas.microsoft.com/office/drawing/2014/main" id="{81992EF5-E802-06A6-1377-46CFECC69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72"/>
          <a:stretch>
            <a:fillRect/>
          </a:stretch>
        </p:blipFill>
        <p:spPr bwMode="auto">
          <a:xfrm>
            <a:off x="8489444" y="2072900"/>
            <a:ext cx="471741" cy="43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Icons horeca: Más de 277 ilustraciones y dibujos de stock con licencia  libres de regalías | Shutterstock">
            <a:extLst>
              <a:ext uri="{FF2B5EF4-FFF2-40B4-BE49-F238E27FC236}">
                <a16:creationId xmlns:a16="http://schemas.microsoft.com/office/drawing/2014/main" id="{C191F1A7-7068-4910-CE8F-342FEB157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127"/>
          <a:stretch>
            <a:fillRect/>
          </a:stretch>
        </p:blipFill>
        <p:spPr bwMode="auto">
          <a:xfrm>
            <a:off x="7070089" y="2098245"/>
            <a:ext cx="573223" cy="3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Diseño De Plantilla De Vector Plano De Icono De Edificio De Oficinas De  Moda Ilustraciones svg, vectoriales, clip art vectorizado libre de  derechos. Image 147091070">
            <a:extLst>
              <a:ext uri="{FF2B5EF4-FFF2-40B4-BE49-F238E27FC236}">
                <a16:creationId xmlns:a16="http://schemas.microsoft.com/office/drawing/2014/main" id="{FEDCED56-32C2-FF3E-F25E-8939688F5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15054" r="16414" b="19431"/>
          <a:stretch>
            <a:fillRect/>
          </a:stretch>
        </p:blipFill>
        <p:spPr bwMode="auto">
          <a:xfrm>
            <a:off x="10041213" y="2028339"/>
            <a:ext cx="497745" cy="47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3">
            <a:extLst>
              <a:ext uri="{FF2B5EF4-FFF2-40B4-BE49-F238E27FC236}">
                <a16:creationId xmlns:a16="http://schemas.microsoft.com/office/drawing/2014/main" id="{71D27DBA-3409-7498-D156-582E3318044D}"/>
              </a:ext>
            </a:extLst>
          </p:cNvPr>
          <p:cNvSpPr txBox="1"/>
          <p:nvPr/>
        </p:nvSpPr>
        <p:spPr>
          <a:xfrm>
            <a:off x="7519178" y="2216676"/>
            <a:ext cx="614486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37%</a:t>
            </a:r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80561518-1685-01EC-1DB5-B95CFFD8ECAE}"/>
              </a:ext>
            </a:extLst>
          </p:cNvPr>
          <p:cNvSpPr txBox="1"/>
          <p:nvPr/>
        </p:nvSpPr>
        <p:spPr>
          <a:xfrm>
            <a:off x="8987566" y="2206647"/>
            <a:ext cx="507840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16%</a:t>
            </a:r>
          </a:p>
        </p:txBody>
      </p:sp>
      <p:sp>
        <p:nvSpPr>
          <p:cNvPr id="47" name="TextBox 13">
            <a:extLst>
              <a:ext uri="{FF2B5EF4-FFF2-40B4-BE49-F238E27FC236}">
                <a16:creationId xmlns:a16="http://schemas.microsoft.com/office/drawing/2014/main" id="{41130E5F-BE4B-BC30-ABD1-AF8497128138}"/>
              </a:ext>
            </a:extLst>
          </p:cNvPr>
          <p:cNvSpPr txBox="1"/>
          <p:nvPr/>
        </p:nvSpPr>
        <p:spPr>
          <a:xfrm>
            <a:off x="10508857" y="2206647"/>
            <a:ext cx="507840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9%</a:t>
            </a:r>
          </a:p>
        </p:txBody>
      </p:sp>
      <p:sp>
        <p:nvSpPr>
          <p:cNvPr id="1079" name="Rectángulo 1078">
            <a:extLst>
              <a:ext uri="{FF2B5EF4-FFF2-40B4-BE49-F238E27FC236}">
                <a16:creationId xmlns:a16="http://schemas.microsoft.com/office/drawing/2014/main" id="{061DEDD4-50AC-C76E-1AF7-E09579056B92}"/>
              </a:ext>
            </a:extLst>
          </p:cNvPr>
          <p:cNvSpPr/>
          <p:nvPr/>
        </p:nvSpPr>
        <p:spPr>
          <a:xfrm>
            <a:off x="411388" y="3603438"/>
            <a:ext cx="11005054" cy="32769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7F5B8BF9-0FC7-279E-57CB-D20F542A6E55}"/>
              </a:ext>
            </a:extLst>
          </p:cNvPr>
          <p:cNvSpPr txBox="1"/>
          <p:nvPr/>
        </p:nvSpPr>
        <p:spPr>
          <a:xfrm>
            <a:off x="540036" y="3640053"/>
            <a:ext cx="817882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N5 Target 2032</a:t>
            </a:r>
          </a:p>
        </p:txBody>
      </p:sp>
      <p:sp>
        <p:nvSpPr>
          <p:cNvPr id="1082" name="Rectángulo 1081">
            <a:extLst>
              <a:ext uri="{FF2B5EF4-FFF2-40B4-BE49-F238E27FC236}">
                <a16:creationId xmlns:a16="http://schemas.microsoft.com/office/drawing/2014/main" id="{0AA3065E-147D-93A2-6375-3662E0809643}"/>
              </a:ext>
            </a:extLst>
          </p:cNvPr>
          <p:cNvSpPr/>
          <p:nvPr/>
        </p:nvSpPr>
        <p:spPr>
          <a:xfrm>
            <a:off x="1499461" y="3393585"/>
            <a:ext cx="106703" cy="743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8" name="TextBox 13">
            <a:extLst>
              <a:ext uri="{FF2B5EF4-FFF2-40B4-BE49-F238E27FC236}">
                <a16:creationId xmlns:a16="http://schemas.microsoft.com/office/drawing/2014/main" id="{49963468-1C9E-7DFA-DF90-A89F774D09B9}"/>
              </a:ext>
            </a:extLst>
          </p:cNvPr>
          <p:cNvSpPr txBox="1"/>
          <p:nvPr/>
        </p:nvSpPr>
        <p:spPr>
          <a:xfrm>
            <a:off x="3305042" y="3643807"/>
            <a:ext cx="1088601" cy="24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$35M</a:t>
            </a:r>
          </a:p>
        </p:txBody>
      </p:sp>
      <p:sp>
        <p:nvSpPr>
          <p:cNvPr id="49" name="TextBox 13">
            <a:extLst>
              <a:ext uri="{FF2B5EF4-FFF2-40B4-BE49-F238E27FC236}">
                <a16:creationId xmlns:a16="http://schemas.microsoft.com/office/drawing/2014/main" id="{BD7517D2-D26F-8BE2-AAE0-87C57F17A822}"/>
              </a:ext>
            </a:extLst>
          </p:cNvPr>
          <p:cNvSpPr txBox="1"/>
          <p:nvPr/>
        </p:nvSpPr>
        <p:spPr>
          <a:xfrm>
            <a:off x="8490637" y="3646312"/>
            <a:ext cx="1088601" cy="24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$49M</a:t>
            </a:r>
          </a:p>
        </p:txBody>
      </p: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51094FD0-B922-F3AF-A2E1-B982BD40F536}"/>
              </a:ext>
            </a:extLst>
          </p:cNvPr>
          <p:cNvCxnSpPr>
            <a:cxnSpLocks/>
          </p:cNvCxnSpPr>
          <p:nvPr/>
        </p:nvCxnSpPr>
        <p:spPr>
          <a:xfrm>
            <a:off x="9914758" y="4253135"/>
            <a:ext cx="0" cy="180386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B494CFBB-A642-D42F-E7D1-4D3EB132854F}"/>
              </a:ext>
            </a:extLst>
          </p:cNvPr>
          <p:cNvCxnSpPr>
            <a:cxnSpLocks/>
          </p:cNvCxnSpPr>
          <p:nvPr/>
        </p:nvCxnSpPr>
        <p:spPr>
          <a:xfrm>
            <a:off x="8274934" y="4221246"/>
            <a:ext cx="0" cy="180386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B438B29D-E43C-AF6F-F6E0-7A0F422C5B46}"/>
              </a:ext>
            </a:extLst>
          </p:cNvPr>
          <p:cNvSpPr/>
          <p:nvPr/>
        </p:nvSpPr>
        <p:spPr>
          <a:xfrm>
            <a:off x="6427191" y="3386594"/>
            <a:ext cx="106703" cy="743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04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19" grpId="0"/>
      <p:bldP spid="21" grpId="0"/>
      <p:bldP spid="23" grpId="0"/>
      <p:bldP spid="29" grpId="0"/>
      <p:bldP spid="30" grpId="0"/>
      <p:bldP spid="31" grpId="0"/>
      <p:bldP spid="32" grpId="0"/>
      <p:bldP spid="17" grpId="0"/>
      <p:bldP spid="54" grpId="0"/>
      <p:bldP spid="55" grpId="0"/>
      <p:bldP spid="56" grpId="0"/>
      <p:bldP spid="57" grpId="0"/>
      <p:bldP spid="59" grpId="0"/>
      <p:bldP spid="60" grpId="0"/>
      <p:bldP spid="61" grpId="0"/>
      <p:bldP spid="62" grpId="0"/>
      <p:bldP spid="1047" grpId="0"/>
      <p:bldP spid="1048" grpId="0"/>
      <p:bldP spid="1049" grpId="0"/>
      <p:bldP spid="1057" grpId="0"/>
      <p:bldP spid="1063" grpId="0"/>
      <p:bldP spid="1068" grpId="0"/>
      <p:bldP spid="45" grpId="0"/>
      <p:bldP spid="46" grpId="0"/>
      <p:bldP spid="47" grpId="0"/>
      <p:bldP spid="33" grpId="0"/>
      <p:bldP spid="48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676DC-B976-74C5-AFEE-2FCCE4118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Rectángulo 1099">
            <a:extLst>
              <a:ext uri="{FF2B5EF4-FFF2-40B4-BE49-F238E27FC236}">
                <a16:creationId xmlns:a16="http://schemas.microsoft.com/office/drawing/2014/main" id="{F2430AEC-F83F-DB88-D2B5-C67612563508}"/>
              </a:ext>
            </a:extLst>
          </p:cNvPr>
          <p:cNvSpPr/>
          <p:nvPr/>
        </p:nvSpPr>
        <p:spPr>
          <a:xfrm>
            <a:off x="6903802" y="1769057"/>
            <a:ext cx="4512637" cy="11572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99" name="Rectángulo 1098">
            <a:extLst>
              <a:ext uri="{FF2B5EF4-FFF2-40B4-BE49-F238E27FC236}">
                <a16:creationId xmlns:a16="http://schemas.microsoft.com/office/drawing/2014/main" id="{B51CDC8E-4722-2412-3398-BDAEC6C76631}"/>
              </a:ext>
            </a:extLst>
          </p:cNvPr>
          <p:cNvSpPr/>
          <p:nvPr/>
        </p:nvSpPr>
        <p:spPr>
          <a:xfrm>
            <a:off x="1573416" y="1765871"/>
            <a:ext cx="4512637" cy="11572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9DC7D0E8-5649-109F-5A0A-D39863241CB5}"/>
              </a:ext>
            </a:extLst>
          </p:cNvPr>
          <p:cNvSpPr/>
          <p:nvPr/>
        </p:nvSpPr>
        <p:spPr>
          <a:xfrm>
            <a:off x="-1" y="1067196"/>
            <a:ext cx="12192001" cy="191869"/>
          </a:xfrm>
          <a:prstGeom prst="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A22E26A7-A987-F1A5-EE39-6C326536A976}"/>
              </a:ext>
            </a:extLst>
          </p:cNvPr>
          <p:cNvSpPr/>
          <p:nvPr/>
        </p:nvSpPr>
        <p:spPr>
          <a:xfrm>
            <a:off x="0" y="-4902"/>
            <a:ext cx="10618069" cy="1076870"/>
          </a:xfrm>
          <a:prstGeom prst="rect">
            <a:avLst/>
          </a:prstGeom>
          <a:solidFill>
            <a:srgbClr val="1C3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D978DC2-4B46-31A7-6556-FF32BA972D56}"/>
              </a:ext>
            </a:extLst>
          </p:cNvPr>
          <p:cNvSpPr txBox="1"/>
          <p:nvPr/>
        </p:nvSpPr>
        <p:spPr>
          <a:xfrm>
            <a:off x="10998559" y="638481"/>
            <a:ext cx="812101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0721AF0C-1457-D61B-B411-7AF6D6E68F3B}"/>
              </a:ext>
            </a:extLst>
          </p:cNvPr>
          <p:cNvGrpSpPr/>
          <p:nvPr/>
        </p:nvGrpSpPr>
        <p:grpSpPr>
          <a:xfrm>
            <a:off x="11007258" y="409238"/>
            <a:ext cx="355415" cy="197153"/>
            <a:chOff x="18151078" y="674863"/>
            <a:chExt cx="586105" cy="32512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5E0B05D-FFAE-84F5-F2FE-12FAF0606251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A1019DB5-6580-C63C-9FD6-B126030A56B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92B1E838-43B4-E93E-B5ED-03CC685B0415}"/>
              </a:ext>
            </a:extLst>
          </p:cNvPr>
          <p:cNvSpPr/>
          <p:nvPr/>
        </p:nvSpPr>
        <p:spPr>
          <a:xfrm>
            <a:off x="11450715" y="409056"/>
            <a:ext cx="342707" cy="197153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55CCD1A-154E-255E-E7E6-0266C1B87435}"/>
              </a:ext>
            </a:extLst>
          </p:cNvPr>
          <p:cNvSpPr/>
          <p:nvPr/>
        </p:nvSpPr>
        <p:spPr>
          <a:xfrm>
            <a:off x="-1" y="1067196"/>
            <a:ext cx="12192001" cy="191869"/>
          </a:xfrm>
          <a:prstGeom prst="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6B479475-3E57-9445-2608-C0C0B2A087B1}"/>
              </a:ext>
            </a:extLst>
          </p:cNvPr>
          <p:cNvSpPr txBox="1">
            <a:spLocks/>
          </p:cNvSpPr>
          <p:nvPr/>
        </p:nvSpPr>
        <p:spPr>
          <a:xfrm>
            <a:off x="2638686" y="236941"/>
            <a:ext cx="7683715" cy="564108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ecommendation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: Start with CAS, mature the model and then roll out to Mexico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"/>
              <a:ea typeface="+mj-ea"/>
            </a:endParaRPr>
          </a:p>
        </p:txBody>
      </p:sp>
      <p:cxnSp>
        <p:nvCxnSpPr>
          <p:cNvPr id="82" name="Conector recto 11">
            <a:extLst>
              <a:ext uri="{FF2B5EF4-FFF2-40B4-BE49-F238E27FC236}">
                <a16:creationId xmlns:a16="http://schemas.microsoft.com/office/drawing/2014/main" id="{00E786CE-1196-31F6-3D2D-D277636B9CA9}"/>
              </a:ext>
            </a:extLst>
          </p:cNvPr>
          <p:cNvCxnSpPr/>
          <p:nvPr/>
        </p:nvCxnSpPr>
        <p:spPr>
          <a:xfrm>
            <a:off x="2399306" y="62605"/>
            <a:ext cx="0" cy="97193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3" name="Rectángulo 1072">
            <a:extLst>
              <a:ext uri="{FF2B5EF4-FFF2-40B4-BE49-F238E27FC236}">
                <a16:creationId xmlns:a16="http://schemas.microsoft.com/office/drawing/2014/main" id="{B613AEFC-B504-73DD-F3C2-D059AC655011}"/>
              </a:ext>
            </a:extLst>
          </p:cNvPr>
          <p:cNvSpPr/>
          <p:nvPr/>
        </p:nvSpPr>
        <p:spPr>
          <a:xfrm>
            <a:off x="6903801" y="1419072"/>
            <a:ext cx="4512641" cy="2653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4" name="object 4">
            <a:extLst>
              <a:ext uri="{FF2B5EF4-FFF2-40B4-BE49-F238E27FC236}">
                <a16:creationId xmlns:a16="http://schemas.microsoft.com/office/drawing/2014/main" id="{2045588F-5597-E29A-6D76-E82E629F8F0F}"/>
              </a:ext>
            </a:extLst>
          </p:cNvPr>
          <p:cNvSpPr txBox="1">
            <a:spLocks/>
          </p:cNvSpPr>
          <p:nvPr/>
        </p:nvSpPr>
        <p:spPr>
          <a:xfrm>
            <a:off x="8675999" y="1418103"/>
            <a:ext cx="888643" cy="256331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"/>
                <a:ea typeface="+mj-ea"/>
              </a:rPr>
              <a:t>MÉXICO</a:t>
            </a:r>
          </a:p>
        </p:txBody>
      </p:sp>
      <p:sp>
        <p:nvSpPr>
          <p:cNvPr id="1075" name="Rectángulo 1074">
            <a:extLst>
              <a:ext uri="{FF2B5EF4-FFF2-40B4-BE49-F238E27FC236}">
                <a16:creationId xmlns:a16="http://schemas.microsoft.com/office/drawing/2014/main" id="{D891DCE5-02D2-8304-81A9-07E8A21F011E}"/>
              </a:ext>
            </a:extLst>
          </p:cNvPr>
          <p:cNvSpPr/>
          <p:nvPr/>
        </p:nvSpPr>
        <p:spPr>
          <a:xfrm>
            <a:off x="1573415" y="1425668"/>
            <a:ext cx="4512641" cy="2653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6" name="object 4">
            <a:extLst>
              <a:ext uri="{FF2B5EF4-FFF2-40B4-BE49-F238E27FC236}">
                <a16:creationId xmlns:a16="http://schemas.microsoft.com/office/drawing/2014/main" id="{A383D33F-8DA5-B69A-A22D-1E625FF378B6}"/>
              </a:ext>
            </a:extLst>
          </p:cNvPr>
          <p:cNvSpPr txBox="1">
            <a:spLocks/>
          </p:cNvSpPr>
          <p:nvPr/>
        </p:nvSpPr>
        <p:spPr>
          <a:xfrm>
            <a:off x="3326689" y="1414646"/>
            <a:ext cx="888643" cy="256331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"/>
                <a:ea typeface="+mj-ea"/>
              </a:rPr>
              <a:t>CAS</a:t>
            </a:r>
          </a:p>
        </p:txBody>
      </p:sp>
      <p:pic>
        <p:nvPicPr>
          <p:cNvPr id="1083" name="Imagen 1082">
            <a:extLst>
              <a:ext uri="{FF2B5EF4-FFF2-40B4-BE49-F238E27FC236}">
                <a16:creationId xmlns:a16="http://schemas.microsoft.com/office/drawing/2014/main" id="{96A174F9-DE68-E306-32D8-ECC98AF3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32" y="1863980"/>
            <a:ext cx="810304" cy="810304"/>
          </a:xfrm>
          <a:prstGeom prst="rect">
            <a:avLst/>
          </a:prstGeom>
        </p:spPr>
      </p:pic>
      <p:grpSp>
        <p:nvGrpSpPr>
          <p:cNvPr id="1084" name="Grupo 1083">
            <a:extLst>
              <a:ext uri="{FF2B5EF4-FFF2-40B4-BE49-F238E27FC236}">
                <a16:creationId xmlns:a16="http://schemas.microsoft.com/office/drawing/2014/main" id="{BAE01382-DEE6-4C0F-77A6-78FFB67C3C2F}"/>
              </a:ext>
            </a:extLst>
          </p:cNvPr>
          <p:cNvGrpSpPr/>
          <p:nvPr/>
        </p:nvGrpSpPr>
        <p:grpSpPr>
          <a:xfrm>
            <a:off x="2579891" y="1756818"/>
            <a:ext cx="1271904" cy="1054785"/>
            <a:chOff x="4200356" y="3656691"/>
            <a:chExt cx="1604190" cy="1407987"/>
          </a:xfrm>
        </p:grpSpPr>
        <p:pic>
          <p:nvPicPr>
            <p:cNvPr id="1085" name="Imagen 1084">
              <a:extLst>
                <a:ext uri="{FF2B5EF4-FFF2-40B4-BE49-F238E27FC236}">
                  <a16:creationId xmlns:a16="http://schemas.microsoft.com/office/drawing/2014/main" id="{6735CB62-D3D1-70B3-B94E-5D73E8FA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0356" y="3656691"/>
              <a:ext cx="1604190" cy="1407987"/>
            </a:xfrm>
            <a:prstGeom prst="rect">
              <a:avLst/>
            </a:prstGeom>
          </p:spPr>
        </p:pic>
        <p:pic>
          <p:nvPicPr>
            <p:cNvPr id="1086" name="Gráfico 1085" descr="Café con relleno sólido">
              <a:extLst>
                <a:ext uri="{FF2B5EF4-FFF2-40B4-BE49-F238E27FC236}">
                  <a16:creationId xmlns:a16="http://schemas.microsoft.com/office/drawing/2014/main" id="{33507169-7CEF-6E80-1D19-0F58AE23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99880" y="3924427"/>
              <a:ext cx="226181" cy="226181"/>
            </a:xfrm>
            <a:prstGeom prst="rect">
              <a:avLst/>
            </a:prstGeom>
          </p:spPr>
        </p:pic>
        <p:pic>
          <p:nvPicPr>
            <p:cNvPr id="1087" name="Gráfico 1086" descr="Café con relleno sólido">
              <a:extLst>
                <a:ext uri="{FF2B5EF4-FFF2-40B4-BE49-F238E27FC236}">
                  <a16:creationId xmlns:a16="http://schemas.microsoft.com/office/drawing/2014/main" id="{CA7A7EAC-5716-8607-987D-655BFE9EE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8372" y="3939576"/>
              <a:ext cx="226181" cy="226181"/>
            </a:xfrm>
            <a:prstGeom prst="rect">
              <a:avLst/>
            </a:prstGeom>
          </p:spPr>
        </p:pic>
        <p:pic>
          <p:nvPicPr>
            <p:cNvPr id="1088" name="Gráfico 1087" descr="Café con relleno sólido">
              <a:extLst>
                <a:ext uri="{FF2B5EF4-FFF2-40B4-BE49-F238E27FC236}">
                  <a16:creationId xmlns:a16="http://schemas.microsoft.com/office/drawing/2014/main" id="{59F29415-95CB-AAAE-CE98-35D20FC5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13066" y="4479992"/>
              <a:ext cx="226181" cy="226181"/>
            </a:xfrm>
            <a:prstGeom prst="rect">
              <a:avLst/>
            </a:prstGeom>
          </p:spPr>
        </p:pic>
      </p:grpSp>
      <p:pic>
        <p:nvPicPr>
          <p:cNvPr id="1090" name="Imagen 1089">
            <a:extLst>
              <a:ext uri="{FF2B5EF4-FFF2-40B4-BE49-F238E27FC236}">
                <a16:creationId xmlns:a16="http://schemas.microsoft.com/office/drawing/2014/main" id="{4F786DF7-B26E-867D-FE4E-7930E9A85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0727" y="2121800"/>
            <a:ext cx="360000" cy="360000"/>
          </a:xfrm>
          <a:prstGeom prst="rect">
            <a:avLst/>
          </a:prstGeom>
        </p:spPr>
      </p:pic>
      <p:pic>
        <p:nvPicPr>
          <p:cNvPr id="1091" name="Imagen 1090">
            <a:extLst>
              <a:ext uri="{FF2B5EF4-FFF2-40B4-BE49-F238E27FC236}">
                <a16:creationId xmlns:a16="http://schemas.microsoft.com/office/drawing/2014/main" id="{F90B2DCA-8408-4A05-6C3D-BC6E0DD4E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848" y="2127032"/>
            <a:ext cx="360000" cy="360000"/>
          </a:xfrm>
          <a:prstGeom prst="rect">
            <a:avLst/>
          </a:prstGeom>
        </p:spPr>
      </p:pic>
      <p:pic>
        <p:nvPicPr>
          <p:cNvPr id="1092" name="Imagen 1091">
            <a:extLst>
              <a:ext uri="{FF2B5EF4-FFF2-40B4-BE49-F238E27FC236}">
                <a16:creationId xmlns:a16="http://schemas.microsoft.com/office/drawing/2014/main" id="{AD61D02E-E86A-D06F-47BF-4CBC08FCB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547" y="2138594"/>
            <a:ext cx="360000" cy="360000"/>
          </a:xfrm>
          <a:prstGeom prst="rect">
            <a:avLst/>
          </a:prstGeom>
        </p:spPr>
      </p:pic>
      <p:pic>
        <p:nvPicPr>
          <p:cNvPr id="1093" name="Imagen 1092">
            <a:extLst>
              <a:ext uri="{FF2B5EF4-FFF2-40B4-BE49-F238E27FC236}">
                <a16:creationId xmlns:a16="http://schemas.microsoft.com/office/drawing/2014/main" id="{B076CEEA-77E1-7FF7-EFEB-27901AA420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2275" y="2117239"/>
            <a:ext cx="360000" cy="360000"/>
          </a:xfrm>
          <a:prstGeom prst="rect">
            <a:avLst/>
          </a:prstGeom>
        </p:spPr>
      </p:pic>
      <p:pic>
        <p:nvPicPr>
          <p:cNvPr id="1094" name="Imagen 1093">
            <a:extLst>
              <a:ext uri="{FF2B5EF4-FFF2-40B4-BE49-F238E27FC236}">
                <a16:creationId xmlns:a16="http://schemas.microsoft.com/office/drawing/2014/main" id="{3209A52F-CAEF-0BB3-70F3-18E24EC951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9930" y="1779629"/>
            <a:ext cx="1032494" cy="1032494"/>
          </a:xfrm>
          <a:prstGeom prst="rect">
            <a:avLst/>
          </a:prstGeom>
        </p:spPr>
      </p:pic>
      <p:pic>
        <p:nvPicPr>
          <p:cNvPr id="1095" name="Imagen 1094">
            <a:extLst>
              <a:ext uri="{FF2B5EF4-FFF2-40B4-BE49-F238E27FC236}">
                <a16:creationId xmlns:a16="http://schemas.microsoft.com/office/drawing/2014/main" id="{40C8BD8D-5705-EBC1-B91A-9AB9D502BB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3185" y="1888910"/>
            <a:ext cx="360000" cy="360000"/>
          </a:xfrm>
          <a:prstGeom prst="rect">
            <a:avLst/>
          </a:prstGeom>
        </p:spPr>
      </p:pic>
      <p:cxnSp>
        <p:nvCxnSpPr>
          <p:cNvPr id="1098" name="Conector recto 1097">
            <a:extLst>
              <a:ext uri="{FF2B5EF4-FFF2-40B4-BE49-F238E27FC236}">
                <a16:creationId xmlns:a16="http://schemas.microsoft.com/office/drawing/2014/main" id="{F02D7DDB-D390-9044-5EE7-5E89271FE312}"/>
              </a:ext>
            </a:extLst>
          </p:cNvPr>
          <p:cNvCxnSpPr>
            <a:cxnSpLocks/>
          </p:cNvCxnSpPr>
          <p:nvPr/>
        </p:nvCxnSpPr>
        <p:spPr>
          <a:xfrm>
            <a:off x="6495579" y="1436266"/>
            <a:ext cx="0" cy="514663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1" name="object 4">
            <a:extLst>
              <a:ext uri="{FF2B5EF4-FFF2-40B4-BE49-F238E27FC236}">
                <a16:creationId xmlns:a16="http://schemas.microsoft.com/office/drawing/2014/main" id="{F99822CF-0848-75D0-971A-D8B577E7AA76}"/>
              </a:ext>
            </a:extLst>
          </p:cNvPr>
          <p:cNvSpPr txBox="1">
            <a:spLocks/>
          </p:cNvSpPr>
          <p:nvPr/>
        </p:nvSpPr>
        <p:spPr>
          <a:xfrm>
            <a:off x="198753" y="138195"/>
            <a:ext cx="1904885" cy="761598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"/>
                <a:ea typeface="+mj-ea"/>
              </a:rPr>
              <a:t>Why Out of home?</a:t>
            </a:r>
          </a:p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COFFEE HUB LATAM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ECE5C84-ED0E-AE37-7779-F043B27AD34C}"/>
              </a:ext>
            </a:extLst>
          </p:cNvPr>
          <p:cNvSpPr/>
          <p:nvPr/>
        </p:nvSpPr>
        <p:spPr>
          <a:xfrm>
            <a:off x="6903801" y="3047612"/>
            <a:ext cx="4512637" cy="363180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B0B4C91-C08A-410A-4167-C7B0342CCF70}"/>
              </a:ext>
            </a:extLst>
          </p:cNvPr>
          <p:cNvSpPr/>
          <p:nvPr/>
        </p:nvSpPr>
        <p:spPr>
          <a:xfrm>
            <a:off x="1573415" y="3044426"/>
            <a:ext cx="4512637" cy="363180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D84A8F17-A933-65D9-8A9A-5A6B8C1B2451}"/>
              </a:ext>
            </a:extLst>
          </p:cNvPr>
          <p:cNvSpPr txBox="1"/>
          <p:nvPr/>
        </p:nvSpPr>
        <p:spPr>
          <a:xfrm>
            <a:off x="1865581" y="3874214"/>
            <a:ext cx="3972428" cy="290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Maturity level of companies regarding processes, portfolio, and Go-to-Market strategy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Montserrat" pitchFamily="2" charset="0"/>
              <a:ea typeface="+mn-ea"/>
              <a:cs typeface="Arial" panose="020B0604020202020204" pitchFamily="34" charset="0"/>
              <a:sym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Optimized manufacturing facilities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Montserrat" pitchFamily="2" charset="0"/>
              <a:ea typeface="+mn-ea"/>
              <a:cs typeface="Arial" panose="020B0604020202020204" pitchFamily="34" charset="0"/>
              <a:sym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Market leadership focus on HN and CR (Lead markets)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Montserrat" pitchFamily="2" charset="0"/>
              <a:ea typeface="+mn-ea"/>
              <a:cs typeface="Arial" panose="020B0604020202020204" pitchFamily="34" charset="0"/>
              <a:sym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Recommendation from an expert advisor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Montserrat" pitchFamily="2" charset="0"/>
              <a:ea typeface="+mn-ea"/>
              <a:cs typeface="Arial" panose="020B0604020202020204" pitchFamily="34" charset="0"/>
              <a:sym typeface="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A8D617FA-E2E3-91C5-4FC2-F87937D2BB04}"/>
              </a:ext>
            </a:extLst>
          </p:cNvPr>
          <p:cNvSpPr txBox="1"/>
          <p:nvPr/>
        </p:nvSpPr>
        <p:spPr>
          <a:xfrm>
            <a:off x="7238908" y="3883893"/>
            <a:ext cx="3972428" cy="290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Secure the stability of the current core business (B2C - Retail) – Next 2 years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Montserrat" pitchFamily="2" charset="0"/>
              <a:ea typeface="+mn-ea"/>
              <a:cs typeface="Arial" panose="020B0604020202020204" pitchFamily="34" charset="0"/>
              <a:sym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Maturity of the operation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Montserrat" pitchFamily="2" charset="0"/>
              <a:ea typeface="+mn-ea"/>
              <a:cs typeface="Arial" panose="020B0604020202020204" pitchFamily="34" charset="0"/>
              <a:sym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Self-sufficient in cash generation to support out of home structure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Montserrat" pitchFamily="2" charset="0"/>
              <a:ea typeface="+mn-ea"/>
              <a:cs typeface="Arial" panose="020B0604020202020204" pitchFamily="34" charset="0"/>
              <a:sym typeface="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" pitchFamily="2" charset="0"/>
                <a:ea typeface="+mn-ea"/>
                <a:cs typeface="Arial" panose="020B0604020202020204" pitchFamily="34" charset="0"/>
                <a:sym typeface=""/>
              </a:rPr>
              <a:t>Roll out a successful model in CAS to Mexico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95959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Montserrat" pitchFamily="2" charset="0"/>
              <a:ea typeface="+mn-ea"/>
              <a:cs typeface="Arial" panose="020B0604020202020204" pitchFamily="34" charset="0"/>
              <a:sym typeface="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3275A05C-FCE5-A83E-9ACC-3A75F66174CC}"/>
              </a:ext>
            </a:extLst>
          </p:cNvPr>
          <p:cNvSpPr txBox="1">
            <a:spLocks/>
          </p:cNvSpPr>
          <p:nvPr/>
        </p:nvSpPr>
        <p:spPr>
          <a:xfrm>
            <a:off x="1912224" y="3169677"/>
            <a:ext cx="3712082" cy="359535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"/>
                <a:ea typeface="+mj-ea"/>
              </a:rPr>
              <a:t>Why should we initiate in CAS?</a:t>
            </a:r>
          </a:p>
        </p:txBody>
      </p:sp>
      <p:sp>
        <p:nvSpPr>
          <p:cNvPr id="28" name="object 4">
            <a:extLst>
              <a:ext uri="{FF2B5EF4-FFF2-40B4-BE49-F238E27FC236}">
                <a16:creationId xmlns:a16="http://schemas.microsoft.com/office/drawing/2014/main" id="{1868748B-0D0B-743A-41FC-E994E7144A8D}"/>
              </a:ext>
            </a:extLst>
          </p:cNvPr>
          <p:cNvSpPr txBox="1">
            <a:spLocks/>
          </p:cNvSpPr>
          <p:nvPr/>
        </p:nvSpPr>
        <p:spPr>
          <a:xfrm>
            <a:off x="6904004" y="3141779"/>
            <a:ext cx="4491619" cy="415332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"/>
                <a:ea typeface="+mj-ea"/>
              </a:rPr>
              <a:t>What are our expectations for Mexico?</a:t>
            </a:r>
          </a:p>
        </p:txBody>
      </p:sp>
    </p:spTree>
    <p:extLst>
      <p:ext uri="{BB962C8B-B14F-4D97-AF65-F5344CB8AC3E}">
        <p14:creationId xmlns:p14="http://schemas.microsoft.com/office/powerpoint/2010/main" val="385656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B60A-17BF-4060-88D9-280C32E12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25C577D8-0838-F5A0-1D2A-B14DDA0F1E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5C577D8-0838-F5A0-1D2A-B14DDA0F1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6B4C0A-8D7A-A3BA-5845-2FC5CD51C3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63A60F-72DD-D746-2572-447DEC17EB4A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69E4771-6051-8765-B517-C9920E86B28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26337" y="710952"/>
            <a:ext cx="5687377" cy="4832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Growth Pillars</a:t>
            </a:r>
          </a:p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Operating model to create &amp; capture value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E87C1E4-2D57-B566-D598-9BB52391FF3C}"/>
              </a:ext>
            </a:extLst>
          </p:cNvPr>
          <p:cNvSpPr txBox="1"/>
          <p:nvPr/>
        </p:nvSpPr>
        <p:spPr>
          <a:xfrm>
            <a:off x="1139611" y="1606183"/>
            <a:ext cx="387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Strengthen our Core Coffee portfolio &amp; our Core Brands excelling at the basics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44A9625-4B5D-2BAF-B13D-152195543FDB}"/>
              </a:ext>
            </a:extLst>
          </p:cNvPr>
          <p:cNvSpPr txBox="1"/>
          <p:nvPr/>
        </p:nvSpPr>
        <p:spPr>
          <a:xfrm>
            <a:off x="7405822" y="1606182"/>
            <a:ext cx="3601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Differentiate and evolve our Coffee Brands ensuring consumer centricity &amp; segment momentum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2E91A96-5A3C-D466-8A05-F071A9A8949A}"/>
              </a:ext>
            </a:extLst>
          </p:cNvPr>
          <p:cNvSpPr txBox="1"/>
          <p:nvPr/>
        </p:nvSpPr>
        <p:spPr>
          <a:xfrm>
            <a:off x="3050061" y="5303040"/>
            <a:ext cx="6118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Expanding coffee business beyond borders/channels, focused on Out of Home opportunity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2722FCC7-51A7-3642-D96E-A44BDCF3C687}"/>
              </a:ext>
            </a:extLst>
          </p:cNvPr>
          <p:cNvSpPr txBox="1"/>
          <p:nvPr/>
        </p:nvSpPr>
        <p:spPr>
          <a:xfrm>
            <a:off x="8038374" y="2583078"/>
            <a:ext cx="3105118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279" marR="0" lvl="0" indent="-17327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13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Innovate in winning platforms deploying portfolio strategy</a:t>
            </a:r>
          </a:p>
        </p:txBody>
      </p:sp>
      <p:sp>
        <p:nvSpPr>
          <p:cNvPr id="18" name="CuadroTexto 3">
            <a:extLst>
              <a:ext uri="{FF2B5EF4-FFF2-40B4-BE49-F238E27FC236}">
                <a16:creationId xmlns:a16="http://schemas.microsoft.com/office/drawing/2014/main" id="{DF6985ED-17C0-B05C-F139-E2BDB67D18A6}"/>
              </a:ext>
            </a:extLst>
          </p:cNvPr>
          <p:cNvSpPr txBox="1"/>
          <p:nvPr/>
        </p:nvSpPr>
        <p:spPr>
          <a:xfrm>
            <a:off x="1260114" y="2536415"/>
            <a:ext cx="2578270" cy="838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3279" marR="0" lvl="0" indent="-17327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1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RGM &amp; Product Architecture</a:t>
            </a:r>
          </a:p>
          <a:p>
            <a:pPr marL="173279" marR="0" lvl="0" indent="-17327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1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Renovate brands</a:t>
            </a:r>
          </a:p>
          <a:p>
            <a:pPr marL="173279" marR="0" lvl="0" indent="-17327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1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portfolio Strategy</a:t>
            </a:r>
          </a:p>
          <a:p>
            <a:pPr marL="173279" marR="0" lvl="0" indent="-17327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1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Efficiencies</a:t>
            </a:r>
          </a:p>
        </p:txBody>
      </p:sp>
      <p:sp>
        <p:nvSpPr>
          <p:cNvPr id="19" name="CuadroTexto 9">
            <a:extLst>
              <a:ext uri="{FF2B5EF4-FFF2-40B4-BE49-F238E27FC236}">
                <a16:creationId xmlns:a16="http://schemas.microsoft.com/office/drawing/2014/main" id="{F932B905-AD9E-9B1B-AD95-A01E85240B56}"/>
              </a:ext>
            </a:extLst>
          </p:cNvPr>
          <p:cNvSpPr txBox="1"/>
          <p:nvPr/>
        </p:nvSpPr>
        <p:spPr>
          <a:xfrm>
            <a:off x="3537316" y="5877890"/>
            <a:ext cx="5144164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279" marR="0" lvl="0" indent="-17327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13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Extending our coffee solutions to Hotels, restaurants, convenience &amp; offices</a:t>
            </a:r>
          </a:p>
        </p:txBody>
      </p:sp>
      <p:pic>
        <p:nvPicPr>
          <p:cNvPr id="23" name="Imagen 3">
            <a:extLst>
              <a:ext uri="{FF2B5EF4-FFF2-40B4-BE49-F238E27FC236}">
                <a16:creationId xmlns:a16="http://schemas.microsoft.com/office/drawing/2014/main" id="{C817EBF0-C0A5-F970-E738-29DAC0B2D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096" y="1421187"/>
            <a:ext cx="6118674" cy="405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35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62788-E56F-8425-CA86-E138AFF90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Rectángulo 1099">
            <a:extLst>
              <a:ext uri="{FF2B5EF4-FFF2-40B4-BE49-F238E27FC236}">
                <a16:creationId xmlns:a16="http://schemas.microsoft.com/office/drawing/2014/main" id="{54B965AB-DA3F-1234-B44D-7419C41C7B3C}"/>
              </a:ext>
            </a:extLst>
          </p:cNvPr>
          <p:cNvSpPr/>
          <p:nvPr/>
        </p:nvSpPr>
        <p:spPr>
          <a:xfrm>
            <a:off x="6903802" y="1769057"/>
            <a:ext cx="4512637" cy="11572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99" name="Rectángulo 1098">
            <a:extLst>
              <a:ext uri="{FF2B5EF4-FFF2-40B4-BE49-F238E27FC236}">
                <a16:creationId xmlns:a16="http://schemas.microsoft.com/office/drawing/2014/main" id="{DD8BBAC1-2B66-2AC8-A508-15CB48DB7827}"/>
              </a:ext>
            </a:extLst>
          </p:cNvPr>
          <p:cNvSpPr/>
          <p:nvPr/>
        </p:nvSpPr>
        <p:spPr>
          <a:xfrm>
            <a:off x="1573416" y="1765871"/>
            <a:ext cx="4512637" cy="11572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C4E94E60-A215-4B3F-48F6-6D9E4FB4C9F1}"/>
              </a:ext>
            </a:extLst>
          </p:cNvPr>
          <p:cNvSpPr/>
          <p:nvPr/>
        </p:nvSpPr>
        <p:spPr>
          <a:xfrm>
            <a:off x="-1" y="1067196"/>
            <a:ext cx="12192001" cy="191869"/>
          </a:xfrm>
          <a:prstGeom prst="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B2D5D883-5039-F6C5-A1CC-50B877CD4197}"/>
              </a:ext>
            </a:extLst>
          </p:cNvPr>
          <p:cNvSpPr/>
          <p:nvPr/>
        </p:nvSpPr>
        <p:spPr>
          <a:xfrm>
            <a:off x="0" y="-4902"/>
            <a:ext cx="10618069" cy="1076870"/>
          </a:xfrm>
          <a:prstGeom prst="rect">
            <a:avLst/>
          </a:prstGeom>
          <a:solidFill>
            <a:srgbClr val="1C34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013329E-784E-5242-31FB-7D559DC4CFE0}"/>
              </a:ext>
            </a:extLst>
          </p:cNvPr>
          <p:cNvSpPr txBox="1"/>
          <p:nvPr/>
        </p:nvSpPr>
        <p:spPr>
          <a:xfrm>
            <a:off x="10998559" y="638481"/>
            <a:ext cx="812101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98AEA344-F476-8D9F-72A9-71F78370DE59}"/>
              </a:ext>
            </a:extLst>
          </p:cNvPr>
          <p:cNvGrpSpPr/>
          <p:nvPr/>
        </p:nvGrpSpPr>
        <p:grpSpPr>
          <a:xfrm>
            <a:off x="11007258" y="409238"/>
            <a:ext cx="355415" cy="197153"/>
            <a:chOff x="18151078" y="674863"/>
            <a:chExt cx="586105" cy="32512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198A8312-E07B-A93B-A7BD-703AC598A1E3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55676193-42CF-9759-7523-AB1D43814E9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A1C62A2A-308E-8EE1-1D30-9D2EDE0BAD21}"/>
              </a:ext>
            </a:extLst>
          </p:cNvPr>
          <p:cNvSpPr/>
          <p:nvPr/>
        </p:nvSpPr>
        <p:spPr>
          <a:xfrm>
            <a:off x="11450715" y="409056"/>
            <a:ext cx="342707" cy="197153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86A8F85-E7A4-E6C9-0995-DF79FFE86C0A}"/>
              </a:ext>
            </a:extLst>
          </p:cNvPr>
          <p:cNvSpPr/>
          <p:nvPr/>
        </p:nvSpPr>
        <p:spPr>
          <a:xfrm>
            <a:off x="-1" y="1067196"/>
            <a:ext cx="12192001" cy="191869"/>
          </a:xfrm>
          <a:prstGeom prst="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1125E5D7-C320-80A7-0793-41FE983ABBFF}"/>
              </a:ext>
            </a:extLst>
          </p:cNvPr>
          <p:cNvSpPr txBox="1">
            <a:spLocks/>
          </p:cNvSpPr>
          <p:nvPr/>
        </p:nvSpPr>
        <p:spPr>
          <a:xfrm>
            <a:off x="2638686" y="375440"/>
            <a:ext cx="7683715" cy="287109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Zooming Lead Market Costa Rica:  HORECA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"/>
              <a:ea typeface="+mj-ea"/>
            </a:endParaRPr>
          </a:p>
        </p:txBody>
      </p:sp>
      <p:cxnSp>
        <p:nvCxnSpPr>
          <p:cNvPr id="82" name="Conector recto 11">
            <a:extLst>
              <a:ext uri="{FF2B5EF4-FFF2-40B4-BE49-F238E27FC236}">
                <a16:creationId xmlns:a16="http://schemas.microsoft.com/office/drawing/2014/main" id="{55F60B2F-1B18-64A9-FA12-FB1091A61796}"/>
              </a:ext>
            </a:extLst>
          </p:cNvPr>
          <p:cNvCxnSpPr/>
          <p:nvPr/>
        </p:nvCxnSpPr>
        <p:spPr>
          <a:xfrm>
            <a:off x="2399306" y="62605"/>
            <a:ext cx="0" cy="97193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3" name="Rectángulo 1072">
            <a:extLst>
              <a:ext uri="{FF2B5EF4-FFF2-40B4-BE49-F238E27FC236}">
                <a16:creationId xmlns:a16="http://schemas.microsoft.com/office/drawing/2014/main" id="{7285E429-EE02-F717-B795-AF5F986966E4}"/>
              </a:ext>
            </a:extLst>
          </p:cNvPr>
          <p:cNvSpPr/>
          <p:nvPr/>
        </p:nvSpPr>
        <p:spPr>
          <a:xfrm>
            <a:off x="6903801" y="1419072"/>
            <a:ext cx="4512641" cy="2653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4" name="object 4">
            <a:extLst>
              <a:ext uri="{FF2B5EF4-FFF2-40B4-BE49-F238E27FC236}">
                <a16:creationId xmlns:a16="http://schemas.microsoft.com/office/drawing/2014/main" id="{384DA00B-28EB-4B98-4AE4-769049EFAD8D}"/>
              </a:ext>
            </a:extLst>
          </p:cNvPr>
          <p:cNvSpPr txBox="1">
            <a:spLocks/>
          </p:cNvSpPr>
          <p:nvPr/>
        </p:nvSpPr>
        <p:spPr>
          <a:xfrm>
            <a:off x="7931605" y="1429891"/>
            <a:ext cx="2686464" cy="256331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"/>
                <a:ea typeface="+mj-ea"/>
              </a:rPr>
              <a:t>Restaurants &amp; Cafeterias</a:t>
            </a:r>
          </a:p>
        </p:txBody>
      </p:sp>
      <p:sp>
        <p:nvSpPr>
          <p:cNvPr id="1075" name="Rectángulo 1074">
            <a:extLst>
              <a:ext uri="{FF2B5EF4-FFF2-40B4-BE49-F238E27FC236}">
                <a16:creationId xmlns:a16="http://schemas.microsoft.com/office/drawing/2014/main" id="{BDB19544-56FA-8D94-331D-8C3B06D3FE7B}"/>
              </a:ext>
            </a:extLst>
          </p:cNvPr>
          <p:cNvSpPr/>
          <p:nvPr/>
        </p:nvSpPr>
        <p:spPr>
          <a:xfrm>
            <a:off x="1573415" y="1425668"/>
            <a:ext cx="4512641" cy="2653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6" name="object 4">
            <a:extLst>
              <a:ext uri="{FF2B5EF4-FFF2-40B4-BE49-F238E27FC236}">
                <a16:creationId xmlns:a16="http://schemas.microsoft.com/office/drawing/2014/main" id="{8699366C-DFCB-B739-689B-41EC952DA6C8}"/>
              </a:ext>
            </a:extLst>
          </p:cNvPr>
          <p:cNvSpPr txBox="1">
            <a:spLocks/>
          </p:cNvSpPr>
          <p:nvPr/>
        </p:nvSpPr>
        <p:spPr>
          <a:xfrm>
            <a:off x="3326689" y="1414646"/>
            <a:ext cx="888643" cy="256331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"/>
                <a:ea typeface="+mj-ea"/>
              </a:rPr>
              <a:t>HOTELS</a:t>
            </a:r>
          </a:p>
        </p:txBody>
      </p:sp>
      <p:cxnSp>
        <p:nvCxnSpPr>
          <p:cNvPr id="1098" name="Conector recto 1097">
            <a:extLst>
              <a:ext uri="{FF2B5EF4-FFF2-40B4-BE49-F238E27FC236}">
                <a16:creationId xmlns:a16="http://schemas.microsoft.com/office/drawing/2014/main" id="{0936CEAD-5075-FA74-5BF4-EF67F8663684}"/>
              </a:ext>
            </a:extLst>
          </p:cNvPr>
          <p:cNvCxnSpPr>
            <a:cxnSpLocks/>
          </p:cNvCxnSpPr>
          <p:nvPr/>
        </p:nvCxnSpPr>
        <p:spPr>
          <a:xfrm>
            <a:off x="6495579" y="1436266"/>
            <a:ext cx="0" cy="514663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1" name="object 4">
            <a:extLst>
              <a:ext uri="{FF2B5EF4-FFF2-40B4-BE49-F238E27FC236}">
                <a16:creationId xmlns:a16="http://schemas.microsoft.com/office/drawing/2014/main" id="{F1CDA7D8-88C3-1DD0-4F0A-C355BB586055}"/>
              </a:ext>
            </a:extLst>
          </p:cNvPr>
          <p:cNvSpPr txBox="1">
            <a:spLocks/>
          </p:cNvSpPr>
          <p:nvPr/>
        </p:nvSpPr>
        <p:spPr>
          <a:xfrm>
            <a:off x="198753" y="138195"/>
            <a:ext cx="1904885" cy="761598"/>
          </a:xfrm>
          <a:prstGeom prst="rect">
            <a:avLst/>
          </a:prstGeom>
        </p:spPr>
        <p:txBody>
          <a:bodyPr vert="horz" wrap="square" lIns="0" tIns="10012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81" b="1" i="0" kern="1200">
                <a:solidFill>
                  <a:srgbClr val="4987F9"/>
                </a:solidFill>
                <a:latin typeface="Montserrat ExtraBold"/>
                <a:ea typeface="+mj-ea"/>
                <a:cs typeface="Montserrat ExtraBold"/>
              </a:defRPr>
            </a:lvl1pPr>
          </a:lstStyle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 "/>
                <a:ea typeface="+mj-ea"/>
              </a:rPr>
              <a:t>Why Out of home?</a:t>
            </a:r>
          </a:p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"/>
                <a:ea typeface="+mj-ea"/>
              </a:rPr>
              <a:t>COFFEE HUB LATAM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5CFD63D-0C38-2CB4-8954-C9AAFDEBC98E}"/>
              </a:ext>
            </a:extLst>
          </p:cNvPr>
          <p:cNvSpPr/>
          <p:nvPr/>
        </p:nvSpPr>
        <p:spPr>
          <a:xfrm>
            <a:off x="6903801" y="1971892"/>
            <a:ext cx="4512637" cy="47075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0B94B9D-540B-99C1-76AE-7F147CBD5086}"/>
              </a:ext>
            </a:extLst>
          </p:cNvPr>
          <p:cNvSpPr/>
          <p:nvPr/>
        </p:nvSpPr>
        <p:spPr>
          <a:xfrm>
            <a:off x="1753573" y="1971892"/>
            <a:ext cx="4342426" cy="47075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65316-3E6B-CDA9-04B4-BCD69459C5FC}"/>
              </a:ext>
            </a:extLst>
          </p:cNvPr>
          <p:cNvSpPr txBox="1"/>
          <p:nvPr/>
        </p:nvSpPr>
        <p:spPr>
          <a:xfrm rot="18916845">
            <a:off x="2747500" y="3171253"/>
            <a:ext cx="2164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7200" b="1" dirty="0">
                <a:solidFill>
                  <a:srgbClr val="FF0000"/>
                </a:solidFill>
                <a:highlight>
                  <a:srgbClr val="C0C0C0"/>
                </a:highlight>
              </a:rPr>
              <a:t>WIP</a:t>
            </a:r>
            <a:endParaRPr lang="en-US" sz="7200" b="1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14741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C075E-5794-C15F-53B7-5B40B28D5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E06874C-2E4A-A8FC-99C1-C5F433570726}"/>
              </a:ext>
            </a:extLst>
          </p:cNvPr>
          <p:cNvSpPr/>
          <p:nvPr/>
        </p:nvSpPr>
        <p:spPr>
          <a:xfrm>
            <a:off x="3388802" y="1890568"/>
            <a:ext cx="8688852" cy="329362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A64B259-D69A-7F0D-8A12-A9D0C4DADA3F}"/>
              </a:ext>
            </a:extLst>
          </p:cNvPr>
          <p:cNvSpPr/>
          <p:nvPr/>
        </p:nvSpPr>
        <p:spPr>
          <a:xfrm>
            <a:off x="771972" y="5690289"/>
            <a:ext cx="8688852" cy="94912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ENABLERS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568752B-4474-18A5-DCA6-E07BAD27AF22}"/>
              </a:ext>
            </a:extLst>
          </p:cNvPr>
          <p:cNvSpPr txBox="1"/>
          <p:nvPr/>
        </p:nvSpPr>
        <p:spPr>
          <a:xfrm>
            <a:off x="3607744" y="2023641"/>
            <a:ext cx="6976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WORKSTREAMS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19B4404-B0DC-1E87-8749-7A5884E28E01}"/>
              </a:ext>
            </a:extLst>
          </p:cNvPr>
          <p:cNvSpPr/>
          <p:nvPr/>
        </p:nvSpPr>
        <p:spPr>
          <a:xfrm>
            <a:off x="2525773" y="5932620"/>
            <a:ext cx="1081971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G&amp;G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6C287A-B909-9972-984B-6D0BA1B2294A}"/>
              </a:ext>
            </a:extLst>
          </p:cNvPr>
          <p:cNvSpPr/>
          <p:nvPr/>
        </p:nvSpPr>
        <p:spPr>
          <a:xfrm>
            <a:off x="3897408" y="5932620"/>
            <a:ext cx="1081971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Capex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E02EF8E-7B19-1A52-8AD6-87C271762668}"/>
              </a:ext>
            </a:extLst>
          </p:cNvPr>
          <p:cNvSpPr/>
          <p:nvPr/>
        </p:nvSpPr>
        <p:spPr>
          <a:xfrm>
            <a:off x="5291849" y="5932620"/>
            <a:ext cx="1081971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RTM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89ED471-A405-AE78-9D63-491163877162}"/>
              </a:ext>
            </a:extLst>
          </p:cNvPr>
          <p:cNvSpPr/>
          <p:nvPr/>
        </p:nvSpPr>
        <p:spPr>
          <a:xfrm>
            <a:off x="6650900" y="5932620"/>
            <a:ext cx="1368262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Alternative Business </a:t>
            </a: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Model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33" name="Título 3">
            <a:extLst>
              <a:ext uri="{FF2B5EF4-FFF2-40B4-BE49-F238E27FC236}">
                <a16:creationId xmlns:a16="http://schemas.microsoft.com/office/drawing/2014/main" id="{850E5EF7-2289-BFA0-7DB5-E122B8499844}"/>
              </a:ext>
            </a:extLst>
          </p:cNvPr>
          <p:cNvSpPr txBox="1">
            <a:spLocks/>
          </p:cNvSpPr>
          <p:nvPr/>
        </p:nvSpPr>
        <p:spPr>
          <a:xfrm>
            <a:off x="134572" y="-198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Artemis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Coffee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 1.0 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–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Workstream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2 &amp; 3 -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Capabilities</a:t>
            </a:r>
            <a:endParaRPr kumimoji="0" lang="es-GT" sz="2400" b="0" i="0" u="none" strike="noStrike" kern="120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E36C96D2-D711-434D-4384-FB894AF77279}"/>
              </a:ext>
            </a:extLst>
          </p:cNvPr>
          <p:cNvSpPr txBox="1"/>
          <p:nvPr/>
        </p:nvSpPr>
        <p:spPr>
          <a:xfrm>
            <a:off x="10998216" y="638677"/>
            <a:ext cx="812044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554466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7" name="object 6">
            <a:extLst>
              <a:ext uri="{FF2B5EF4-FFF2-40B4-BE49-F238E27FC236}">
                <a16:creationId xmlns:a16="http://schemas.microsoft.com/office/drawing/2014/main" id="{68026EFE-F890-D5EB-E959-9FD3E6166D0F}"/>
              </a:ext>
            </a:extLst>
          </p:cNvPr>
          <p:cNvGrpSpPr/>
          <p:nvPr/>
        </p:nvGrpSpPr>
        <p:grpSpPr>
          <a:xfrm>
            <a:off x="11006914" y="409451"/>
            <a:ext cx="355390" cy="197139"/>
            <a:chOff x="18151078" y="674863"/>
            <a:chExt cx="586105" cy="325120"/>
          </a:xfrm>
        </p:grpSpPr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21BCB70B-C4B7-B5BB-F633-230F26F2E020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9" name="object 8">
              <a:extLst>
                <a:ext uri="{FF2B5EF4-FFF2-40B4-BE49-F238E27FC236}">
                  <a16:creationId xmlns:a16="http://schemas.microsoft.com/office/drawing/2014/main" id="{1C72699C-3D83-527E-904E-D9A099ACDE7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40" name="object 9">
            <a:extLst>
              <a:ext uri="{FF2B5EF4-FFF2-40B4-BE49-F238E27FC236}">
                <a16:creationId xmlns:a16="http://schemas.microsoft.com/office/drawing/2014/main" id="{953BF71E-BEFD-8C7B-6301-762D2149B930}"/>
              </a:ext>
            </a:extLst>
          </p:cNvPr>
          <p:cNvSpPr/>
          <p:nvPr/>
        </p:nvSpPr>
        <p:spPr>
          <a:xfrm>
            <a:off x="11450340" y="409269"/>
            <a:ext cx="342683" cy="197139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5544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958DBF0C-2EF9-EA9E-5C35-9DC032A26620}"/>
              </a:ext>
            </a:extLst>
          </p:cNvPr>
          <p:cNvSpPr/>
          <p:nvPr/>
        </p:nvSpPr>
        <p:spPr>
          <a:xfrm>
            <a:off x="420312" y="826529"/>
            <a:ext cx="11507821" cy="741928"/>
          </a:xfrm>
          <a:prstGeom prst="roundRect">
            <a:avLst/>
          </a:prstGeom>
          <a:solidFill>
            <a:srgbClr val="4987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E93706E-B6D7-9223-DD8F-C4793A074DA5}"/>
              </a:ext>
            </a:extLst>
          </p:cNvPr>
          <p:cNvSpPr/>
          <p:nvPr/>
        </p:nvSpPr>
        <p:spPr>
          <a:xfrm>
            <a:off x="5963144" y="3803413"/>
            <a:ext cx="561600" cy="572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77BBCC2-1BC5-1DCA-2129-BAE7D6011708}"/>
              </a:ext>
            </a:extLst>
          </p:cNvPr>
          <p:cNvSpPr txBox="1"/>
          <p:nvPr/>
        </p:nvSpPr>
        <p:spPr>
          <a:xfrm>
            <a:off x="5923139" y="450310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Luis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Jimenez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2E5ED9F-CDB7-550C-9D13-591DECF62D84}"/>
              </a:ext>
            </a:extLst>
          </p:cNvPr>
          <p:cNvSpPr txBox="1"/>
          <p:nvPr/>
        </p:nvSpPr>
        <p:spPr>
          <a:xfrm>
            <a:off x="8512944" y="4534717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Market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Lead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Champion</a:t>
            </a: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Local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DE3BBC3-5B69-9539-0285-132D89C3DA93}"/>
              </a:ext>
            </a:extLst>
          </p:cNvPr>
          <p:cNvSpPr/>
          <p:nvPr/>
        </p:nvSpPr>
        <p:spPr>
          <a:xfrm>
            <a:off x="4016100" y="3821468"/>
            <a:ext cx="561600" cy="572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94E5A21-96C5-F29B-7E6C-A16567F00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808" y="3789709"/>
            <a:ext cx="564868" cy="572400"/>
          </a:xfrm>
          <a:prstGeom prst="ellipse">
            <a:avLst/>
          </a:prstGeom>
        </p:spPr>
      </p:pic>
      <p:sp>
        <p:nvSpPr>
          <p:cNvPr id="12" name="CuadroTexto 2">
            <a:extLst>
              <a:ext uri="{FF2B5EF4-FFF2-40B4-BE49-F238E27FC236}">
                <a16:creationId xmlns:a16="http://schemas.microsoft.com/office/drawing/2014/main" id="{99192BB6-666D-B107-2F2C-6C555393A0D7}"/>
              </a:ext>
            </a:extLst>
          </p:cNvPr>
          <p:cNvSpPr txBox="1"/>
          <p:nvPr/>
        </p:nvSpPr>
        <p:spPr>
          <a:xfrm>
            <a:off x="4888826" y="4543842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Beto Paiz</a:t>
            </a:r>
          </a:p>
        </p:txBody>
      </p:sp>
      <p:sp>
        <p:nvSpPr>
          <p:cNvPr id="13" name="CuadroTexto 28">
            <a:extLst>
              <a:ext uri="{FF2B5EF4-FFF2-40B4-BE49-F238E27FC236}">
                <a16:creationId xmlns:a16="http://schemas.microsoft.com/office/drawing/2014/main" id="{57B99F33-42D5-7C42-A5DF-F9042F728185}"/>
              </a:ext>
            </a:extLst>
          </p:cNvPr>
          <p:cNvSpPr txBox="1"/>
          <p:nvPr/>
        </p:nvSpPr>
        <p:spPr>
          <a:xfrm>
            <a:off x="6742529" y="451187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Mariposa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Capital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EAF979-FCF6-DDAA-16FF-E733C9AF18AA}"/>
              </a:ext>
            </a:extLst>
          </p:cNvPr>
          <p:cNvSpPr/>
          <p:nvPr/>
        </p:nvSpPr>
        <p:spPr>
          <a:xfrm>
            <a:off x="5730613" y="2053564"/>
            <a:ext cx="4814024" cy="484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Expansion</a:t>
            </a:r>
            <a:endParaRPr kumimoji="0" lang="es-GT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F862CA-ABAC-D3AD-B37A-F5E191655A54}"/>
              </a:ext>
            </a:extLst>
          </p:cNvPr>
          <p:cNvSpPr/>
          <p:nvPr/>
        </p:nvSpPr>
        <p:spPr>
          <a:xfrm>
            <a:off x="5730613" y="2635071"/>
            <a:ext cx="2340000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2.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Capabilities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06DFAF2-3614-758B-F1A0-B42576C3BE48}"/>
              </a:ext>
            </a:extLst>
          </p:cNvPr>
          <p:cNvSpPr/>
          <p:nvPr/>
        </p:nvSpPr>
        <p:spPr>
          <a:xfrm>
            <a:off x="8204637" y="2635071"/>
            <a:ext cx="2340000" cy="4846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3. M&amp;A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7CFBC16-0601-DD9B-422D-43B2721BFE44}"/>
              </a:ext>
            </a:extLst>
          </p:cNvPr>
          <p:cNvSpPr txBox="1"/>
          <p:nvPr/>
        </p:nvSpPr>
        <p:spPr>
          <a:xfrm>
            <a:off x="552892" y="923412"/>
            <a:ext cx="11639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By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prioritizing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workstreams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,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we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define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owners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responsable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for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mapping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assessing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and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recommending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strategic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actions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for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Priority</a:t>
            </a:r>
            <a:r>
              <a:rPr kumimoji="0" lang="es-GT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2 and 3–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Capabilities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and New </a:t>
            </a:r>
            <a:r>
              <a:rPr kumimoji="0" lang="es-GT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Brands</a:t>
            </a:r>
            <a:r>
              <a:rPr kumimoji="0" lang="es-GT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/Portfolio</a:t>
            </a: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121E4511-48CF-8B7E-AAFD-4523742AE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317" y="3831221"/>
            <a:ext cx="561600" cy="572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3E7FD994-B667-8375-B518-35E210E9D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392" y="3772097"/>
            <a:ext cx="564868" cy="572400"/>
          </a:xfrm>
          <a:prstGeom prst="ellipse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BDC06EA1-E386-2949-EE11-5DB035F30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5374" y="3728784"/>
            <a:ext cx="720000" cy="720000"/>
          </a:xfrm>
          <a:prstGeom prst="ellipse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0BF133F-67A9-333A-990A-114C36062CF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2032"/>
          <a:stretch>
            <a:fillRect/>
          </a:stretch>
        </p:blipFill>
        <p:spPr>
          <a:xfrm>
            <a:off x="333865" y="2074558"/>
            <a:ext cx="2728070" cy="1673919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E4CD4028-AF06-8117-1EA6-DE025D2BA67A}"/>
              </a:ext>
            </a:extLst>
          </p:cNvPr>
          <p:cNvSpPr/>
          <p:nvPr/>
        </p:nvSpPr>
        <p:spPr>
          <a:xfrm>
            <a:off x="1137684" y="1890568"/>
            <a:ext cx="2014087" cy="2081273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613B566-2231-8791-E72C-7C1E57655C64}"/>
              </a:ext>
            </a:extLst>
          </p:cNvPr>
          <p:cNvSpPr/>
          <p:nvPr/>
        </p:nvSpPr>
        <p:spPr>
          <a:xfrm>
            <a:off x="8130202" y="5928961"/>
            <a:ext cx="1081971" cy="40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Additional</a:t>
            </a:r>
            <a:r>
              <a:rPr kumimoji="0" lang="es-GT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</a:t>
            </a:r>
            <a:r>
              <a:rPr kumimoji="0" lang="es-G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Structure</a:t>
            </a:r>
            <a:endParaRPr kumimoji="0" lang="es-GT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AD6CAFA-B916-EB38-6BC1-83861F210716}"/>
              </a:ext>
            </a:extLst>
          </p:cNvPr>
          <p:cNvSpPr/>
          <p:nvPr/>
        </p:nvSpPr>
        <p:spPr>
          <a:xfrm>
            <a:off x="3980003" y="3269183"/>
            <a:ext cx="3317740" cy="376603"/>
          </a:xfrm>
          <a:prstGeom prst="roundRect">
            <a:avLst/>
          </a:prstGeom>
          <a:solidFill>
            <a:srgbClr val="1C35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Lead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Team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C70C433-4833-9615-BA5A-54B6D5265E2C}"/>
              </a:ext>
            </a:extLst>
          </p:cNvPr>
          <p:cNvSpPr/>
          <p:nvPr/>
        </p:nvSpPr>
        <p:spPr>
          <a:xfrm>
            <a:off x="8130202" y="3254693"/>
            <a:ext cx="3319200" cy="376603"/>
          </a:xfrm>
          <a:prstGeom prst="roundRect">
            <a:avLst/>
          </a:prstGeom>
          <a:solidFill>
            <a:srgbClr val="1C35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Expert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Team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DA26E7E-D80C-943B-DF91-9806D6927F13}"/>
              </a:ext>
            </a:extLst>
          </p:cNvPr>
          <p:cNvSpPr txBox="1"/>
          <p:nvPr/>
        </p:nvSpPr>
        <p:spPr>
          <a:xfrm>
            <a:off x="3893804" y="448934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Verónica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Cosenza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1754948-6990-2B19-A6CB-2742F73EC248}"/>
              </a:ext>
            </a:extLst>
          </p:cNvPr>
          <p:cNvSpPr txBox="1"/>
          <p:nvPr/>
        </p:nvSpPr>
        <p:spPr>
          <a:xfrm>
            <a:off x="9938430" y="4520523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Carolina </a:t>
            </a:r>
            <a:r>
              <a:rPr kumimoji="0" lang="es-GT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Vasquez</a:t>
            </a:r>
            <a:endParaRPr kumimoji="0" lang="es-GT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panose="00000400000000000000" pitchFamily="2" charset="0"/>
                <a:ea typeface="+mn-ea"/>
                <a:cs typeface="+mn-cs"/>
              </a:rPr>
              <a:t>        (TBC Caio)</a:t>
            </a:r>
          </a:p>
        </p:txBody>
      </p:sp>
    </p:spTree>
    <p:extLst>
      <p:ext uri="{BB962C8B-B14F-4D97-AF65-F5344CB8AC3E}">
        <p14:creationId xmlns:p14="http://schemas.microsoft.com/office/powerpoint/2010/main" val="488238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03E4FC21-108A-C4CF-A6DF-D31D6EAE6A89}"/>
              </a:ext>
            </a:extLst>
          </p:cNvPr>
          <p:cNvSpPr txBox="1">
            <a:spLocks/>
          </p:cNvSpPr>
          <p:nvPr/>
        </p:nvSpPr>
        <p:spPr>
          <a:xfrm>
            <a:off x="12360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Artemis Coffee 1.0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Montserrat ExtraBold" panose="00000900000000000000" pitchFamily="2" charset="0"/>
                <a:ea typeface="+mj-ea"/>
                <a:cs typeface="+mj-cs"/>
              </a:rPr>
              <a:t>–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Workstream 4 – Across Market Solutions</a:t>
            </a:r>
          </a:p>
        </p:txBody>
      </p:sp>
      <p:pic>
        <p:nvPicPr>
          <p:cNvPr id="5" name="Picture 2" descr="☕ ¿Sabes cuántos tipos de cápsulas de café existen? | Cafés El Criollo">
            <a:extLst>
              <a:ext uri="{FF2B5EF4-FFF2-40B4-BE49-F238E27FC236}">
                <a16:creationId xmlns:a16="http://schemas.microsoft.com/office/drawing/2014/main" id="{88E66222-6AE0-F94D-4E16-E422B6A2C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3"/>
          <a:stretch>
            <a:fillRect/>
          </a:stretch>
        </p:blipFill>
        <p:spPr bwMode="auto">
          <a:xfrm>
            <a:off x="2937527" y="5173044"/>
            <a:ext cx="1196825" cy="63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otellas de vidrio para café instantáneo - Venta al por mayor y OEM  disponibles">
            <a:extLst>
              <a:ext uri="{FF2B5EF4-FFF2-40B4-BE49-F238E27FC236}">
                <a16:creationId xmlns:a16="http://schemas.microsoft.com/office/drawing/2014/main" id="{7D02E08F-257B-77E2-6B93-9EBCCF681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0" t="10957" r="43186" b="5984"/>
          <a:stretch>
            <a:fillRect/>
          </a:stretch>
        </p:blipFill>
        <p:spPr bwMode="auto">
          <a:xfrm>
            <a:off x="7689078" y="4121666"/>
            <a:ext cx="1127606" cy="184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10">
            <a:extLst>
              <a:ext uri="{FF2B5EF4-FFF2-40B4-BE49-F238E27FC236}">
                <a16:creationId xmlns:a16="http://schemas.microsoft.com/office/drawing/2014/main" id="{A60AC48F-14BF-4B6E-474D-C7975510F445}"/>
              </a:ext>
            </a:extLst>
          </p:cNvPr>
          <p:cNvSpPr txBox="1"/>
          <p:nvPr/>
        </p:nvSpPr>
        <p:spPr>
          <a:xfrm>
            <a:off x="7397924" y="2438344"/>
            <a:ext cx="3241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Packaging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scope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(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glass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flexible,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pet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, etc.)</a:t>
            </a:r>
          </a:p>
        </p:txBody>
      </p:sp>
      <p:sp>
        <p:nvSpPr>
          <p:cNvPr id="8" name="CuadroTexto 12">
            <a:extLst>
              <a:ext uri="{FF2B5EF4-FFF2-40B4-BE49-F238E27FC236}">
                <a16:creationId xmlns:a16="http://schemas.microsoft.com/office/drawing/2014/main" id="{2206BD25-D324-7688-295A-1FB8CD8B9B48}"/>
              </a:ext>
            </a:extLst>
          </p:cNvPr>
          <p:cNvSpPr txBox="1"/>
          <p:nvPr/>
        </p:nvSpPr>
        <p:spPr>
          <a:xfrm>
            <a:off x="935457" y="2490248"/>
            <a:ext cx="37192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Premium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Capsules regional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solution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1C3564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Brand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Development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and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Positioning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toolkit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1C3564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Seasonals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platfom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1C3564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9" name="Picture 12" descr="Bolsa de café de kraft en detalle">
            <a:extLst>
              <a:ext uri="{FF2B5EF4-FFF2-40B4-BE49-F238E27FC236}">
                <a16:creationId xmlns:a16="http://schemas.microsoft.com/office/drawing/2014/main" id="{177D4600-D163-C6C2-62E5-B7B358342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154" y="3996201"/>
            <a:ext cx="1569123" cy="235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Discover the Best Seasonal Coffee Flavors to Elevate Your Mornings">
            <a:extLst>
              <a:ext uri="{FF2B5EF4-FFF2-40B4-BE49-F238E27FC236}">
                <a16:creationId xmlns:a16="http://schemas.microsoft.com/office/drawing/2014/main" id="{148D4C58-181A-20E0-4141-A7C6DEA5D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99" b="4515"/>
          <a:stretch>
            <a:fillRect/>
          </a:stretch>
        </p:blipFill>
        <p:spPr bwMode="auto">
          <a:xfrm>
            <a:off x="2937527" y="4398164"/>
            <a:ext cx="1052413" cy="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Image">
            <a:extLst>
              <a:ext uri="{FF2B5EF4-FFF2-40B4-BE49-F238E27FC236}">
                <a16:creationId xmlns:a16="http://schemas.microsoft.com/office/drawing/2014/main" id="{9014A6E6-988A-559A-1971-C55E7C77B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0" b="23246"/>
          <a:stretch>
            <a:fillRect/>
          </a:stretch>
        </p:blipFill>
        <p:spPr bwMode="auto">
          <a:xfrm>
            <a:off x="1394957" y="4444864"/>
            <a:ext cx="1462087" cy="135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09C251-6E2F-BA66-C25C-D0F9AACD99C2}"/>
              </a:ext>
            </a:extLst>
          </p:cNvPr>
          <p:cNvCxnSpPr>
            <a:cxnSpLocks/>
          </p:cNvCxnSpPr>
          <p:nvPr/>
        </p:nvCxnSpPr>
        <p:spPr>
          <a:xfrm>
            <a:off x="5849401" y="2616064"/>
            <a:ext cx="72372" cy="34864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639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CE661-CA87-C76D-6561-9B1374098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478A5D5-0564-7CE0-00BC-0AF30939BF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478A5D5-0564-7CE0-00BC-0AF30939B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bject 3">
            <a:extLst>
              <a:ext uri="{FF2B5EF4-FFF2-40B4-BE49-F238E27FC236}">
                <a16:creationId xmlns:a16="http://schemas.microsoft.com/office/drawing/2014/main" id="{1A1B211B-7890-5B3D-242B-722B999FFC32}"/>
              </a:ext>
            </a:extLst>
          </p:cNvPr>
          <p:cNvSpPr/>
          <p:nvPr/>
        </p:nvSpPr>
        <p:spPr>
          <a:xfrm>
            <a:off x="9465115" y="463736"/>
            <a:ext cx="2264950" cy="961506"/>
          </a:xfrm>
          <a:custGeom>
            <a:avLst/>
            <a:gdLst/>
            <a:ahLst/>
            <a:cxnLst/>
            <a:rect l="l" t="t" r="r" b="b"/>
            <a:pathLst>
              <a:path w="3735070" h="1585595">
                <a:moveTo>
                  <a:pt x="3734765" y="0"/>
                </a:moveTo>
                <a:lnTo>
                  <a:pt x="0" y="0"/>
                </a:lnTo>
                <a:lnTo>
                  <a:pt x="0" y="1585564"/>
                </a:lnTo>
                <a:lnTo>
                  <a:pt x="3361489" y="1585564"/>
                </a:lnTo>
                <a:lnTo>
                  <a:pt x="3408311" y="1582655"/>
                </a:lnTo>
                <a:lnTo>
                  <a:pt x="3453398" y="1574163"/>
                </a:lnTo>
                <a:lnTo>
                  <a:pt x="3496399" y="1560438"/>
                </a:lnTo>
                <a:lnTo>
                  <a:pt x="3536966" y="1541828"/>
                </a:lnTo>
                <a:lnTo>
                  <a:pt x="3574748" y="1518684"/>
                </a:lnTo>
                <a:lnTo>
                  <a:pt x="3609395" y="1491356"/>
                </a:lnTo>
                <a:lnTo>
                  <a:pt x="3640557" y="1460193"/>
                </a:lnTo>
                <a:lnTo>
                  <a:pt x="3667886" y="1425546"/>
                </a:lnTo>
                <a:lnTo>
                  <a:pt x="3691029" y="1387765"/>
                </a:lnTo>
                <a:lnTo>
                  <a:pt x="3709639" y="1347198"/>
                </a:lnTo>
                <a:lnTo>
                  <a:pt x="3723365" y="1304196"/>
                </a:lnTo>
                <a:lnTo>
                  <a:pt x="3731857" y="1259109"/>
                </a:lnTo>
                <a:lnTo>
                  <a:pt x="3734765" y="1212287"/>
                </a:lnTo>
                <a:lnTo>
                  <a:pt x="3734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2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9F9E74B1-D81F-C515-E465-BDD6153C0ABC}"/>
              </a:ext>
            </a:extLst>
          </p:cNvPr>
          <p:cNvSpPr txBox="1"/>
          <p:nvPr/>
        </p:nvSpPr>
        <p:spPr>
          <a:xfrm>
            <a:off x="9748392" y="1152662"/>
            <a:ext cx="1703911" cy="124411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marR="0" lvl="0" indent="0" algn="l" defTabSz="914400" rtl="0" eaLnBrk="1" fontAlgn="auto" latinLnBrk="0" hangingPunct="1">
              <a:lnSpc>
                <a:spcPct val="10000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8" b="0" i="0" u="none" strike="noStrike" kern="1200" cap="none" spc="7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lang="en-US" sz="758" b="0" i="0" u="none" strike="noStrike" kern="1200" cap="none" spc="224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758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lang="en-US" sz="758" b="0" i="0" u="none" strike="noStrike" kern="1200" cap="none" spc="224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758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lang="en-US" sz="758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5" name="object 5">
            <a:extLst>
              <a:ext uri="{FF2B5EF4-FFF2-40B4-BE49-F238E27FC236}">
                <a16:creationId xmlns:a16="http://schemas.microsoft.com/office/drawing/2014/main" id="{C2FC19C3-D5FA-2706-EF3C-EDDCBBA14F69}"/>
              </a:ext>
            </a:extLst>
          </p:cNvPr>
          <p:cNvGrpSpPr/>
          <p:nvPr/>
        </p:nvGrpSpPr>
        <p:grpSpPr>
          <a:xfrm>
            <a:off x="9758210" y="658200"/>
            <a:ext cx="1665789" cy="417795"/>
            <a:chOff x="2111636" y="1796828"/>
            <a:chExt cx="2747010" cy="688975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16103BDA-8E5A-0403-DB3E-D45FE9285FB3}"/>
                </a:ext>
              </a:extLst>
            </p:cNvPr>
            <p:cNvSpPr/>
            <p:nvPr/>
          </p:nvSpPr>
          <p:spPr>
            <a:xfrm>
              <a:off x="2111629" y="1796840"/>
              <a:ext cx="1241425" cy="688975"/>
            </a:xfrm>
            <a:custGeom>
              <a:avLst/>
              <a:gdLst/>
              <a:ahLst/>
              <a:cxnLst/>
              <a:rect l="l" t="t" r="r" b="b"/>
              <a:pathLst>
                <a:path w="1241425" h="688975">
                  <a:moveTo>
                    <a:pt x="469150" y="449224"/>
                  </a:moveTo>
                  <a:lnTo>
                    <a:pt x="464235" y="396557"/>
                  </a:lnTo>
                  <a:lnTo>
                    <a:pt x="450189" y="349427"/>
                  </a:lnTo>
                  <a:lnTo>
                    <a:pt x="428104" y="308800"/>
                  </a:lnTo>
                  <a:lnTo>
                    <a:pt x="415886" y="294843"/>
                  </a:lnTo>
                  <a:lnTo>
                    <a:pt x="399021" y="275564"/>
                  </a:lnTo>
                  <a:lnTo>
                    <a:pt x="364007" y="250685"/>
                  </a:lnTo>
                  <a:lnTo>
                    <a:pt x="324129" y="235077"/>
                  </a:lnTo>
                  <a:lnTo>
                    <a:pt x="308762" y="233184"/>
                  </a:lnTo>
                  <a:lnTo>
                    <a:pt x="308762" y="457796"/>
                  </a:lnTo>
                  <a:lnTo>
                    <a:pt x="303580" y="489673"/>
                  </a:lnTo>
                  <a:lnTo>
                    <a:pt x="303530" y="490029"/>
                  </a:lnTo>
                  <a:lnTo>
                    <a:pt x="288721" y="514946"/>
                  </a:lnTo>
                  <a:lnTo>
                    <a:pt x="265709" y="531012"/>
                  </a:lnTo>
                  <a:lnTo>
                    <a:pt x="235851" y="536714"/>
                  </a:lnTo>
                  <a:lnTo>
                    <a:pt x="207340" y="531012"/>
                  </a:lnTo>
                  <a:lnTo>
                    <a:pt x="206908" y="531012"/>
                  </a:lnTo>
                  <a:lnTo>
                    <a:pt x="183654" y="514629"/>
                  </a:lnTo>
                  <a:lnTo>
                    <a:pt x="168440" y="489673"/>
                  </a:lnTo>
                  <a:lnTo>
                    <a:pt x="162953" y="457796"/>
                  </a:lnTo>
                  <a:lnTo>
                    <a:pt x="168325" y="425704"/>
                  </a:lnTo>
                  <a:lnTo>
                    <a:pt x="183324" y="401091"/>
                  </a:lnTo>
                  <a:lnTo>
                    <a:pt x="206375" y="385318"/>
                  </a:lnTo>
                  <a:lnTo>
                    <a:pt x="235851" y="379755"/>
                  </a:lnTo>
                  <a:lnTo>
                    <a:pt x="265709" y="385318"/>
                  </a:lnTo>
                  <a:lnTo>
                    <a:pt x="288721" y="401091"/>
                  </a:lnTo>
                  <a:lnTo>
                    <a:pt x="303530" y="425704"/>
                  </a:lnTo>
                  <a:lnTo>
                    <a:pt x="308762" y="457796"/>
                  </a:lnTo>
                  <a:lnTo>
                    <a:pt x="308762" y="233184"/>
                  </a:lnTo>
                  <a:lnTo>
                    <a:pt x="241947" y="234061"/>
                  </a:lnTo>
                  <a:lnTo>
                    <a:pt x="182283" y="267284"/>
                  </a:lnTo>
                  <a:lnTo>
                    <a:pt x="162102" y="294843"/>
                  </a:lnTo>
                  <a:lnTo>
                    <a:pt x="162102" y="0"/>
                  </a:lnTo>
                  <a:lnTo>
                    <a:pt x="0" y="0"/>
                  </a:lnTo>
                  <a:lnTo>
                    <a:pt x="0" y="439788"/>
                  </a:lnTo>
                  <a:lnTo>
                    <a:pt x="4292" y="494068"/>
                  </a:lnTo>
                  <a:lnTo>
                    <a:pt x="16764" y="542696"/>
                  </a:lnTo>
                  <a:lnTo>
                    <a:pt x="36868" y="585203"/>
                  </a:lnTo>
                  <a:lnTo>
                    <a:pt x="64008" y="621080"/>
                  </a:lnTo>
                  <a:lnTo>
                    <a:pt x="97624" y="649846"/>
                  </a:lnTo>
                  <a:lnTo>
                    <a:pt x="137134" y="671004"/>
                  </a:lnTo>
                  <a:lnTo>
                    <a:pt x="181978" y="684060"/>
                  </a:lnTo>
                  <a:lnTo>
                    <a:pt x="231571" y="688517"/>
                  </a:lnTo>
                  <a:lnTo>
                    <a:pt x="281305" y="684060"/>
                  </a:lnTo>
                  <a:lnTo>
                    <a:pt x="282232" y="684060"/>
                  </a:lnTo>
                  <a:lnTo>
                    <a:pt x="328764" y="670661"/>
                  </a:lnTo>
                  <a:lnTo>
                    <a:pt x="369316" y="649439"/>
                  </a:lnTo>
                  <a:lnTo>
                    <a:pt x="403618" y="621080"/>
                  </a:lnTo>
                  <a:lnTo>
                    <a:pt x="431520" y="586003"/>
                  </a:lnTo>
                  <a:lnTo>
                    <a:pt x="452043" y="545236"/>
                  </a:lnTo>
                  <a:lnTo>
                    <a:pt x="464781" y="499402"/>
                  </a:lnTo>
                  <a:lnTo>
                    <a:pt x="469150" y="449224"/>
                  </a:lnTo>
                  <a:close/>
                </a:path>
                <a:path w="1241425" h="688975">
                  <a:moveTo>
                    <a:pt x="705154" y="257098"/>
                  </a:moveTo>
                  <a:lnTo>
                    <a:pt x="533615" y="257098"/>
                  </a:lnTo>
                  <a:lnTo>
                    <a:pt x="533615" y="688517"/>
                  </a:lnTo>
                  <a:lnTo>
                    <a:pt x="705154" y="688517"/>
                  </a:lnTo>
                  <a:lnTo>
                    <a:pt x="705154" y="257098"/>
                  </a:lnTo>
                  <a:close/>
                </a:path>
                <a:path w="1241425" h="688975">
                  <a:moveTo>
                    <a:pt x="712876" y="125882"/>
                  </a:moveTo>
                  <a:lnTo>
                    <a:pt x="705866" y="89052"/>
                  </a:lnTo>
                  <a:lnTo>
                    <a:pt x="686396" y="61556"/>
                  </a:lnTo>
                  <a:lnTo>
                    <a:pt x="656793" y="44348"/>
                  </a:lnTo>
                  <a:lnTo>
                    <a:pt x="619391" y="38392"/>
                  </a:lnTo>
                  <a:lnTo>
                    <a:pt x="582841" y="44348"/>
                  </a:lnTo>
                  <a:lnTo>
                    <a:pt x="553453" y="61556"/>
                  </a:lnTo>
                  <a:lnTo>
                    <a:pt x="533869" y="89052"/>
                  </a:lnTo>
                  <a:lnTo>
                    <a:pt x="526757" y="125882"/>
                  </a:lnTo>
                  <a:lnTo>
                    <a:pt x="533869" y="163296"/>
                  </a:lnTo>
                  <a:lnTo>
                    <a:pt x="553453" y="190423"/>
                  </a:lnTo>
                  <a:lnTo>
                    <a:pt x="582841" y="206933"/>
                  </a:lnTo>
                  <a:lnTo>
                    <a:pt x="619391" y="212509"/>
                  </a:lnTo>
                  <a:lnTo>
                    <a:pt x="656793" y="206933"/>
                  </a:lnTo>
                  <a:lnTo>
                    <a:pt x="686396" y="190423"/>
                  </a:lnTo>
                  <a:lnTo>
                    <a:pt x="705866" y="163296"/>
                  </a:lnTo>
                  <a:lnTo>
                    <a:pt x="712876" y="125882"/>
                  </a:lnTo>
                  <a:close/>
                </a:path>
                <a:path w="1241425" h="688975">
                  <a:moveTo>
                    <a:pt x="1241412" y="243382"/>
                  </a:moveTo>
                  <a:lnTo>
                    <a:pt x="1076731" y="243382"/>
                  </a:lnTo>
                  <a:lnTo>
                    <a:pt x="1076731" y="314566"/>
                  </a:lnTo>
                  <a:lnTo>
                    <a:pt x="1074153" y="310426"/>
                  </a:lnTo>
                  <a:lnTo>
                    <a:pt x="1074153" y="457796"/>
                  </a:lnTo>
                  <a:lnTo>
                    <a:pt x="1069111" y="488276"/>
                  </a:lnTo>
                  <a:lnTo>
                    <a:pt x="1055077" y="511835"/>
                  </a:lnTo>
                  <a:lnTo>
                    <a:pt x="1033627" y="527024"/>
                  </a:lnTo>
                  <a:lnTo>
                    <a:pt x="1006398" y="532422"/>
                  </a:lnTo>
                  <a:lnTo>
                    <a:pt x="979525" y="527024"/>
                  </a:lnTo>
                  <a:lnTo>
                    <a:pt x="958049" y="511835"/>
                  </a:lnTo>
                  <a:lnTo>
                    <a:pt x="943800" y="488276"/>
                  </a:lnTo>
                  <a:lnTo>
                    <a:pt x="938644" y="457796"/>
                  </a:lnTo>
                  <a:lnTo>
                    <a:pt x="943800" y="427824"/>
                  </a:lnTo>
                  <a:lnTo>
                    <a:pt x="979525" y="389420"/>
                  </a:lnTo>
                  <a:lnTo>
                    <a:pt x="1034262" y="389420"/>
                  </a:lnTo>
                  <a:lnTo>
                    <a:pt x="1033805" y="389420"/>
                  </a:lnTo>
                  <a:lnTo>
                    <a:pt x="1055077" y="404202"/>
                  </a:lnTo>
                  <a:lnTo>
                    <a:pt x="1069111" y="427469"/>
                  </a:lnTo>
                  <a:lnTo>
                    <a:pt x="1074153" y="457796"/>
                  </a:lnTo>
                  <a:lnTo>
                    <a:pt x="1074153" y="310426"/>
                  </a:lnTo>
                  <a:lnTo>
                    <a:pt x="1054112" y="278142"/>
                  </a:lnTo>
                  <a:lnTo>
                    <a:pt x="1025055" y="251523"/>
                  </a:lnTo>
                  <a:lnTo>
                    <a:pt x="989888" y="235204"/>
                  </a:lnTo>
                  <a:lnTo>
                    <a:pt x="948931" y="229666"/>
                  </a:lnTo>
                  <a:lnTo>
                    <a:pt x="906780" y="235496"/>
                  </a:lnTo>
                  <a:lnTo>
                    <a:pt x="868426" y="252209"/>
                  </a:lnTo>
                  <a:lnTo>
                    <a:pt x="834859" y="278612"/>
                  </a:lnTo>
                  <a:lnTo>
                    <a:pt x="807059" y="313474"/>
                  </a:lnTo>
                  <a:lnTo>
                    <a:pt x="785990" y="355625"/>
                  </a:lnTo>
                  <a:lnTo>
                    <a:pt x="772629" y="403847"/>
                  </a:lnTo>
                  <a:lnTo>
                    <a:pt x="767969" y="456946"/>
                  </a:lnTo>
                  <a:lnTo>
                    <a:pt x="772566" y="511835"/>
                  </a:lnTo>
                  <a:lnTo>
                    <a:pt x="772591" y="512165"/>
                  </a:lnTo>
                  <a:lnTo>
                    <a:pt x="785837" y="561746"/>
                  </a:lnTo>
                  <a:lnTo>
                    <a:pt x="806780" y="604621"/>
                  </a:lnTo>
                  <a:lnTo>
                    <a:pt x="834491" y="639775"/>
                  </a:lnTo>
                  <a:lnTo>
                    <a:pt x="868045" y="666165"/>
                  </a:lnTo>
                  <a:lnTo>
                    <a:pt x="906500" y="682752"/>
                  </a:lnTo>
                  <a:lnTo>
                    <a:pt x="948931" y="688517"/>
                  </a:lnTo>
                  <a:lnTo>
                    <a:pt x="991514" y="682218"/>
                  </a:lnTo>
                  <a:lnTo>
                    <a:pt x="1027734" y="663867"/>
                  </a:lnTo>
                  <a:lnTo>
                    <a:pt x="1057363" y="634250"/>
                  </a:lnTo>
                  <a:lnTo>
                    <a:pt x="1080160" y="594169"/>
                  </a:lnTo>
                  <a:lnTo>
                    <a:pt x="1080160" y="688517"/>
                  </a:lnTo>
                  <a:lnTo>
                    <a:pt x="1241412" y="688517"/>
                  </a:lnTo>
                  <a:lnTo>
                    <a:pt x="1241412" y="594169"/>
                  </a:lnTo>
                  <a:lnTo>
                    <a:pt x="1241412" y="532422"/>
                  </a:lnTo>
                  <a:lnTo>
                    <a:pt x="1241412" y="384048"/>
                  </a:lnTo>
                  <a:lnTo>
                    <a:pt x="1241412" y="314566"/>
                  </a:lnTo>
                  <a:lnTo>
                    <a:pt x="1241412" y="243382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2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850876EC-88F0-9935-A6F8-07BA84420BF4}"/>
                </a:ext>
              </a:extLst>
            </p:cNvPr>
            <p:cNvSpPr/>
            <p:nvPr/>
          </p:nvSpPr>
          <p:spPr>
            <a:xfrm>
              <a:off x="3661655" y="1796983"/>
              <a:ext cx="1196975" cy="688975"/>
            </a:xfrm>
            <a:custGeom>
              <a:avLst/>
              <a:gdLst/>
              <a:ahLst/>
              <a:cxnLst/>
              <a:rect l="l" t="t" r="r" b="b"/>
              <a:pathLst>
                <a:path w="1196975" h="688975">
                  <a:moveTo>
                    <a:pt x="712875" y="372018"/>
                  </a:moveTo>
                  <a:lnTo>
                    <a:pt x="558732" y="372018"/>
                  </a:lnTo>
                  <a:lnTo>
                    <a:pt x="560952" y="374740"/>
                  </a:lnTo>
                  <a:lnTo>
                    <a:pt x="560399" y="375250"/>
                  </a:lnTo>
                  <a:lnTo>
                    <a:pt x="926271" y="650994"/>
                  </a:lnTo>
                  <a:lnTo>
                    <a:pt x="963831" y="674735"/>
                  </a:lnTo>
                  <a:lnTo>
                    <a:pt x="1003865" y="687040"/>
                  </a:lnTo>
                  <a:lnTo>
                    <a:pt x="1044504" y="688742"/>
                  </a:lnTo>
                  <a:lnTo>
                    <a:pt x="1083881" y="680677"/>
                  </a:lnTo>
                  <a:lnTo>
                    <a:pt x="1120129" y="663677"/>
                  </a:lnTo>
                  <a:lnTo>
                    <a:pt x="1151381" y="638578"/>
                  </a:lnTo>
                  <a:lnTo>
                    <a:pt x="1175771" y="606212"/>
                  </a:lnTo>
                  <a:lnTo>
                    <a:pt x="1177896" y="600945"/>
                  </a:lnTo>
                  <a:lnTo>
                    <a:pt x="1030684" y="600945"/>
                  </a:lnTo>
                  <a:lnTo>
                    <a:pt x="1004659" y="594602"/>
                  </a:lnTo>
                  <a:lnTo>
                    <a:pt x="981044" y="579090"/>
                  </a:lnTo>
                  <a:lnTo>
                    <a:pt x="712875" y="372018"/>
                  </a:lnTo>
                  <a:close/>
                </a:path>
                <a:path w="1196975" h="688975">
                  <a:moveTo>
                    <a:pt x="149833" y="0"/>
                  </a:moveTo>
                  <a:lnTo>
                    <a:pt x="108811" y="8805"/>
                  </a:lnTo>
                  <a:lnTo>
                    <a:pt x="71141" y="27531"/>
                  </a:lnTo>
                  <a:lnTo>
                    <a:pt x="39127" y="55744"/>
                  </a:lnTo>
                  <a:lnTo>
                    <a:pt x="15073" y="93011"/>
                  </a:lnTo>
                  <a:lnTo>
                    <a:pt x="451" y="154737"/>
                  </a:lnTo>
                  <a:lnTo>
                    <a:pt x="397" y="155166"/>
                  </a:lnTo>
                  <a:lnTo>
                    <a:pt x="297" y="155960"/>
                  </a:lnTo>
                  <a:lnTo>
                    <a:pt x="213" y="165417"/>
                  </a:lnTo>
                  <a:lnTo>
                    <a:pt x="118" y="176151"/>
                  </a:lnTo>
                  <a:lnTo>
                    <a:pt x="0" y="189521"/>
                  </a:lnTo>
                  <a:lnTo>
                    <a:pt x="845" y="221379"/>
                  </a:lnTo>
                  <a:lnTo>
                    <a:pt x="2156" y="275003"/>
                  </a:lnTo>
                  <a:lnTo>
                    <a:pt x="5609" y="425293"/>
                  </a:lnTo>
                  <a:lnTo>
                    <a:pt x="6588" y="465996"/>
                  </a:lnTo>
                  <a:lnTo>
                    <a:pt x="7421" y="498651"/>
                  </a:lnTo>
                  <a:lnTo>
                    <a:pt x="7471" y="500621"/>
                  </a:lnTo>
                  <a:lnTo>
                    <a:pt x="7592" y="504017"/>
                  </a:lnTo>
                  <a:lnTo>
                    <a:pt x="7715" y="507510"/>
                  </a:lnTo>
                  <a:lnTo>
                    <a:pt x="8123" y="523018"/>
                  </a:lnTo>
                  <a:lnTo>
                    <a:pt x="8172" y="524846"/>
                  </a:lnTo>
                  <a:lnTo>
                    <a:pt x="8279" y="528906"/>
                  </a:lnTo>
                  <a:lnTo>
                    <a:pt x="8560" y="535542"/>
                  </a:lnTo>
                  <a:lnTo>
                    <a:pt x="14476" y="579090"/>
                  </a:lnTo>
                  <a:lnTo>
                    <a:pt x="14534" y="579518"/>
                  </a:lnTo>
                  <a:lnTo>
                    <a:pt x="31994" y="616728"/>
                  </a:lnTo>
                  <a:lnTo>
                    <a:pt x="60466" y="649724"/>
                  </a:lnTo>
                  <a:lnTo>
                    <a:pt x="95542" y="672673"/>
                  </a:lnTo>
                  <a:lnTo>
                    <a:pt x="135436" y="685333"/>
                  </a:lnTo>
                  <a:lnTo>
                    <a:pt x="177708" y="686063"/>
                  </a:lnTo>
                  <a:lnTo>
                    <a:pt x="219915" y="673223"/>
                  </a:lnTo>
                  <a:lnTo>
                    <a:pt x="243611" y="658558"/>
                  </a:lnTo>
                  <a:lnTo>
                    <a:pt x="267427" y="639029"/>
                  </a:lnTo>
                  <a:lnTo>
                    <a:pt x="271818" y="635046"/>
                  </a:lnTo>
                  <a:lnTo>
                    <a:pt x="157268" y="635046"/>
                  </a:lnTo>
                  <a:lnTo>
                    <a:pt x="122433" y="624692"/>
                  </a:lnTo>
                  <a:lnTo>
                    <a:pt x="94537" y="602135"/>
                  </a:lnTo>
                  <a:lnTo>
                    <a:pt x="76959" y="571158"/>
                  </a:lnTo>
                  <a:lnTo>
                    <a:pt x="73133" y="536008"/>
                  </a:lnTo>
                  <a:lnTo>
                    <a:pt x="73082" y="535542"/>
                  </a:lnTo>
                  <a:lnTo>
                    <a:pt x="73266" y="530898"/>
                  </a:lnTo>
                  <a:lnTo>
                    <a:pt x="73345" y="528906"/>
                  </a:lnTo>
                  <a:lnTo>
                    <a:pt x="73850" y="507510"/>
                  </a:lnTo>
                  <a:lnTo>
                    <a:pt x="74160" y="500621"/>
                  </a:lnTo>
                  <a:lnTo>
                    <a:pt x="75070" y="459389"/>
                  </a:lnTo>
                  <a:lnTo>
                    <a:pt x="76510" y="400428"/>
                  </a:lnTo>
                  <a:lnTo>
                    <a:pt x="78876" y="306282"/>
                  </a:lnTo>
                  <a:lnTo>
                    <a:pt x="79876" y="264396"/>
                  </a:lnTo>
                  <a:lnTo>
                    <a:pt x="80787" y="221379"/>
                  </a:lnTo>
                  <a:lnTo>
                    <a:pt x="81888" y="165417"/>
                  </a:lnTo>
                  <a:lnTo>
                    <a:pt x="90408" y="130237"/>
                  </a:lnTo>
                  <a:lnTo>
                    <a:pt x="113702" y="103322"/>
                  </a:lnTo>
                  <a:lnTo>
                    <a:pt x="146113" y="88654"/>
                  </a:lnTo>
                  <a:lnTo>
                    <a:pt x="338467" y="88654"/>
                  </a:lnTo>
                  <a:lnTo>
                    <a:pt x="269966" y="37442"/>
                  </a:lnTo>
                  <a:lnTo>
                    <a:pt x="232715" y="13884"/>
                  </a:lnTo>
                  <a:lnTo>
                    <a:pt x="191975" y="1570"/>
                  </a:lnTo>
                  <a:lnTo>
                    <a:pt x="192495" y="1570"/>
                  </a:lnTo>
                  <a:lnTo>
                    <a:pt x="149833" y="0"/>
                  </a:lnTo>
                  <a:close/>
                </a:path>
                <a:path w="1196975" h="688975">
                  <a:moveTo>
                    <a:pt x="557396" y="372966"/>
                  </a:moveTo>
                  <a:lnTo>
                    <a:pt x="518886" y="400301"/>
                  </a:lnTo>
                  <a:lnTo>
                    <a:pt x="399942" y="486296"/>
                  </a:lnTo>
                  <a:lnTo>
                    <a:pt x="223648" y="616728"/>
                  </a:lnTo>
                  <a:lnTo>
                    <a:pt x="203011" y="627870"/>
                  </a:lnTo>
                  <a:lnTo>
                    <a:pt x="180845" y="634491"/>
                  </a:lnTo>
                  <a:lnTo>
                    <a:pt x="157268" y="635046"/>
                  </a:lnTo>
                  <a:lnTo>
                    <a:pt x="271818" y="635046"/>
                  </a:lnTo>
                  <a:lnTo>
                    <a:pt x="290379" y="618210"/>
                  </a:lnTo>
                  <a:lnTo>
                    <a:pt x="419061" y="504017"/>
                  </a:lnTo>
                  <a:lnTo>
                    <a:pt x="490261" y="439664"/>
                  </a:lnTo>
                  <a:lnTo>
                    <a:pt x="560399" y="375250"/>
                  </a:lnTo>
                  <a:lnTo>
                    <a:pt x="557396" y="372966"/>
                  </a:lnTo>
                  <a:close/>
                </a:path>
                <a:path w="1196975" h="688975">
                  <a:moveTo>
                    <a:pt x="1149956" y="53181"/>
                  </a:moveTo>
                  <a:lnTo>
                    <a:pt x="1036089" y="53181"/>
                  </a:lnTo>
                  <a:lnTo>
                    <a:pt x="1072683" y="63129"/>
                  </a:lnTo>
                  <a:lnTo>
                    <a:pt x="1101804" y="86180"/>
                  </a:lnTo>
                  <a:lnTo>
                    <a:pt x="1119781" y="119409"/>
                  </a:lnTo>
                  <a:lnTo>
                    <a:pt x="1122945" y="159888"/>
                  </a:lnTo>
                  <a:lnTo>
                    <a:pt x="1119083" y="311693"/>
                  </a:lnTo>
                  <a:lnTo>
                    <a:pt x="1117735" y="366908"/>
                  </a:lnTo>
                  <a:lnTo>
                    <a:pt x="1116378" y="425293"/>
                  </a:lnTo>
                  <a:lnTo>
                    <a:pt x="1115484" y="465996"/>
                  </a:lnTo>
                  <a:lnTo>
                    <a:pt x="1114359" y="523018"/>
                  </a:lnTo>
                  <a:lnTo>
                    <a:pt x="1111992" y="541561"/>
                  </a:lnTo>
                  <a:lnTo>
                    <a:pt x="1082161" y="585750"/>
                  </a:lnTo>
                  <a:lnTo>
                    <a:pt x="1030684" y="600945"/>
                  </a:lnTo>
                  <a:lnTo>
                    <a:pt x="1177896" y="600945"/>
                  </a:lnTo>
                  <a:lnTo>
                    <a:pt x="1191430" y="567414"/>
                  </a:lnTo>
                  <a:lnTo>
                    <a:pt x="1196493" y="523018"/>
                  </a:lnTo>
                  <a:lnTo>
                    <a:pt x="1196211" y="507510"/>
                  </a:lnTo>
                  <a:lnTo>
                    <a:pt x="1196087" y="500621"/>
                  </a:lnTo>
                  <a:lnTo>
                    <a:pt x="1196051" y="498651"/>
                  </a:lnTo>
                  <a:lnTo>
                    <a:pt x="1195947" y="492951"/>
                  </a:lnTo>
                  <a:lnTo>
                    <a:pt x="1195827" y="486296"/>
                  </a:lnTo>
                  <a:lnTo>
                    <a:pt x="1195713" y="480046"/>
                  </a:lnTo>
                  <a:lnTo>
                    <a:pt x="1194640" y="433175"/>
                  </a:lnTo>
                  <a:lnTo>
                    <a:pt x="1192175" y="336122"/>
                  </a:lnTo>
                  <a:lnTo>
                    <a:pt x="1191024" y="288658"/>
                  </a:lnTo>
                  <a:lnTo>
                    <a:pt x="1190147" y="246242"/>
                  </a:lnTo>
                  <a:lnTo>
                    <a:pt x="1190070" y="242722"/>
                  </a:lnTo>
                  <a:lnTo>
                    <a:pt x="1189368" y="216007"/>
                  </a:lnTo>
                  <a:lnTo>
                    <a:pt x="1188895" y="189521"/>
                  </a:lnTo>
                  <a:lnTo>
                    <a:pt x="1185582" y="127858"/>
                  </a:lnTo>
                  <a:lnTo>
                    <a:pt x="1172034" y="84278"/>
                  </a:lnTo>
                  <a:lnTo>
                    <a:pt x="1149956" y="53181"/>
                  </a:lnTo>
                  <a:close/>
                </a:path>
                <a:path w="1196975" h="688975">
                  <a:moveTo>
                    <a:pt x="558732" y="372018"/>
                  </a:moveTo>
                  <a:lnTo>
                    <a:pt x="557396" y="372966"/>
                  </a:lnTo>
                  <a:lnTo>
                    <a:pt x="560399" y="375250"/>
                  </a:lnTo>
                  <a:lnTo>
                    <a:pt x="560952" y="374740"/>
                  </a:lnTo>
                  <a:lnTo>
                    <a:pt x="558732" y="372018"/>
                  </a:lnTo>
                  <a:close/>
                </a:path>
                <a:path w="1196975" h="688975">
                  <a:moveTo>
                    <a:pt x="338467" y="88654"/>
                  </a:moveTo>
                  <a:lnTo>
                    <a:pt x="146113" y="88654"/>
                  </a:lnTo>
                  <a:lnTo>
                    <a:pt x="181979" y="90215"/>
                  </a:lnTo>
                  <a:lnTo>
                    <a:pt x="191277" y="93638"/>
                  </a:lnTo>
                  <a:lnTo>
                    <a:pt x="198821" y="97491"/>
                  </a:lnTo>
                  <a:lnTo>
                    <a:pt x="206248" y="102488"/>
                  </a:lnTo>
                  <a:lnTo>
                    <a:pt x="557396" y="372966"/>
                  </a:lnTo>
                  <a:lnTo>
                    <a:pt x="558732" y="372018"/>
                  </a:lnTo>
                  <a:lnTo>
                    <a:pt x="712875" y="372018"/>
                  </a:lnTo>
                  <a:lnTo>
                    <a:pt x="640304" y="316428"/>
                  </a:lnTo>
                  <a:lnTo>
                    <a:pt x="637504" y="316428"/>
                  </a:lnTo>
                  <a:lnTo>
                    <a:pt x="635295" y="313695"/>
                  </a:lnTo>
                  <a:lnTo>
                    <a:pt x="635944" y="313097"/>
                  </a:lnTo>
                  <a:lnTo>
                    <a:pt x="338467" y="88654"/>
                  </a:lnTo>
                  <a:close/>
                </a:path>
                <a:path w="1196975" h="688975">
                  <a:moveTo>
                    <a:pt x="635944" y="313097"/>
                  </a:moveTo>
                  <a:lnTo>
                    <a:pt x="635295" y="313695"/>
                  </a:lnTo>
                  <a:lnTo>
                    <a:pt x="637504" y="316428"/>
                  </a:lnTo>
                  <a:lnTo>
                    <a:pt x="638955" y="315398"/>
                  </a:lnTo>
                  <a:lnTo>
                    <a:pt x="635944" y="313097"/>
                  </a:lnTo>
                  <a:close/>
                </a:path>
                <a:path w="1196975" h="688975">
                  <a:moveTo>
                    <a:pt x="638955" y="315398"/>
                  </a:moveTo>
                  <a:lnTo>
                    <a:pt x="637504" y="316428"/>
                  </a:lnTo>
                  <a:lnTo>
                    <a:pt x="640304" y="316428"/>
                  </a:lnTo>
                  <a:lnTo>
                    <a:pt x="638955" y="315398"/>
                  </a:lnTo>
                  <a:close/>
                </a:path>
                <a:path w="1196975" h="688975">
                  <a:moveTo>
                    <a:pt x="1029896" y="1570"/>
                  </a:moveTo>
                  <a:lnTo>
                    <a:pt x="987379" y="10182"/>
                  </a:lnTo>
                  <a:lnTo>
                    <a:pt x="948071" y="33065"/>
                  </a:lnTo>
                  <a:lnTo>
                    <a:pt x="829908" y="137314"/>
                  </a:lnTo>
                  <a:lnTo>
                    <a:pt x="712648" y="242722"/>
                  </a:lnTo>
                  <a:lnTo>
                    <a:pt x="635944" y="313097"/>
                  </a:lnTo>
                  <a:lnTo>
                    <a:pt x="638955" y="315398"/>
                  </a:lnTo>
                  <a:lnTo>
                    <a:pt x="754404" y="232675"/>
                  </a:lnTo>
                  <a:lnTo>
                    <a:pt x="953610" y="85838"/>
                  </a:lnTo>
                  <a:lnTo>
                    <a:pt x="963731" y="78255"/>
                  </a:lnTo>
                  <a:lnTo>
                    <a:pt x="973795" y="70948"/>
                  </a:lnTo>
                  <a:lnTo>
                    <a:pt x="984287" y="64443"/>
                  </a:lnTo>
                  <a:lnTo>
                    <a:pt x="995693" y="59263"/>
                  </a:lnTo>
                  <a:lnTo>
                    <a:pt x="1036089" y="53181"/>
                  </a:lnTo>
                  <a:lnTo>
                    <a:pt x="1149956" y="53181"/>
                  </a:lnTo>
                  <a:lnTo>
                    <a:pt x="1146690" y="48581"/>
                  </a:lnTo>
                  <a:lnTo>
                    <a:pt x="1112552" y="22047"/>
                  </a:lnTo>
                  <a:lnTo>
                    <a:pt x="1072620" y="5950"/>
                  </a:lnTo>
                  <a:lnTo>
                    <a:pt x="1029896" y="1570"/>
                  </a:lnTo>
                  <a:close/>
                </a:path>
              </a:pathLst>
            </a:custGeom>
            <a:solidFill>
              <a:srgbClr val="4987F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92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pSp>
        <p:nvGrpSpPr>
          <p:cNvPr id="29" name="Google Shape;369;p30">
            <a:extLst>
              <a:ext uri="{FF2B5EF4-FFF2-40B4-BE49-F238E27FC236}">
                <a16:creationId xmlns:a16="http://schemas.microsoft.com/office/drawing/2014/main" id="{81800301-EA46-9DE7-A063-B2F7F75CF9B4}"/>
              </a:ext>
            </a:extLst>
          </p:cNvPr>
          <p:cNvGrpSpPr/>
          <p:nvPr/>
        </p:nvGrpSpPr>
        <p:grpSpPr>
          <a:xfrm flipH="1">
            <a:off x="461935" y="463737"/>
            <a:ext cx="11268130" cy="5930526"/>
            <a:chOff x="364200" y="361075"/>
            <a:chExt cx="8418000" cy="4430475"/>
          </a:xfrm>
        </p:grpSpPr>
        <p:cxnSp>
          <p:nvCxnSpPr>
            <p:cNvPr id="31" name="Google Shape;370;p30">
              <a:extLst>
                <a:ext uri="{FF2B5EF4-FFF2-40B4-BE49-F238E27FC236}">
                  <a16:creationId xmlns:a16="http://schemas.microsoft.com/office/drawing/2014/main" id="{C2D615A9-74D2-6203-7D33-E0588D101FAB}"/>
                </a:ext>
              </a:extLst>
            </p:cNvPr>
            <p:cNvCxnSpPr/>
            <p:nvPr/>
          </p:nvCxnSpPr>
          <p:spPr>
            <a:xfrm>
              <a:off x="368400" y="364400"/>
              <a:ext cx="0" cy="34578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" name="Google Shape;371;p30">
              <a:extLst>
                <a:ext uri="{FF2B5EF4-FFF2-40B4-BE49-F238E27FC236}">
                  <a16:creationId xmlns:a16="http://schemas.microsoft.com/office/drawing/2014/main" id="{DF1C65EB-E4A5-B2F4-C099-38AC3B730010}"/>
                </a:ext>
              </a:extLst>
            </p:cNvPr>
            <p:cNvCxnSpPr/>
            <p:nvPr/>
          </p:nvCxnSpPr>
          <p:spPr>
            <a:xfrm>
              <a:off x="1878987" y="4791550"/>
              <a:ext cx="5390826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3" name="Google Shape;372;p30">
              <a:extLst>
                <a:ext uri="{FF2B5EF4-FFF2-40B4-BE49-F238E27FC236}">
                  <a16:creationId xmlns:a16="http://schemas.microsoft.com/office/drawing/2014/main" id="{93EB4632-13A0-4B60-8094-72B7034134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77550" y="361075"/>
              <a:ext cx="0" cy="4427149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34" name="Google Shape;373;p30">
              <a:extLst>
                <a:ext uri="{FF2B5EF4-FFF2-40B4-BE49-F238E27FC236}">
                  <a16:creationId xmlns:a16="http://schemas.microsoft.com/office/drawing/2014/main" id="{8C14C63E-1C28-319F-B510-B2D4C2F452B4}"/>
                </a:ext>
              </a:extLst>
            </p:cNvPr>
            <p:cNvCxnSpPr/>
            <p:nvPr/>
          </p:nvCxnSpPr>
          <p:spPr>
            <a:xfrm>
              <a:off x="364200" y="364400"/>
              <a:ext cx="8418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861BC3-F8FF-10C7-2FF0-2FE29DF406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DC4EA0E-A7AC-0DF8-4BAB-BFB0557EBF2D}"/>
              </a:ext>
            </a:extLst>
          </p:cNvPr>
          <p:cNvSpPr/>
          <p:nvPr/>
        </p:nvSpPr>
        <p:spPr>
          <a:xfrm>
            <a:off x="2301020" y="2142960"/>
            <a:ext cx="8019288" cy="705014"/>
          </a:xfrm>
          <a:prstGeom prst="roundRect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Objective</a:t>
            </a:r>
            <a:endParaRPr kumimoji="0" lang="es-GT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                </a:t>
            </a:r>
            <a:r>
              <a:rPr kumimoji="0" lang="es-G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1 Bi </a:t>
            </a: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NR  +$250 mi EBITDA </a:t>
            </a: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by</a:t>
            </a: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2032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7F20636-D141-C450-45AC-FC367FD8301F}"/>
              </a:ext>
            </a:extLst>
          </p:cNvPr>
          <p:cNvSpPr/>
          <p:nvPr/>
        </p:nvSpPr>
        <p:spPr>
          <a:xfrm>
            <a:off x="1494138" y="3031609"/>
            <a:ext cx="9274526" cy="8385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Key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Strategic</a:t>
            </a: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roadmap</a:t>
            </a: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how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to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build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up </a:t>
            </a: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the</a:t>
            </a:r>
            <a:r>
              <a:rPr kumimoji="0" lang="es-G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key</a:t>
            </a: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growth</a:t>
            </a: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workstreams</a:t>
            </a:r>
            <a:endParaRPr kumimoji="0" lang="es-GT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" name="Rectángulo: esquinas redondeadas 7">
            <a:extLst>
              <a:ext uri="{FF2B5EF4-FFF2-40B4-BE49-F238E27FC236}">
                <a16:creationId xmlns:a16="http://schemas.microsoft.com/office/drawing/2014/main" id="{B4E47173-E44C-8284-A2D5-22D38114F586}"/>
              </a:ext>
            </a:extLst>
          </p:cNvPr>
          <p:cNvSpPr/>
          <p:nvPr/>
        </p:nvSpPr>
        <p:spPr>
          <a:xfrm>
            <a:off x="1054377" y="4258768"/>
            <a:ext cx="5415383" cy="18462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Main</a:t>
            </a: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Workstreams</a:t>
            </a:r>
            <a:endParaRPr kumimoji="0" lang="es-GT" sz="1800" b="1" i="0" u="none" strike="noStrike" kern="120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092CBD9-5E64-780D-CF1F-A8E67DD65F00}"/>
              </a:ext>
            </a:extLst>
          </p:cNvPr>
          <p:cNvSpPr txBox="1"/>
          <p:nvPr/>
        </p:nvSpPr>
        <p:spPr>
          <a:xfrm>
            <a:off x="1518059" y="1388257"/>
            <a:ext cx="9079263" cy="584775"/>
          </a:xfrm>
          <a:prstGeom prst="rect">
            <a:avLst/>
          </a:prstGeom>
          <a:solidFill>
            <a:srgbClr val="1C3564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To build the fastest-growing Coffee House of Brands in Americas, connecting local coffee heritage with our consumers.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wip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)</a:t>
            </a:r>
            <a:endParaRPr kumimoji="0" lang="es-GT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D8760A8-731F-7771-1996-3EF2A153B977}"/>
              </a:ext>
            </a:extLst>
          </p:cNvPr>
          <p:cNvSpPr txBox="1"/>
          <p:nvPr/>
        </p:nvSpPr>
        <p:spPr>
          <a:xfrm>
            <a:off x="1518059" y="981678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Purpose</a:t>
            </a:r>
            <a:endParaRPr kumimoji="0" lang="es-GT" sz="1800" b="0" i="0" u="none" strike="noStrike" kern="120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5" name="Rectángulo: esquinas redondeadas 1">
            <a:extLst>
              <a:ext uri="{FF2B5EF4-FFF2-40B4-BE49-F238E27FC236}">
                <a16:creationId xmlns:a16="http://schemas.microsoft.com/office/drawing/2014/main" id="{65B28215-323C-5541-1F02-80C14240F615}"/>
              </a:ext>
            </a:extLst>
          </p:cNvPr>
          <p:cNvSpPr/>
          <p:nvPr/>
        </p:nvSpPr>
        <p:spPr>
          <a:xfrm>
            <a:off x="6679111" y="4232279"/>
            <a:ext cx="4275604" cy="18536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Ways</a:t>
            </a: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of</a:t>
            </a:r>
            <a:r>
              <a:rPr kumimoji="0" lang="es-GT" sz="18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Working</a:t>
            </a:r>
            <a:endParaRPr kumimoji="0" lang="es-GT" sz="1800" b="1" i="0" u="none" strike="noStrike" kern="120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B192D48-213D-D8FE-D578-44722522A3F2}"/>
              </a:ext>
            </a:extLst>
          </p:cNvPr>
          <p:cNvSpPr/>
          <p:nvPr/>
        </p:nvSpPr>
        <p:spPr>
          <a:xfrm>
            <a:off x="7648531" y="4775000"/>
            <a:ext cx="2946264" cy="2533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Steering</a:t>
            </a: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Committee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Rectángulo 10">
            <a:extLst>
              <a:ext uri="{FF2B5EF4-FFF2-40B4-BE49-F238E27FC236}">
                <a16:creationId xmlns:a16="http://schemas.microsoft.com/office/drawing/2014/main" id="{27AC9E07-A294-C686-8929-3D47EF0FC77E}"/>
              </a:ext>
            </a:extLst>
          </p:cNvPr>
          <p:cNvSpPr/>
          <p:nvPr/>
        </p:nvSpPr>
        <p:spPr>
          <a:xfrm>
            <a:off x="7648531" y="5170201"/>
            <a:ext cx="2946264" cy="2533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Multi-functional</a:t>
            </a: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Routine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8" name="Rectángulo 15">
            <a:extLst>
              <a:ext uri="{FF2B5EF4-FFF2-40B4-BE49-F238E27FC236}">
                <a16:creationId xmlns:a16="http://schemas.microsoft.com/office/drawing/2014/main" id="{BD62145F-7EF8-2B89-1EE6-B3540FC5FCB0}"/>
              </a:ext>
            </a:extLst>
          </p:cNvPr>
          <p:cNvSpPr/>
          <p:nvPr/>
        </p:nvSpPr>
        <p:spPr>
          <a:xfrm>
            <a:off x="7648531" y="5565401"/>
            <a:ext cx="2946264" cy="2533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Weekly</a:t>
            </a:r>
            <a:r>
              <a:rPr kumimoji="0" lang="es-G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Sprints</a:t>
            </a:r>
            <a:endParaRPr kumimoji="0" lang="es-G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6758EED6-FF1C-1D83-407F-592A59FE0672}"/>
              </a:ext>
            </a:extLst>
          </p:cNvPr>
          <p:cNvSpPr txBox="1"/>
          <p:nvPr/>
        </p:nvSpPr>
        <p:spPr>
          <a:xfrm>
            <a:off x="9973857" y="737062"/>
            <a:ext cx="812044" cy="6304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0" lvl="0" indent="0" algn="l" defTabSz="554466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4" b="0" i="0" u="none" strike="noStrike" kern="1200" cap="none" spc="30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64" b="0" i="0" u="none" strike="noStrike" kern="1200" cap="none" spc="103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42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NOURISHING</a:t>
            </a:r>
            <a:r>
              <a:rPr kumimoji="0" sz="364" b="0" i="0" u="none" strike="noStrike" kern="1200" cap="none" spc="106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4" b="0" i="0" u="none" strike="noStrike" kern="1200" cap="none" spc="39" normalizeH="0" baseline="0" noProof="0">
                <a:ln>
                  <a:noFill/>
                </a:ln>
                <a:solidFill>
                  <a:srgbClr val="1C35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ALLIANCE </a:t>
            </a:r>
            <a:endParaRPr kumimoji="0" sz="364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4" name="object 6">
            <a:extLst>
              <a:ext uri="{FF2B5EF4-FFF2-40B4-BE49-F238E27FC236}">
                <a16:creationId xmlns:a16="http://schemas.microsoft.com/office/drawing/2014/main" id="{9D8D9F4E-730A-0E1C-EEFA-E0211AB8A90F}"/>
              </a:ext>
            </a:extLst>
          </p:cNvPr>
          <p:cNvGrpSpPr/>
          <p:nvPr/>
        </p:nvGrpSpPr>
        <p:grpSpPr>
          <a:xfrm>
            <a:off x="9982555" y="507836"/>
            <a:ext cx="355390" cy="197139"/>
            <a:chOff x="18151078" y="674863"/>
            <a:chExt cx="586105" cy="325120"/>
          </a:xfrm>
        </p:grpSpPr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C0BE9793-601A-03CB-EE5D-61B33E858EDF}"/>
                </a:ext>
              </a:extLst>
            </p:cNvPr>
            <p:cNvSpPr/>
            <p:nvPr/>
          </p:nvSpPr>
          <p:spPr>
            <a:xfrm>
              <a:off x="18151068" y="674871"/>
              <a:ext cx="336550" cy="325120"/>
            </a:xfrm>
            <a:custGeom>
              <a:avLst/>
              <a:gdLst/>
              <a:ahLst/>
              <a:cxnLst/>
              <a:rect l="l" t="t" r="r" b="b"/>
              <a:pathLst>
                <a:path w="336550" h="325119">
                  <a:moveTo>
                    <a:pt x="221373" y="211975"/>
                  </a:moveTo>
                  <a:lnTo>
                    <a:pt x="215963" y="179184"/>
                  </a:lnTo>
                  <a:lnTo>
                    <a:pt x="214464" y="170167"/>
                  </a:lnTo>
                  <a:lnTo>
                    <a:pt x="196519" y="139128"/>
                  </a:lnTo>
                  <a:lnTo>
                    <a:pt x="195529" y="137401"/>
                  </a:lnTo>
                  <a:lnTo>
                    <a:pt x="167246" y="116014"/>
                  </a:lnTo>
                  <a:lnTo>
                    <a:pt x="145694" y="111290"/>
                  </a:lnTo>
                  <a:lnTo>
                    <a:pt x="145694" y="216014"/>
                  </a:lnTo>
                  <a:lnTo>
                    <a:pt x="143256" y="231051"/>
                  </a:lnTo>
                  <a:lnTo>
                    <a:pt x="143217" y="231216"/>
                  </a:lnTo>
                  <a:lnTo>
                    <a:pt x="136321" y="242824"/>
                  </a:lnTo>
                  <a:lnTo>
                    <a:pt x="136232" y="242976"/>
                  </a:lnTo>
                  <a:lnTo>
                    <a:pt x="125374" y="250558"/>
                  </a:lnTo>
                  <a:lnTo>
                    <a:pt x="111302" y="253250"/>
                  </a:lnTo>
                  <a:lnTo>
                    <a:pt x="97840" y="250558"/>
                  </a:lnTo>
                  <a:lnTo>
                    <a:pt x="97637" y="250558"/>
                  </a:lnTo>
                  <a:lnTo>
                    <a:pt x="86664" y="242824"/>
                  </a:lnTo>
                  <a:lnTo>
                    <a:pt x="79590" y="231216"/>
                  </a:lnTo>
                  <a:lnTo>
                    <a:pt x="79489" y="231051"/>
                  </a:lnTo>
                  <a:lnTo>
                    <a:pt x="76898" y="216014"/>
                  </a:lnTo>
                  <a:lnTo>
                    <a:pt x="79425" y="200863"/>
                  </a:lnTo>
                  <a:lnTo>
                    <a:pt x="86512" y="189255"/>
                  </a:lnTo>
                  <a:lnTo>
                    <a:pt x="97383" y="181813"/>
                  </a:lnTo>
                  <a:lnTo>
                    <a:pt x="111302" y="179184"/>
                  </a:lnTo>
                  <a:lnTo>
                    <a:pt x="125374" y="181813"/>
                  </a:lnTo>
                  <a:lnTo>
                    <a:pt x="136232" y="189255"/>
                  </a:lnTo>
                  <a:lnTo>
                    <a:pt x="143217" y="200863"/>
                  </a:lnTo>
                  <a:lnTo>
                    <a:pt x="145694" y="216014"/>
                  </a:lnTo>
                  <a:lnTo>
                    <a:pt x="145694" y="111290"/>
                  </a:lnTo>
                  <a:lnTo>
                    <a:pt x="132334" y="108356"/>
                  </a:lnTo>
                  <a:lnTo>
                    <a:pt x="114160" y="110439"/>
                  </a:lnTo>
                  <a:lnTo>
                    <a:pt x="98653" y="116459"/>
                  </a:lnTo>
                  <a:lnTo>
                    <a:pt x="86017" y="126123"/>
                  </a:lnTo>
                  <a:lnTo>
                    <a:pt x="76492" y="139128"/>
                  </a:lnTo>
                  <a:lnTo>
                    <a:pt x="76492" y="0"/>
                  </a:lnTo>
                  <a:lnTo>
                    <a:pt x="0" y="0"/>
                  </a:lnTo>
                  <a:lnTo>
                    <a:pt x="0" y="207505"/>
                  </a:lnTo>
                  <a:lnTo>
                    <a:pt x="7912" y="256070"/>
                  </a:lnTo>
                  <a:lnTo>
                    <a:pt x="30200" y="293052"/>
                  </a:lnTo>
                  <a:lnTo>
                    <a:pt x="64706" y="316611"/>
                  </a:lnTo>
                  <a:lnTo>
                    <a:pt x="109270" y="324878"/>
                  </a:lnTo>
                  <a:lnTo>
                    <a:pt x="155130" y="316458"/>
                  </a:lnTo>
                  <a:lnTo>
                    <a:pt x="190449" y="293052"/>
                  </a:lnTo>
                  <a:lnTo>
                    <a:pt x="213309" y="257263"/>
                  </a:lnTo>
                  <a:lnTo>
                    <a:pt x="214020" y="253250"/>
                  </a:lnTo>
                  <a:lnTo>
                    <a:pt x="221373" y="211975"/>
                  </a:lnTo>
                  <a:close/>
                </a:path>
                <a:path w="336550" h="325119">
                  <a:moveTo>
                    <a:pt x="332727" y="121310"/>
                  </a:moveTo>
                  <a:lnTo>
                    <a:pt x="251790" y="121310"/>
                  </a:lnTo>
                  <a:lnTo>
                    <a:pt x="251790" y="324878"/>
                  </a:lnTo>
                  <a:lnTo>
                    <a:pt x="332727" y="324878"/>
                  </a:lnTo>
                  <a:lnTo>
                    <a:pt x="332727" y="121310"/>
                  </a:lnTo>
                  <a:close/>
                </a:path>
                <a:path w="336550" h="325119">
                  <a:moveTo>
                    <a:pt x="336372" y="59397"/>
                  </a:moveTo>
                  <a:lnTo>
                    <a:pt x="333070" y="42011"/>
                  </a:lnTo>
                  <a:lnTo>
                    <a:pt x="323875" y="29044"/>
                  </a:lnTo>
                  <a:lnTo>
                    <a:pt x="309905" y="20929"/>
                  </a:lnTo>
                  <a:lnTo>
                    <a:pt x="292265" y="18122"/>
                  </a:lnTo>
                  <a:lnTo>
                    <a:pt x="275018" y="20929"/>
                  </a:lnTo>
                  <a:lnTo>
                    <a:pt x="261150" y="29044"/>
                  </a:lnTo>
                  <a:lnTo>
                    <a:pt x="251917" y="42011"/>
                  </a:lnTo>
                  <a:lnTo>
                    <a:pt x="248551" y="59397"/>
                  </a:lnTo>
                  <a:lnTo>
                    <a:pt x="251917" y="77050"/>
                  </a:lnTo>
                  <a:lnTo>
                    <a:pt x="261150" y="89852"/>
                  </a:lnTo>
                  <a:lnTo>
                    <a:pt x="275018" y="97637"/>
                  </a:lnTo>
                  <a:lnTo>
                    <a:pt x="292265" y="100279"/>
                  </a:lnTo>
                  <a:lnTo>
                    <a:pt x="309905" y="97637"/>
                  </a:lnTo>
                  <a:lnTo>
                    <a:pt x="323875" y="89852"/>
                  </a:lnTo>
                  <a:lnTo>
                    <a:pt x="333070" y="77050"/>
                  </a:lnTo>
                  <a:lnTo>
                    <a:pt x="336372" y="59397"/>
                  </a:lnTo>
                  <a:close/>
                </a:path>
              </a:pathLst>
            </a:custGeom>
            <a:solidFill>
              <a:srgbClr val="1C3564"/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6" name="object 8">
              <a:extLst>
                <a:ext uri="{FF2B5EF4-FFF2-40B4-BE49-F238E27FC236}">
                  <a16:creationId xmlns:a16="http://schemas.microsoft.com/office/drawing/2014/main" id="{473341F2-949E-CF8C-5EC7-A79E316BB04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13440" y="783226"/>
              <a:ext cx="223396" cy="216516"/>
            </a:xfrm>
            <a:prstGeom prst="rect">
              <a:avLst/>
            </a:prstGeom>
          </p:spPr>
        </p:pic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4347BDE5-9FA4-CCC5-F433-141E2361773D}"/>
              </a:ext>
            </a:extLst>
          </p:cNvPr>
          <p:cNvSpPr/>
          <p:nvPr/>
        </p:nvSpPr>
        <p:spPr>
          <a:xfrm>
            <a:off x="10425981" y="507654"/>
            <a:ext cx="342683" cy="197139"/>
          </a:xfrm>
          <a:custGeom>
            <a:avLst/>
            <a:gdLst/>
            <a:ahLst/>
            <a:cxnLst/>
            <a:rect l="l" t="t" r="r" b="b"/>
            <a:pathLst>
              <a:path w="565150" h="325119">
                <a:moveTo>
                  <a:pt x="336169" y="175905"/>
                </a:moveTo>
                <a:lnTo>
                  <a:pt x="263719" y="175905"/>
                </a:lnTo>
                <a:lnTo>
                  <a:pt x="264732" y="177238"/>
                </a:lnTo>
                <a:lnTo>
                  <a:pt x="437169" y="307503"/>
                </a:lnTo>
                <a:lnTo>
                  <a:pt x="478311" y="325058"/>
                </a:lnTo>
                <a:lnTo>
                  <a:pt x="520189" y="317735"/>
                </a:lnTo>
                <a:lnTo>
                  <a:pt x="552418" y="290210"/>
                </a:lnTo>
                <a:lnTo>
                  <a:pt x="554144" y="284115"/>
                </a:lnTo>
                <a:lnTo>
                  <a:pt x="486192" y="284115"/>
                </a:lnTo>
                <a:lnTo>
                  <a:pt x="478069" y="282578"/>
                </a:lnTo>
                <a:lnTo>
                  <a:pt x="470615" y="279156"/>
                </a:lnTo>
                <a:lnTo>
                  <a:pt x="462959" y="273650"/>
                </a:lnTo>
                <a:lnTo>
                  <a:pt x="336169" y="175905"/>
                </a:lnTo>
                <a:close/>
              </a:path>
              <a:path w="565150" h="325119">
                <a:moveTo>
                  <a:pt x="78612" y="0"/>
                </a:moveTo>
                <a:lnTo>
                  <a:pt x="36658" y="11619"/>
                </a:lnTo>
                <a:lnTo>
                  <a:pt x="4040" y="52312"/>
                </a:lnTo>
                <a:lnTo>
                  <a:pt x="0" y="78421"/>
                </a:lnTo>
                <a:lnTo>
                  <a:pt x="303" y="95058"/>
                </a:lnTo>
                <a:lnTo>
                  <a:pt x="309" y="95365"/>
                </a:lnTo>
                <a:lnTo>
                  <a:pt x="436" y="102303"/>
                </a:lnTo>
                <a:lnTo>
                  <a:pt x="1243" y="136083"/>
                </a:lnTo>
                <a:lnTo>
                  <a:pt x="2639" y="196931"/>
                </a:lnTo>
                <a:lnTo>
                  <a:pt x="3717" y="240950"/>
                </a:lnTo>
                <a:lnTo>
                  <a:pt x="16278" y="293460"/>
                </a:lnTo>
                <a:lnTo>
                  <a:pt x="81704" y="324312"/>
                </a:lnTo>
                <a:lnTo>
                  <a:pt x="117190" y="309607"/>
                </a:lnTo>
                <a:lnTo>
                  <a:pt x="128036" y="300089"/>
                </a:lnTo>
                <a:lnTo>
                  <a:pt x="82491" y="300089"/>
                </a:lnTo>
                <a:lnTo>
                  <a:pt x="60273" y="295942"/>
                </a:lnTo>
                <a:lnTo>
                  <a:pt x="42605" y="282172"/>
                </a:lnTo>
                <a:lnTo>
                  <a:pt x="34648" y="260970"/>
                </a:lnTo>
                <a:lnTo>
                  <a:pt x="38375" y="95365"/>
                </a:lnTo>
                <a:lnTo>
                  <a:pt x="38653" y="79889"/>
                </a:lnTo>
                <a:lnTo>
                  <a:pt x="38679" y="78421"/>
                </a:lnTo>
                <a:lnTo>
                  <a:pt x="45135" y="57532"/>
                </a:lnTo>
                <a:lnTo>
                  <a:pt x="61416" y="44604"/>
                </a:lnTo>
                <a:lnTo>
                  <a:pt x="82073" y="41961"/>
                </a:lnTo>
                <a:lnTo>
                  <a:pt x="159175" y="41961"/>
                </a:lnTo>
                <a:lnTo>
                  <a:pt x="127441" y="18077"/>
                </a:lnTo>
                <a:lnTo>
                  <a:pt x="112975" y="8677"/>
                </a:lnTo>
                <a:lnTo>
                  <a:pt x="96275" y="2474"/>
                </a:lnTo>
                <a:lnTo>
                  <a:pt x="78612" y="0"/>
                </a:lnTo>
                <a:close/>
              </a:path>
              <a:path w="565150" h="325119">
                <a:moveTo>
                  <a:pt x="263340" y="176175"/>
                </a:moveTo>
                <a:lnTo>
                  <a:pt x="226527" y="202464"/>
                </a:lnTo>
                <a:lnTo>
                  <a:pt x="188863" y="229819"/>
                </a:lnTo>
                <a:lnTo>
                  <a:pt x="104101" y="292425"/>
                </a:lnTo>
                <a:lnTo>
                  <a:pt x="82491" y="300089"/>
                </a:lnTo>
                <a:lnTo>
                  <a:pt x="128036" y="300089"/>
                </a:lnTo>
                <a:lnTo>
                  <a:pt x="177063" y="256688"/>
                </a:lnTo>
                <a:lnTo>
                  <a:pt x="206286" y="230522"/>
                </a:lnTo>
                <a:lnTo>
                  <a:pt x="236007" y="203610"/>
                </a:lnTo>
                <a:lnTo>
                  <a:pt x="264732" y="177238"/>
                </a:lnTo>
                <a:lnTo>
                  <a:pt x="263340" y="176175"/>
                </a:lnTo>
                <a:close/>
              </a:path>
              <a:path w="565150" h="325119">
                <a:moveTo>
                  <a:pt x="542645" y="25510"/>
                </a:moveTo>
                <a:lnTo>
                  <a:pt x="489989" y="25510"/>
                </a:lnTo>
                <a:lnTo>
                  <a:pt x="509047" y="31969"/>
                </a:lnTo>
                <a:lnTo>
                  <a:pt x="523549" y="45681"/>
                </a:lnTo>
                <a:lnTo>
                  <a:pt x="529973" y="64610"/>
                </a:lnTo>
                <a:lnTo>
                  <a:pt x="527218" y="187166"/>
                </a:lnTo>
                <a:lnTo>
                  <a:pt x="526526" y="216085"/>
                </a:lnTo>
                <a:lnTo>
                  <a:pt x="526413" y="220793"/>
                </a:lnTo>
                <a:lnTo>
                  <a:pt x="523617" y="260008"/>
                </a:lnTo>
                <a:lnTo>
                  <a:pt x="486192" y="284115"/>
                </a:lnTo>
                <a:lnTo>
                  <a:pt x="554144" y="284115"/>
                </a:lnTo>
                <a:lnTo>
                  <a:pt x="564611" y="247159"/>
                </a:lnTo>
                <a:lnTo>
                  <a:pt x="564129" y="220793"/>
                </a:lnTo>
                <a:lnTo>
                  <a:pt x="563174" y="180403"/>
                </a:lnTo>
                <a:lnTo>
                  <a:pt x="562154" y="139220"/>
                </a:lnTo>
                <a:lnTo>
                  <a:pt x="561884" y="127011"/>
                </a:lnTo>
                <a:lnTo>
                  <a:pt x="561350" y="104786"/>
                </a:lnTo>
                <a:lnTo>
                  <a:pt x="561285" y="102303"/>
                </a:lnTo>
                <a:lnTo>
                  <a:pt x="561027" y="87914"/>
                </a:lnTo>
                <a:lnTo>
                  <a:pt x="560537" y="73582"/>
                </a:lnTo>
                <a:lnTo>
                  <a:pt x="559501" y="60704"/>
                </a:lnTo>
                <a:lnTo>
                  <a:pt x="542645" y="25510"/>
                </a:lnTo>
                <a:close/>
              </a:path>
              <a:path w="565150" h="325119">
                <a:moveTo>
                  <a:pt x="263719" y="175905"/>
                </a:moveTo>
                <a:lnTo>
                  <a:pt x="263340" y="176175"/>
                </a:lnTo>
                <a:lnTo>
                  <a:pt x="264732" y="177238"/>
                </a:lnTo>
                <a:lnTo>
                  <a:pt x="263719" y="175905"/>
                </a:lnTo>
                <a:close/>
              </a:path>
              <a:path w="565150" h="325119">
                <a:moveTo>
                  <a:pt x="159175" y="41961"/>
                </a:moveTo>
                <a:lnTo>
                  <a:pt x="82073" y="41961"/>
                </a:lnTo>
                <a:lnTo>
                  <a:pt x="101651" y="51929"/>
                </a:lnTo>
                <a:lnTo>
                  <a:pt x="263340" y="176175"/>
                </a:lnTo>
                <a:lnTo>
                  <a:pt x="263719" y="175905"/>
                </a:lnTo>
                <a:lnTo>
                  <a:pt x="336169" y="175905"/>
                </a:lnTo>
                <a:lnTo>
                  <a:pt x="302145" y="149675"/>
                </a:lnTo>
                <a:lnTo>
                  <a:pt x="300891" y="149675"/>
                </a:lnTo>
                <a:lnTo>
                  <a:pt x="299844" y="148387"/>
                </a:lnTo>
                <a:lnTo>
                  <a:pt x="300132" y="148123"/>
                </a:lnTo>
                <a:lnTo>
                  <a:pt x="295938" y="144890"/>
                </a:lnTo>
                <a:lnTo>
                  <a:pt x="159175" y="41961"/>
                </a:lnTo>
                <a:close/>
              </a:path>
              <a:path w="565150" h="325119">
                <a:moveTo>
                  <a:pt x="300132" y="148123"/>
                </a:moveTo>
                <a:lnTo>
                  <a:pt x="299844" y="148387"/>
                </a:lnTo>
                <a:lnTo>
                  <a:pt x="300891" y="149675"/>
                </a:lnTo>
                <a:lnTo>
                  <a:pt x="301542" y="149210"/>
                </a:lnTo>
                <a:lnTo>
                  <a:pt x="300132" y="148123"/>
                </a:lnTo>
                <a:close/>
              </a:path>
              <a:path w="565150" h="325119">
                <a:moveTo>
                  <a:pt x="301542" y="149210"/>
                </a:moveTo>
                <a:lnTo>
                  <a:pt x="300891" y="149675"/>
                </a:lnTo>
                <a:lnTo>
                  <a:pt x="302145" y="149675"/>
                </a:lnTo>
                <a:lnTo>
                  <a:pt x="301542" y="149210"/>
                </a:lnTo>
                <a:close/>
              </a:path>
              <a:path w="565150" h="325119">
                <a:moveTo>
                  <a:pt x="471970" y="3543"/>
                </a:moveTo>
                <a:lnTo>
                  <a:pt x="437368" y="24768"/>
                </a:lnTo>
                <a:lnTo>
                  <a:pt x="358324" y="95058"/>
                </a:lnTo>
                <a:lnTo>
                  <a:pt x="328603" y="121969"/>
                </a:lnTo>
                <a:lnTo>
                  <a:pt x="300132" y="148123"/>
                </a:lnTo>
                <a:lnTo>
                  <a:pt x="301542" y="149210"/>
                </a:lnTo>
                <a:lnTo>
                  <a:pt x="332672" y="127011"/>
                </a:lnTo>
                <a:lnTo>
                  <a:pt x="397376" y="79889"/>
                </a:lnTo>
                <a:lnTo>
                  <a:pt x="455096" y="37155"/>
                </a:lnTo>
                <a:lnTo>
                  <a:pt x="463902" y="30098"/>
                </a:lnTo>
                <a:lnTo>
                  <a:pt x="469901" y="28338"/>
                </a:lnTo>
                <a:lnTo>
                  <a:pt x="489989" y="25510"/>
                </a:lnTo>
                <a:lnTo>
                  <a:pt x="542645" y="25510"/>
                </a:lnTo>
                <a:lnTo>
                  <a:pt x="541903" y="23961"/>
                </a:lnTo>
                <a:lnTo>
                  <a:pt x="509771" y="4091"/>
                </a:lnTo>
                <a:lnTo>
                  <a:pt x="471970" y="3543"/>
                </a:lnTo>
                <a:close/>
              </a:path>
            </a:pathLst>
          </a:custGeom>
          <a:solidFill>
            <a:srgbClr val="4987F9"/>
          </a:solidFill>
        </p:spPr>
        <p:txBody>
          <a:bodyPr wrap="square" lIns="0" tIns="0" rIns="0" bIns="0" rtlCol="0"/>
          <a:lstStyle/>
          <a:p>
            <a:pPr marL="0" marR="0" lvl="0" indent="0" algn="l" defTabSz="5544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ítulo 3">
            <a:extLst>
              <a:ext uri="{FF2B5EF4-FFF2-40B4-BE49-F238E27FC236}">
                <a16:creationId xmlns:a16="http://schemas.microsoft.com/office/drawing/2014/main" id="{44A9982E-0ABB-66EE-0E22-C33AC4EFF963}"/>
              </a:ext>
            </a:extLst>
          </p:cNvPr>
          <p:cNvSpPr txBox="1">
            <a:spLocks/>
          </p:cNvSpPr>
          <p:nvPr/>
        </p:nvSpPr>
        <p:spPr>
          <a:xfrm>
            <a:off x="939851" y="1182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24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Artemis </a:t>
            </a:r>
            <a:r>
              <a:rPr kumimoji="0" lang="es-GT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Coffee</a:t>
            </a:r>
            <a:r>
              <a:rPr kumimoji="0" lang="es-GT" sz="2400" b="1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1.0- 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Project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One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Pager</a:t>
            </a:r>
            <a:r>
              <a:rPr kumimoji="0" lang="es-GT" sz="2400" b="0" i="0" u="none" strike="noStrike" kern="1200" cap="none" spc="0" normalizeH="0" baseline="0" noProof="0" dirty="0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 </a:t>
            </a:r>
            <a:r>
              <a:rPr kumimoji="0" lang="es-G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987F9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Summary</a:t>
            </a:r>
            <a:endParaRPr kumimoji="0" lang="es-GT" sz="2400" b="0" i="0" u="none" strike="noStrike" kern="1200" cap="none" spc="0" normalizeH="0" baseline="0" noProof="0" dirty="0">
              <a:ln>
                <a:noFill/>
              </a:ln>
              <a:solidFill>
                <a:srgbClr val="4987F9"/>
              </a:solidFill>
              <a:effectLst/>
              <a:uLnTx/>
              <a:uFillTx/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20" name="CuadroTexto 14">
            <a:extLst>
              <a:ext uri="{FF2B5EF4-FFF2-40B4-BE49-F238E27FC236}">
                <a16:creationId xmlns:a16="http://schemas.microsoft.com/office/drawing/2014/main" id="{0E685167-C2E2-FD20-37FF-C12B92C79BFC}"/>
              </a:ext>
            </a:extLst>
          </p:cNvPr>
          <p:cNvSpPr txBox="1"/>
          <p:nvPr/>
        </p:nvSpPr>
        <p:spPr>
          <a:xfrm>
            <a:off x="2395721" y="5773723"/>
            <a:ext cx="4458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4. </a:t>
            </a:r>
            <a:r>
              <a:rPr kumimoji="0" lang="es-GT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Across</a:t>
            </a:r>
            <a:r>
              <a:rPr kumimoji="0" lang="es-GT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markets</a:t>
            </a:r>
            <a:r>
              <a:rPr kumimoji="0" lang="es-GT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solutions</a:t>
            </a:r>
            <a:r>
              <a:rPr kumimoji="0" lang="es-GT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that</a:t>
            </a:r>
            <a:r>
              <a:rPr kumimoji="0" lang="es-GT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s-GT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enable</a:t>
            </a:r>
            <a:r>
              <a:rPr kumimoji="0" lang="es-GT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N5 </a:t>
            </a:r>
            <a:r>
              <a:rPr kumimoji="0" lang="es-GT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Plays</a:t>
            </a:r>
            <a:r>
              <a:rPr kumimoji="0" lang="es-GT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.</a:t>
            </a:r>
            <a:endParaRPr kumimoji="0" lang="es-GT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8" name="Imagen 2">
            <a:extLst>
              <a:ext uri="{FF2B5EF4-FFF2-40B4-BE49-F238E27FC236}">
                <a16:creationId xmlns:a16="http://schemas.microsoft.com/office/drawing/2014/main" id="{3447B03D-4194-63F5-660D-55EAC4FAB9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2032"/>
          <a:stretch>
            <a:fillRect/>
          </a:stretch>
        </p:blipFill>
        <p:spPr>
          <a:xfrm>
            <a:off x="3051092" y="4318478"/>
            <a:ext cx="234684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1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BD67-2765-FDC0-2407-EB8DAF243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301D2EA-3169-7091-5DDE-3CF925F047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484" imgH="486" progId="TCLayout.ActiveDocument.1">
                  <p:embed/>
                </p:oleObj>
              </mc:Choice>
              <mc:Fallback>
                <p:oleObj name="think-cell Slide" r:id="rId21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301D2EA-3169-7091-5DDE-3CF925F04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E7E2B-27CD-7982-EC5B-E821268A3E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6680A-6A87-BF21-E28A-6232864A79B6}"/>
              </a:ext>
            </a:extLst>
          </p:cNvPr>
          <p:cNvSpPr txBox="1"/>
          <p:nvPr/>
        </p:nvSpPr>
        <p:spPr>
          <a:xfrm>
            <a:off x="404066" y="1016742"/>
            <a:ext cx="11666014" cy="47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11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2026-2032 |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Growth Plays boosting growth baseline to 2.2X by 2032</a:t>
            </a:r>
          </a:p>
        </p:txBody>
      </p:sp>
      <p:sp>
        <p:nvSpPr>
          <p:cNvPr id="3" name="CuadroTexto 18">
            <a:extLst>
              <a:ext uri="{FF2B5EF4-FFF2-40B4-BE49-F238E27FC236}">
                <a16:creationId xmlns:a16="http://schemas.microsoft.com/office/drawing/2014/main" id="{8A8AB255-480C-45E9-C9EC-3FFB261800E1}"/>
              </a:ext>
            </a:extLst>
          </p:cNvPr>
          <p:cNvSpPr txBox="1"/>
          <p:nvPr/>
        </p:nvSpPr>
        <p:spPr>
          <a:xfrm>
            <a:off x="502654" y="6560725"/>
            <a:ext cx="3269791" cy="24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" panose="02000505000000020004" pitchFamily="2" charset="77"/>
                <a:ea typeface="+mn-ea"/>
                <a:cs typeface="+mn-cs"/>
              </a:rPr>
              <a:t>Figures in US$ Millions and/or Percentages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AA3B8F-A30F-4073-4524-4A84EA7839DE}"/>
              </a:ext>
            </a:extLst>
          </p:cNvPr>
          <p:cNvSpPr/>
          <p:nvPr/>
        </p:nvSpPr>
        <p:spPr>
          <a:xfrm>
            <a:off x="8686800" y="2123423"/>
            <a:ext cx="3062310" cy="439301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344488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Baseline 5Y CAGR +3.3%  growing in line with CPI + Industry Volumes</a:t>
            </a:r>
          </a:p>
          <a:p>
            <a:pPr marL="344488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Elevate The Core initiatives enhancing our current portfolio and excelling at the basics (RGM, RTM)</a:t>
            </a:r>
          </a:p>
          <a:p>
            <a:pPr marL="344488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Innovation focus in key value-added territories expanding the reach of our brands</a:t>
            </a:r>
          </a:p>
          <a:p>
            <a:pPr marL="344488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Expansion driving growth focused on OOH channel and Exports activities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4827DF5-8903-2306-B82B-F7B32530A547}"/>
              </a:ext>
            </a:extLst>
          </p:cNvPr>
          <p:cNvSpPr/>
          <p:nvPr/>
        </p:nvSpPr>
        <p:spPr>
          <a:xfrm>
            <a:off x="8686799" y="1760620"/>
            <a:ext cx="3055415" cy="29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Highlights</a:t>
            </a:r>
          </a:p>
        </p:txBody>
      </p:sp>
      <p:sp>
        <p:nvSpPr>
          <p:cNvPr id="11" name="Oval 40">
            <a:extLst>
              <a:ext uri="{FF2B5EF4-FFF2-40B4-BE49-F238E27FC236}">
                <a16:creationId xmlns:a16="http://schemas.microsoft.com/office/drawing/2014/main" id="{BC3EE958-5551-CF6B-51B5-7EE73D20A648}"/>
              </a:ext>
            </a:extLst>
          </p:cNvPr>
          <p:cNvSpPr/>
          <p:nvPr/>
        </p:nvSpPr>
        <p:spPr>
          <a:xfrm>
            <a:off x="8872342" y="2627863"/>
            <a:ext cx="222034" cy="2220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1</a:t>
            </a:r>
          </a:p>
        </p:txBody>
      </p:sp>
      <p:sp>
        <p:nvSpPr>
          <p:cNvPr id="12" name="Oval 49">
            <a:extLst>
              <a:ext uri="{FF2B5EF4-FFF2-40B4-BE49-F238E27FC236}">
                <a16:creationId xmlns:a16="http://schemas.microsoft.com/office/drawing/2014/main" id="{8338633A-7978-4704-84C6-366C64CF122B}"/>
              </a:ext>
            </a:extLst>
          </p:cNvPr>
          <p:cNvSpPr/>
          <p:nvPr/>
        </p:nvSpPr>
        <p:spPr>
          <a:xfrm>
            <a:off x="8860310" y="3136068"/>
            <a:ext cx="222034" cy="2220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</a:t>
            </a:r>
          </a:p>
        </p:txBody>
      </p:sp>
      <p:sp>
        <p:nvSpPr>
          <p:cNvPr id="13" name="Oval 50">
            <a:extLst>
              <a:ext uri="{FF2B5EF4-FFF2-40B4-BE49-F238E27FC236}">
                <a16:creationId xmlns:a16="http://schemas.microsoft.com/office/drawing/2014/main" id="{AF1C5B12-3817-D418-9115-92FE9420DF2A}"/>
              </a:ext>
            </a:extLst>
          </p:cNvPr>
          <p:cNvSpPr/>
          <p:nvPr/>
        </p:nvSpPr>
        <p:spPr>
          <a:xfrm>
            <a:off x="8860310" y="3792530"/>
            <a:ext cx="222034" cy="2220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3</a:t>
            </a:r>
          </a:p>
        </p:txBody>
      </p:sp>
      <p:sp>
        <p:nvSpPr>
          <p:cNvPr id="14" name="Oval 52">
            <a:extLst>
              <a:ext uri="{FF2B5EF4-FFF2-40B4-BE49-F238E27FC236}">
                <a16:creationId xmlns:a16="http://schemas.microsoft.com/office/drawing/2014/main" id="{2E24FCFF-36C8-7906-129A-0C23E492AE11}"/>
              </a:ext>
            </a:extLst>
          </p:cNvPr>
          <p:cNvSpPr/>
          <p:nvPr/>
        </p:nvSpPr>
        <p:spPr>
          <a:xfrm>
            <a:off x="8860310" y="4460983"/>
            <a:ext cx="222034" cy="2220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4</a:t>
            </a:r>
          </a:p>
        </p:txBody>
      </p:sp>
      <p:sp>
        <p:nvSpPr>
          <p:cNvPr id="54" name="Rectangle 34">
            <a:extLst>
              <a:ext uri="{FF2B5EF4-FFF2-40B4-BE49-F238E27FC236}">
                <a16:creationId xmlns:a16="http://schemas.microsoft.com/office/drawing/2014/main" id="{ABB74AF4-F789-4560-E841-74493D0C0B85}"/>
              </a:ext>
            </a:extLst>
          </p:cNvPr>
          <p:cNvSpPr/>
          <p:nvPr/>
        </p:nvSpPr>
        <p:spPr>
          <a:xfrm>
            <a:off x="449784" y="1782596"/>
            <a:ext cx="7884000" cy="297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Top Line Baseline vs Plays $Mn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4FF6B9FD-3BF3-7B20-3882-AE65EB5AD623}"/>
              </a:ext>
            </a:extLst>
          </p:cNvPr>
          <p:cNvSpPr/>
          <p:nvPr/>
        </p:nvSpPr>
        <p:spPr>
          <a:xfrm>
            <a:off x="449784" y="2163763"/>
            <a:ext cx="7884000" cy="43302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cxnSp>
        <p:nvCxnSpPr>
          <p:cNvPr id="261" name="Conector recto 260">
            <a:extLst>
              <a:ext uri="{FF2B5EF4-FFF2-40B4-BE49-F238E27FC236}">
                <a16:creationId xmlns:a16="http://schemas.microsoft.com/office/drawing/2014/main" id="{C4F5538B-1634-E6FC-77BC-CD489AE72C95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 bwMode="auto">
          <a:xfrm flipH="1">
            <a:off x="2697163" y="4584700"/>
            <a:ext cx="682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Holder 3">
            <a:extLst>
              <a:ext uri="{FF2B5EF4-FFF2-40B4-BE49-F238E27FC236}">
                <a16:creationId xmlns:a16="http://schemas.microsoft.com/office/drawing/2014/main" id="{66713888-35AF-1DFA-9C96-891CCD315D9B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823913" y="6023248"/>
            <a:ext cx="250825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006B4F-E88A-4B24-9AB9-EBC0C737D251}" type="datetime'''''''''2''''''''''''''''''''''''''''''''''0''''25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4" name="Holder 3">
            <a:extLst>
              <a:ext uri="{FF2B5EF4-FFF2-40B4-BE49-F238E27FC236}">
                <a16:creationId xmlns:a16="http://schemas.microsoft.com/office/drawing/2014/main" id="{C4D87B13-6CB5-1FE4-25C4-92321D993052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605017" y="6023248"/>
            <a:ext cx="255588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3D295-1361-4298-92B8-B0314865A3E9}" type="datetime'''''''''''''''''''''''''2''''''''''''''''''''''''0''''26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6" name="Holder 3">
            <a:extLst>
              <a:ext uri="{FF2B5EF4-FFF2-40B4-BE49-F238E27FC236}">
                <a16:creationId xmlns:a16="http://schemas.microsoft.com/office/drawing/2014/main" id="{94D65790-EEEF-C1FC-925C-7DFA4A0ACDF4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2397180" y="6023248"/>
            <a:ext cx="254000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6E9D1-C6F7-423B-9B08-275C9E9A040D}" type="datetime'''20''''2''''''7''''''''''''''''''''''''''''''''''''''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7" name="Holder 3">
            <a:extLst>
              <a:ext uri="{FF2B5EF4-FFF2-40B4-BE49-F238E27FC236}">
                <a16:creationId xmlns:a16="http://schemas.microsoft.com/office/drawing/2014/main" id="{C7623072-8CA9-34C8-D322-6118368FE119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3186167" y="6023248"/>
            <a:ext cx="258763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D2F985-09BF-47E4-BA20-BA6DB6069AF4}" type="datetime'''''2''''''''''''''''''''''''''''''0''2''''''8''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8" name="Holder 3">
            <a:extLst>
              <a:ext uri="{FF2B5EF4-FFF2-40B4-BE49-F238E27FC236}">
                <a16:creationId xmlns:a16="http://schemas.microsoft.com/office/drawing/2014/main" id="{7CBC50CE-6109-3B48-4708-612BAB8BE819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979917" y="6023248"/>
            <a:ext cx="255588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F61309-181A-4CE5-9DC9-F887C8F4773E}" type="datetime'''''''2''''''0''''''''''29''''''''''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9" name="Holder 3">
            <a:extLst>
              <a:ext uri="{FF2B5EF4-FFF2-40B4-BE49-F238E27FC236}">
                <a16:creationId xmlns:a16="http://schemas.microsoft.com/office/drawing/2014/main" id="{D0BE322A-7FEF-B394-171B-1FFA9C3C3F47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4767317" y="6023248"/>
            <a:ext cx="260350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3BDB1E-FE1C-4417-9EC1-10FEA7CACCB4}" type="datetime'''''''2''03''''''''''0''''''''''''''''''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0" name="Holder 3">
            <a:extLst>
              <a:ext uri="{FF2B5EF4-FFF2-40B4-BE49-F238E27FC236}">
                <a16:creationId xmlns:a16="http://schemas.microsoft.com/office/drawing/2014/main" id="{06338170-B878-C641-66C0-8B75AC567013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5575355" y="6023248"/>
            <a:ext cx="230188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9E4F2A-7A0B-4E4D-87D1-456F17D5D918}" type="datetime'''''''''''''2''''''''''''''''''0''''''''''3''''1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1" name="Holder 3">
            <a:extLst>
              <a:ext uri="{FF2B5EF4-FFF2-40B4-BE49-F238E27FC236}">
                <a16:creationId xmlns:a16="http://schemas.microsoft.com/office/drawing/2014/main" id="{D6960CEA-E0E0-63FD-7599-BEF94881132E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6354817" y="6023248"/>
            <a:ext cx="250825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82E64C-FB3F-43CD-BC2A-B5E4ED1BE8E7}" type="datetime'''''''''''2''''''''''''''03''''''''''''''''''''2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9" name="Rectangle 177">
            <a:extLst>
              <a:ext uri="{FF2B5EF4-FFF2-40B4-BE49-F238E27FC236}">
                <a16:creationId xmlns:a16="http://schemas.microsoft.com/office/drawing/2014/main" id="{0B6B3097-BE6B-EE19-1AC6-578917B76EDC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600075" y="2540000"/>
            <a:ext cx="160338" cy="1206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0" name="Rectangle 178">
            <a:extLst>
              <a:ext uri="{FF2B5EF4-FFF2-40B4-BE49-F238E27FC236}">
                <a16:creationId xmlns:a16="http://schemas.microsoft.com/office/drawing/2014/main" id="{31504DA9-61E0-E7C3-BCB5-0C7ADE9F6DE6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1514671" y="2554780"/>
            <a:ext cx="160338" cy="120650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1" name="Rectangle 179">
            <a:extLst>
              <a:ext uri="{FF2B5EF4-FFF2-40B4-BE49-F238E27FC236}">
                <a16:creationId xmlns:a16="http://schemas.microsoft.com/office/drawing/2014/main" id="{518A2A02-94D4-B394-B2A8-D3862DAC7536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2892429" y="2563649"/>
            <a:ext cx="160338" cy="120650"/>
          </a:xfrm>
          <a:prstGeom prst="rect">
            <a:avLst/>
          </a:prstGeom>
          <a:solidFill>
            <a:srgbClr val="D1E0F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2" name="Rectangle 180">
            <a:extLst>
              <a:ext uri="{FF2B5EF4-FFF2-40B4-BE49-F238E27FC236}">
                <a16:creationId xmlns:a16="http://schemas.microsoft.com/office/drawing/2014/main" id="{9676510B-E717-A0AC-8BD3-5C5E1264E78C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4048784" y="2563649"/>
            <a:ext cx="160338" cy="120650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3" name="Holder 3">
            <a:extLst>
              <a:ext uri="{FF2B5EF4-FFF2-40B4-BE49-F238E27FC236}">
                <a16:creationId xmlns:a16="http://schemas.microsoft.com/office/drawing/2014/main" id="{40BE994F-1057-A034-AB90-E32F47275ED3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3194050" y="2545923"/>
            <a:ext cx="6159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ctr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A61E0-D113-4588-800A-DEE0DA5CFE19}" type="datetime'''''''''''''''''''''''In''''n''o''vat''i''o''n'''''''''''''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Innovation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4" name="Holder 3">
            <a:extLst>
              <a:ext uri="{FF2B5EF4-FFF2-40B4-BE49-F238E27FC236}">
                <a16:creationId xmlns:a16="http://schemas.microsoft.com/office/drawing/2014/main" id="{88D82129-479D-ECDE-5F4E-FE6C43A169C3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4372583" y="2563649"/>
            <a:ext cx="5937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ctr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589DE1-E2A8-4731-A7AA-A565662EEA15}" type="datetime'''''E''''''''''''xp''''''''''ansi''on'''''''''''''''''''''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Expansion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5" name="Holder 3">
            <a:extLst>
              <a:ext uri="{FF2B5EF4-FFF2-40B4-BE49-F238E27FC236}">
                <a16:creationId xmlns:a16="http://schemas.microsoft.com/office/drawing/2014/main" id="{69FB1C9D-EB35-7337-A60D-F7B5467B43C5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1774058" y="2564399"/>
            <a:ext cx="93821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ctr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F71F28-0689-40DF-BCCB-7777750AEE86}" type="datetime'''''E''''l''''''e''v''''a''te'' ''t''he'' C''or''e'''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Elevate the Core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6" name="Holder 3">
            <a:extLst>
              <a:ext uri="{FF2B5EF4-FFF2-40B4-BE49-F238E27FC236}">
                <a16:creationId xmlns:a16="http://schemas.microsoft.com/office/drawing/2014/main" id="{C8C344EA-357C-ECAF-B31D-F605016A42E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823913" y="2551572"/>
            <a:ext cx="4826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ctr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024E73-F09D-44D0-BB11-9F89665F1B2D}" type="datetime'''''''''''''''''B''''''a''s''''e''l''i''''''''''''n''e'''''''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Baseline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7" name="Rectangle 139">
            <a:extLst>
              <a:ext uri="{FF2B5EF4-FFF2-40B4-BE49-F238E27FC236}">
                <a16:creationId xmlns:a16="http://schemas.microsoft.com/office/drawing/2014/main" id="{32D9232F-C4EA-5055-7DE4-5236A91E5AF8}"/>
              </a:ext>
            </a:extLst>
          </p:cNvPr>
          <p:cNvSpPr/>
          <p:nvPr/>
        </p:nvSpPr>
        <p:spPr>
          <a:xfrm>
            <a:off x="6902009" y="3067531"/>
            <a:ext cx="580341" cy="243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14.4%</a:t>
            </a:r>
          </a:p>
        </p:txBody>
      </p:sp>
      <p:sp>
        <p:nvSpPr>
          <p:cNvPr id="120" name="Rectangle 142">
            <a:extLst>
              <a:ext uri="{FF2B5EF4-FFF2-40B4-BE49-F238E27FC236}">
                <a16:creationId xmlns:a16="http://schemas.microsoft.com/office/drawing/2014/main" id="{10AA4C37-BC79-3718-8B3F-EA8A096BCD0F}"/>
              </a:ext>
            </a:extLst>
          </p:cNvPr>
          <p:cNvSpPr/>
          <p:nvPr/>
        </p:nvSpPr>
        <p:spPr>
          <a:xfrm>
            <a:off x="6866145" y="5438292"/>
            <a:ext cx="580341" cy="2438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3.3%</a:t>
            </a:r>
          </a:p>
        </p:txBody>
      </p:sp>
      <p:sp>
        <p:nvSpPr>
          <p:cNvPr id="121" name="TextBox 144">
            <a:extLst>
              <a:ext uri="{FF2B5EF4-FFF2-40B4-BE49-F238E27FC236}">
                <a16:creationId xmlns:a16="http://schemas.microsoft.com/office/drawing/2014/main" id="{B6AC62CD-0019-3BD3-8F4F-18A5FCE72615}"/>
              </a:ext>
            </a:extLst>
          </p:cNvPr>
          <p:cNvSpPr txBox="1"/>
          <p:nvPr/>
        </p:nvSpPr>
        <p:spPr>
          <a:xfrm>
            <a:off x="7482350" y="537554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CAGR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Baseline</a:t>
            </a:r>
          </a:p>
        </p:txBody>
      </p:sp>
      <p:sp>
        <p:nvSpPr>
          <p:cNvPr id="320" name="TextBox 144">
            <a:extLst>
              <a:ext uri="{FF2B5EF4-FFF2-40B4-BE49-F238E27FC236}">
                <a16:creationId xmlns:a16="http://schemas.microsoft.com/office/drawing/2014/main" id="{A00B07BE-392F-D889-64FD-2C84EACBE735}"/>
              </a:ext>
            </a:extLst>
          </p:cNvPr>
          <p:cNvSpPr txBox="1"/>
          <p:nvPr/>
        </p:nvSpPr>
        <p:spPr>
          <a:xfrm>
            <a:off x="7592879" y="3017167"/>
            <a:ext cx="5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CAGR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TOTAL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46C652-6465-DC30-E3D1-94BFC6575131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17FC93-9F5A-FAA5-EDEC-18819DECDEA7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2390" t="11222" r="3027" b="16171"/>
          <a:stretch>
            <a:fillRect/>
          </a:stretch>
        </p:blipFill>
        <p:spPr>
          <a:xfrm>
            <a:off x="600075" y="3189452"/>
            <a:ext cx="6186076" cy="260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1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3D895-BC80-885E-6225-E722D304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61E6A99-7D11-F0AD-A7C4-5D1C60F71C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484" imgH="486" progId="TCLayout.ActiveDocument.1">
                  <p:embed/>
                </p:oleObj>
              </mc:Choice>
              <mc:Fallback>
                <p:oleObj name="think-cell Slide" r:id="rId26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1E6A99-7D11-F0AD-A7C4-5D1C60F71C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80202-6205-345E-399A-8C7B55D090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2176B-E430-EDB1-EE56-2F166D97E9C6}"/>
              </a:ext>
            </a:extLst>
          </p:cNvPr>
          <p:cNvSpPr txBox="1"/>
          <p:nvPr/>
        </p:nvSpPr>
        <p:spPr>
          <a:xfrm>
            <a:off x="404066" y="1016742"/>
            <a:ext cx="11666014" cy="47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11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2026-2032 |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EBITDA consolidated plays 3.7X from 2026 to 2032</a:t>
            </a:r>
          </a:p>
        </p:txBody>
      </p:sp>
      <p:sp>
        <p:nvSpPr>
          <p:cNvPr id="3" name="CuadroTexto 18">
            <a:extLst>
              <a:ext uri="{FF2B5EF4-FFF2-40B4-BE49-F238E27FC236}">
                <a16:creationId xmlns:a16="http://schemas.microsoft.com/office/drawing/2014/main" id="{1A4E2FBF-40EC-2276-DA6E-3D72F78DD6B1}"/>
              </a:ext>
            </a:extLst>
          </p:cNvPr>
          <p:cNvSpPr txBox="1"/>
          <p:nvPr/>
        </p:nvSpPr>
        <p:spPr>
          <a:xfrm>
            <a:off x="502654" y="6560725"/>
            <a:ext cx="3269791" cy="24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ontserrat" panose="02000505000000020004" pitchFamily="2" charset="77"/>
                <a:ea typeface="+mn-ea"/>
                <a:cs typeface="+mn-cs"/>
              </a:rPr>
              <a:t>Figures in US$ Millions and/or Percentages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38729E-2491-1520-4BEE-2016EDAEA4B5}"/>
              </a:ext>
            </a:extLst>
          </p:cNvPr>
          <p:cNvSpPr/>
          <p:nvPr/>
        </p:nvSpPr>
        <p:spPr>
          <a:xfrm>
            <a:off x="8686800" y="2123423"/>
            <a:ext cx="3062310" cy="439301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344488" lvl="0" indent="-1714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Base </a:t>
            </a:r>
            <a:r>
              <a:rPr lang="en-US" sz="1100" dirty="0">
                <a:solidFill>
                  <a:srgbClr val="1A1A1A"/>
                </a:solidFill>
              </a:rPr>
              <a:t>line driving EBITDA growth 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leveraging cost optimization for the N5 period</a:t>
            </a:r>
          </a:p>
          <a:p>
            <a:pPr marL="344488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Elevate The Core initiatives investing incremental margin in brand building</a:t>
            </a:r>
          </a:p>
          <a:p>
            <a:pPr marL="344488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Innovation investing all its initial margin to seed key bets</a:t>
            </a:r>
          </a:p>
          <a:p>
            <a:pPr marL="344488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Expansion Margin leveraging lower cost to invest in OOH platform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F9F2BD2-2543-5512-E6F8-7F9560F29D62}"/>
              </a:ext>
            </a:extLst>
          </p:cNvPr>
          <p:cNvSpPr/>
          <p:nvPr/>
        </p:nvSpPr>
        <p:spPr>
          <a:xfrm>
            <a:off x="8686799" y="1760620"/>
            <a:ext cx="3055415" cy="29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Highlights</a:t>
            </a:r>
          </a:p>
        </p:txBody>
      </p:sp>
      <p:sp>
        <p:nvSpPr>
          <p:cNvPr id="11" name="Oval 40">
            <a:extLst>
              <a:ext uri="{FF2B5EF4-FFF2-40B4-BE49-F238E27FC236}">
                <a16:creationId xmlns:a16="http://schemas.microsoft.com/office/drawing/2014/main" id="{B94080A8-2267-2456-3F61-BE28FB3111C4}"/>
              </a:ext>
            </a:extLst>
          </p:cNvPr>
          <p:cNvSpPr/>
          <p:nvPr/>
        </p:nvSpPr>
        <p:spPr>
          <a:xfrm>
            <a:off x="8860310" y="2625763"/>
            <a:ext cx="222034" cy="2220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1</a:t>
            </a:r>
          </a:p>
        </p:txBody>
      </p:sp>
      <p:sp>
        <p:nvSpPr>
          <p:cNvPr id="12" name="Oval 49">
            <a:extLst>
              <a:ext uri="{FF2B5EF4-FFF2-40B4-BE49-F238E27FC236}">
                <a16:creationId xmlns:a16="http://schemas.microsoft.com/office/drawing/2014/main" id="{37610078-25C9-BDF7-0708-461AC8D013A0}"/>
              </a:ext>
            </a:extLst>
          </p:cNvPr>
          <p:cNvSpPr/>
          <p:nvPr/>
        </p:nvSpPr>
        <p:spPr>
          <a:xfrm>
            <a:off x="8860310" y="3304162"/>
            <a:ext cx="222034" cy="2220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</a:t>
            </a:r>
          </a:p>
        </p:txBody>
      </p:sp>
      <p:sp>
        <p:nvSpPr>
          <p:cNvPr id="13" name="Oval 50">
            <a:extLst>
              <a:ext uri="{FF2B5EF4-FFF2-40B4-BE49-F238E27FC236}">
                <a16:creationId xmlns:a16="http://schemas.microsoft.com/office/drawing/2014/main" id="{C28F4AEF-506F-CB4F-20D4-86DF62856125}"/>
              </a:ext>
            </a:extLst>
          </p:cNvPr>
          <p:cNvSpPr/>
          <p:nvPr/>
        </p:nvSpPr>
        <p:spPr>
          <a:xfrm>
            <a:off x="8860310" y="3972820"/>
            <a:ext cx="222034" cy="2220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3</a:t>
            </a:r>
          </a:p>
        </p:txBody>
      </p:sp>
      <p:sp>
        <p:nvSpPr>
          <p:cNvPr id="14" name="Oval 52">
            <a:extLst>
              <a:ext uri="{FF2B5EF4-FFF2-40B4-BE49-F238E27FC236}">
                <a16:creationId xmlns:a16="http://schemas.microsoft.com/office/drawing/2014/main" id="{E5C6DC92-13BC-0556-A51C-C71557E6FBEB}"/>
              </a:ext>
            </a:extLst>
          </p:cNvPr>
          <p:cNvSpPr/>
          <p:nvPr/>
        </p:nvSpPr>
        <p:spPr>
          <a:xfrm>
            <a:off x="8860310" y="4455986"/>
            <a:ext cx="222034" cy="22203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4</a:t>
            </a:r>
          </a:p>
        </p:txBody>
      </p:sp>
      <p:sp>
        <p:nvSpPr>
          <p:cNvPr id="54" name="Rectangle 34">
            <a:extLst>
              <a:ext uri="{FF2B5EF4-FFF2-40B4-BE49-F238E27FC236}">
                <a16:creationId xmlns:a16="http://schemas.microsoft.com/office/drawing/2014/main" id="{B669C0FD-06AA-34A1-9373-3F0677557A3D}"/>
              </a:ext>
            </a:extLst>
          </p:cNvPr>
          <p:cNvSpPr/>
          <p:nvPr/>
        </p:nvSpPr>
        <p:spPr>
          <a:xfrm>
            <a:off x="449784" y="1782596"/>
            <a:ext cx="7884000" cy="297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C3565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EBITDA Baseline vs Plays $Mn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90CA8AC-3106-A8C5-7018-3800159A9DC3}"/>
              </a:ext>
            </a:extLst>
          </p:cNvPr>
          <p:cNvSpPr/>
          <p:nvPr/>
        </p:nvSpPr>
        <p:spPr>
          <a:xfrm>
            <a:off x="449784" y="2163763"/>
            <a:ext cx="7884000" cy="43302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BA8D557-13D6-E0F1-AC98-81E91F607F8C}"/>
              </a:ext>
            </a:extLst>
          </p:cNvPr>
          <p:cNvCxnSpPr/>
          <p:nvPr>
            <p:custDataLst>
              <p:tags r:id="rId2"/>
            </p:custDataLst>
          </p:nvPr>
        </p:nvCxnSpPr>
        <p:spPr bwMode="auto">
          <a:xfrm flipV="1">
            <a:off x="554038" y="2719388"/>
            <a:ext cx="0" cy="3538537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7545CC6-454B-32EB-C973-7914EAD55BE9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554038" y="2719388"/>
            <a:ext cx="586105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316D9D1-0CA6-42AE-7836-DE0E3E65D37B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6562725" y="2719388"/>
            <a:ext cx="322263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4E72E30-6B1C-C411-C5C8-C3145E14DDB0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6884988" y="2719388"/>
            <a:ext cx="0" cy="3538537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Conector recto 260">
            <a:extLst>
              <a:ext uri="{FF2B5EF4-FFF2-40B4-BE49-F238E27FC236}">
                <a16:creationId xmlns:a16="http://schemas.microsoft.com/office/drawing/2014/main" id="{9302D66E-771A-32D4-E3C3-705F94D9DE85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 bwMode="auto">
          <a:xfrm flipH="1">
            <a:off x="2697163" y="4799013"/>
            <a:ext cx="682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Holder 3">
            <a:extLst>
              <a:ext uri="{FF2B5EF4-FFF2-40B4-BE49-F238E27FC236}">
                <a16:creationId xmlns:a16="http://schemas.microsoft.com/office/drawing/2014/main" id="{70B483BA-39BA-812E-E078-DC63AECE6133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773113" y="6150991"/>
            <a:ext cx="250825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006B4F-E88A-4B24-9AB9-EBC0C737D251}" type="datetime'''''''''2''''''''''''''''''''''''''''''''''0''''25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4" name="Holder 3">
            <a:extLst>
              <a:ext uri="{FF2B5EF4-FFF2-40B4-BE49-F238E27FC236}">
                <a16:creationId xmlns:a16="http://schemas.microsoft.com/office/drawing/2014/main" id="{91978645-5788-6FF7-7486-779DA4255A6B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1562100" y="6150991"/>
            <a:ext cx="255588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23D295-1361-4298-92B8-B0314865A3E9}" type="datetime'''''''''''''''''''''''''2''''''''''''''''''''''''0''''26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41" name="Rectángulo 240">
            <a:extLst>
              <a:ext uri="{FF2B5EF4-FFF2-40B4-BE49-F238E27FC236}">
                <a16:creationId xmlns:a16="http://schemas.microsoft.com/office/drawing/2014/main" id="{8CE02D65-9A61-D14D-987B-3D680840419F}"/>
              </a:ext>
            </a:extLst>
          </p:cNvPr>
          <p:cNvSpPr/>
          <p:nvPr>
            <p:custDataLst>
              <p:tags r:id="rId9"/>
            </p:custDataLst>
          </p:nvPr>
        </p:nvSpPr>
        <p:spPr bwMode="gray">
          <a:xfrm>
            <a:off x="2765425" y="4745038"/>
            <a:ext cx="95250" cy="109538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14288" tIns="0" rIns="14288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17E84-07BA-48B9-9326-6FF425EBC34E}" type="datetime'''''''''''''''''''''''''''''''0''''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6" name="Holder 3">
            <a:extLst>
              <a:ext uri="{FF2B5EF4-FFF2-40B4-BE49-F238E27FC236}">
                <a16:creationId xmlns:a16="http://schemas.microsoft.com/office/drawing/2014/main" id="{36AC5E17-7A38-4959-3374-FF02E28D8901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2354263" y="6150991"/>
            <a:ext cx="254000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6E9D1-C6F7-423B-9B08-275C9E9A040D}" type="datetime'''20''''2''''''7''''''''''''''''''''''''''''''''''''''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7" name="Holder 3">
            <a:extLst>
              <a:ext uri="{FF2B5EF4-FFF2-40B4-BE49-F238E27FC236}">
                <a16:creationId xmlns:a16="http://schemas.microsoft.com/office/drawing/2014/main" id="{BA7B3411-B07D-0799-E143-47A5E2E57D76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3143250" y="6150991"/>
            <a:ext cx="258763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D2F985-09BF-47E4-BA20-BA6DB6069AF4}" type="datetime'''''2''''''''''''''''''''''''''''''0''2''''''8''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8" name="Holder 3">
            <a:extLst>
              <a:ext uri="{FF2B5EF4-FFF2-40B4-BE49-F238E27FC236}">
                <a16:creationId xmlns:a16="http://schemas.microsoft.com/office/drawing/2014/main" id="{D1BDB20E-F3EB-7740-BE42-DB1B6A13C5A9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3937000" y="6150991"/>
            <a:ext cx="255588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F61309-181A-4CE5-9DC9-F887C8F4773E}" type="datetime'''''''2''''''0''''''''''29''''''''''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9" name="Holder 3">
            <a:extLst>
              <a:ext uri="{FF2B5EF4-FFF2-40B4-BE49-F238E27FC236}">
                <a16:creationId xmlns:a16="http://schemas.microsoft.com/office/drawing/2014/main" id="{CE8110DC-AEAD-96EF-8DBD-80741EF6E88F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4724400" y="6150991"/>
            <a:ext cx="260350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3BDB1E-FE1C-4417-9EC1-10FEA7CACCB4}" type="datetime'''''''2''03''''''''''0''''''''''''''''''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0" name="Holder 3">
            <a:extLst>
              <a:ext uri="{FF2B5EF4-FFF2-40B4-BE49-F238E27FC236}">
                <a16:creationId xmlns:a16="http://schemas.microsoft.com/office/drawing/2014/main" id="{C7DCD76B-480D-B03F-F923-B43861026147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5532438" y="6150991"/>
            <a:ext cx="230188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9E4F2A-7A0B-4E4D-87D1-456F17D5D918}" type="datetime'''''''''''''2''''''''''''''''''0''''''''''3''''1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1" name="Holder 3">
            <a:extLst>
              <a:ext uri="{FF2B5EF4-FFF2-40B4-BE49-F238E27FC236}">
                <a16:creationId xmlns:a16="http://schemas.microsoft.com/office/drawing/2014/main" id="{60E99FCA-E636-2C21-7A90-26970F774AFC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6311900" y="6150991"/>
            <a:ext cx="250825" cy="12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t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82E64C-FB3F-43CD-BC2A-B5E4ED1BE8E7}" type="datetime'''''''''''2''''''''''''''03''''''''''''''''''''2'''''''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C162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7" name="Rectangle 139">
            <a:extLst>
              <a:ext uri="{FF2B5EF4-FFF2-40B4-BE49-F238E27FC236}">
                <a16:creationId xmlns:a16="http://schemas.microsoft.com/office/drawing/2014/main" id="{833B548C-14C2-EB11-5F86-D60E375891B5}"/>
              </a:ext>
            </a:extLst>
          </p:cNvPr>
          <p:cNvSpPr/>
          <p:nvPr/>
        </p:nvSpPr>
        <p:spPr>
          <a:xfrm>
            <a:off x="6884988" y="3060322"/>
            <a:ext cx="580341" cy="243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25%</a:t>
            </a:r>
          </a:p>
        </p:txBody>
      </p:sp>
      <p:sp>
        <p:nvSpPr>
          <p:cNvPr id="120" name="Rectangle 142">
            <a:extLst>
              <a:ext uri="{FF2B5EF4-FFF2-40B4-BE49-F238E27FC236}">
                <a16:creationId xmlns:a16="http://schemas.microsoft.com/office/drawing/2014/main" id="{1E2E919A-E3BA-0806-95D2-46DB6AF8E170}"/>
              </a:ext>
            </a:extLst>
          </p:cNvPr>
          <p:cNvSpPr/>
          <p:nvPr/>
        </p:nvSpPr>
        <p:spPr>
          <a:xfrm>
            <a:off x="6894121" y="5622958"/>
            <a:ext cx="580341" cy="2438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1A1A1A"/>
                </a:solidFill>
                <a:latin typeface="Montserrat"/>
              </a:rPr>
              <a:t>14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%</a:t>
            </a:r>
          </a:p>
        </p:txBody>
      </p:sp>
      <p:sp>
        <p:nvSpPr>
          <p:cNvPr id="121" name="TextBox 144">
            <a:extLst>
              <a:ext uri="{FF2B5EF4-FFF2-40B4-BE49-F238E27FC236}">
                <a16:creationId xmlns:a16="http://schemas.microsoft.com/office/drawing/2014/main" id="{BB32187E-2556-E994-1B38-1CC07E7AB168}"/>
              </a:ext>
            </a:extLst>
          </p:cNvPr>
          <p:cNvSpPr txBox="1"/>
          <p:nvPr/>
        </p:nvSpPr>
        <p:spPr>
          <a:xfrm>
            <a:off x="7509332" y="556021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CAGR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Baseline</a:t>
            </a:r>
          </a:p>
        </p:txBody>
      </p:sp>
      <p:sp>
        <p:nvSpPr>
          <p:cNvPr id="320" name="TextBox 144">
            <a:extLst>
              <a:ext uri="{FF2B5EF4-FFF2-40B4-BE49-F238E27FC236}">
                <a16:creationId xmlns:a16="http://schemas.microsoft.com/office/drawing/2014/main" id="{EA0A3370-6605-7149-1EC0-A8D6DF721031}"/>
              </a:ext>
            </a:extLst>
          </p:cNvPr>
          <p:cNvSpPr txBox="1"/>
          <p:nvPr/>
        </p:nvSpPr>
        <p:spPr>
          <a:xfrm>
            <a:off x="7592879" y="2997576"/>
            <a:ext cx="5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CAGR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TOTAL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0803A1-B05B-9143-0C11-1D4BD077F0F1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15" name="Rectangle 177">
            <a:extLst>
              <a:ext uri="{FF2B5EF4-FFF2-40B4-BE49-F238E27FC236}">
                <a16:creationId xmlns:a16="http://schemas.microsoft.com/office/drawing/2014/main" id="{29B2BD98-84FB-BDF8-CEBA-D149D2ABCFC0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600075" y="2540000"/>
            <a:ext cx="160338" cy="12065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Rectangle 178">
            <a:extLst>
              <a:ext uri="{FF2B5EF4-FFF2-40B4-BE49-F238E27FC236}">
                <a16:creationId xmlns:a16="http://schemas.microsoft.com/office/drawing/2014/main" id="{1BF9242B-9FEA-62C1-20AD-22CD8A978F7D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1514671" y="2554780"/>
            <a:ext cx="160338" cy="120650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1" name="Rectangle 179">
            <a:extLst>
              <a:ext uri="{FF2B5EF4-FFF2-40B4-BE49-F238E27FC236}">
                <a16:creationId xmlns:a16="http://schemas.microsoft.com/office/drawing/2014/main" id="{C3CA7AD3-06AE-44A8-2C5F-62D49E483EA3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2892429" y="2563649"/>
            <a:ext cx="160338" cy="120650"/>
          </a:xfrm>
          <a:prstGeom prst="rect">
            <a:avLst/>
          </a:prstGeom>
          <a:solidFill>
            <a:srgbClr val="D1E0F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2" name="Rectangle 180">
            <a:extLst>
              <a:ext uri="{FF2B5EF4-FFF2-40B4-BE49-F238E27FC236}">
                <a16:creationId xmlns:a16="http://schemas.microsoft.com/office/drawing/2014/main" id="{C6D7E080-83CE-A178-86E7-385B8CD57212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4048784" y="2563649"/>
            <a:ext cx="160338" cy="120650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3" name="Holder 3">
            <a:extLst>
              <a:ext uri="{FF2B5EF4-FFF2-40B4-BE49-F238E27FC236}">
                <a16:creationId xmlns:a16="http://schemas.microsoft.com/office/drawing/2014/main" id="{A37EFB12-B493-6D9C-E810-9E9DE806E6EC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3194050" y="2545923"/>
            <a:ext cx="6159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ctr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A61E0-D113-4588-800A-DEE0DA5CFE19}" type="datetime'''''''''''''''''''''''In''''n''o''vat''i''o''n'''''''''''''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Innovation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4" name="Holder 3">
            <a:extLst>
              <a:ext uri="{FF2B5EF4-FFF2-40B4-BE49-F238E27FC236}">
                <a16:creationId xmlns:a16="http://schemas.microsoft.com/office/drawing/2014/main" id="{679CCD3B-84FD-BFCB-58EB-2B5E4032582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4372583" y="2563649"/>
            <a:ext cx="59372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ctr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589DE1-E2A8-4731-A7AA-A565662EEA15}" type="datetime'''''E''''''''''''xp''''''''''ansi''on'''''''''''''''''''''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Expansion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5" name="Holder 3">
            <a:extLst>
              <a:ext uri="{FF2B5EF4-FFF2-40B4-BE49-F238E27FC236}">
                <a16:creationId xmlns:a16="http://schemas.microsoft.com/office/drawing/2014/main" id="{8CA55049-64AF-51C1-F847-5D5526DFB705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1774058" y="2564399"/>
            <a:ext cx="938213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ctr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F71F28-0689-40DF-BCCB-7777750AEE86}" type="datetime'''''E''''l''''''e''v''''a''te'' ''t''he'' C''or''e'''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Elevate the Core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6" name="Holder 3">
            <a:extLst>
              <a:ext uri="{FF2B5EF4-FFF2-40B4-BE49-F238E27FC236}">
                <a16:creationId xmlns:a16="http://schemas.microsoft.com/office/drawing/2014/main" id="{2C7BF469-A874-79D4-7FB7-89D391A20120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823913" y="2551572"/>
            <a:ext cx="4826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anchor="ctr"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277246">
              <a:defRPr>
                <a:latin typeface="+mn-lt"/>
                <a:ea typeface="+mn-ea"/>
                <a:cs typeface="+mn-cs"/>
              </a:defRPr>
            </a:lvl2pPr>
            <a:lvl3pPr marL="554492">
              <a:defRPr>
                <a:latin typeface="+mn-lt"/>
                <a:ea typeface="+mn-ea"/>
                <a:cs typeface="+mn-cs"/>
              </a:defRPr>
            </a:lvl3pPr>
            <a:lvl4pPr marL="831738">
              <a:defRPr>
                <a:latin typeface="+mn-lt"/>
                <a:ea typeface="+mn-ea"/>
                <a:cs typeface="+mn-cs"/>
              </a:defRPr>
            </a:lvl4pPr>
            <a:lvl5pPr marL="1108984">
              <a:defRPr>
                <a:latin typeface="+mn-lt"/>
                <a:ea typeface="+mn-ea"/>
                <a:cs typeface="+mn-cs"/>
              </a:defRPr>
            </a:lvl5pPr>
            <a:lvl6pPr marL="1386230">
              <a:defRPr>
                <a:latin typeface="+mn-lt"/>
                <a:ea typeface="+mn-ea"/>
                <a:cs typeface="+mn-cs"/>
              </a:defRPr>
            </a:lvl6pPr>
            <a:lvl7pPr marL="1663476">
              <a:defRPr>
                <a:latin typeface="+mn-lt"/>
                <a:ea typeface="+mn-ea"/>
                <a:cs typeface="+mn-cs"/>
              </a:defRPr>
            </a:lvl7pPr>
            <a:lvl8pPr marL="1940723">
              <a:defRPr>
                <a:latin typeface="+mn-lt"/>
                <a:ea typeface="+mn-ea"/>
                <a:cs typeface="+mn-cs"/>
              </a:defRPr>
            </a:lvl8pPr>
            <a:lvl9pPr marL="2217969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024E73-F09D-44D0-BB11-9F89665F1B2D}" type="datetime'''''''''''''''''B''''''a''s''''e''l''i''''''''''''n''e'''''''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Baseline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0843BE-3E0B-7B54-6A9E-0695E97D9E92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785" t="7940" r="2429" b="14513"/>
          <a:stretch>
            <a:fillRect/>
          </a:stretch>
        </p:blipFill>
        <p:spPr>
          <a:xfrm>
            <a:off x="579776" y="3129491"/>
            <a:ext cx="6202085" cy="28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9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5305B-D2CA-BA61-B2AC-2F081BCE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B83A27C-9586-C57F-CD47-9F92EB3C29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83A27C-9586-C57F-CD47-9F92EB3C29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C6E62E-9BCD-B0DD-DB85-BAEC82294D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72DA89-8D01-1B52-B6C5-8C77605B20B6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75F09F4-EDA2-6A99-81DB-6FCA6212A6A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65462" y="638079"/>
            <a:ext cx="9941579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610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Continue Building Our Ambition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Becoming the fastest growth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COFFEE HOUSE OF BRANDS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in the Americas</a:t>
            </a:r>
          </a:p>
        </p:txBody>
      </p:sp>
      <p:grpSp>
        <p:nvGrpSpPr>
          <p:cNvPr id="67" name="Google Shape;369;p30">
            <a:extLst>
              <a:ext uri="{FF2B5EF4-FFF2-40B4-BE49-F238E27FC236}">
                <a16:creationId xmlns:a16="http://schemas.microsoft.com/office/drawing/2014/main" id="{C5D15CFD-4EFA-5C85-24C0-3485EA65B665}"/>
              </a:ext>
            </a:extLst>
          </p:cNvPr>
          <p:cNvGrpSpPr/>
          <p:nvPr/>
        </p:nvGrpSpPr>
        <p:grpSpPr>
          <a:xfrm rot="10800000" flipH="1">
            <a:off x="5750450" y="1603906"/>
            <a:ext cx="5929573" cy="4751366"/>
            <a:chOff x="364200" y="361075"/>
            <a:chExt cx="8418000" cy="4432926"/>
          </a:xfrm>
        </p:grpSpPr>
        <p:cxnSp>
          <p:nvCxnSpPr>
            <p:cNvPr id="68" name="Google Shape;370;p30">
              <a:extLst>
                <a:ext uri="{FF2B5EF4-FFF2-40B4-BE49-F238E27FC236}">
                  <a16:creationId xmlns:a16="http://schemas.microsoft.com/office/drawing/2014/main" id="{DEFFB43E-86B7-8604-6B8D-D13B4C8E0E7D}"/>
                </a:ext>
              </a:extLst>
            </p:cNvPr>
            <p:cNvCxnSpPr/>
            <p:nvPr/>
          </p:nvCxnSpPr>
          <p:spPr>
            <a:xfrm>
              <a:off x="368400" y="364400"/>
              <a:ext cx="0" cy="34578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9" name="Google Shape;371;p30">
              <a:extLst>
                <a:ext uri="{FF2B5EF4-FFF2-40B4-BE49-F238E27FC236}">
                  <a16:creationId xmlns:a16="http://schemas.microsoft.com/office/drawing/2014/main" id="{7D30E0C4-3036-347B-3720-BB6CFECD909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372054" y="4794001"/>
              <a:ext cx="6261334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70" name="Google Shape;372;p30">
              <a:extLst>
                <a:ext uri="{FF2B5EF4-FFF2-40B4-BE49-F238E27FC236}">
                  <a16:creationId xmlns:a16="http://schemas.microsoft.com/office/drawing/2014/main" id="{9B3AB3AE-A4FF-DF83-453A-7B15C87FE4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77550" y="361075"/>
              <a:ext cx="0" cy="4427149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" name="Google Shape;373;p30">
              <a:extLst>
                <a:ext uri="{FF2B5EF4-FFF2-40B4-BE49-F238E27FC236}">
                  <a16:creationId xmlns:a16="http://schemas.microsoft.com/office/drawing/2014/main" id="{47FB5299-DC34-3A34-16E8-7921B023D8BB}"/>
                </a:ext>
              </a:extLst>
            </p:cNvPr>
            <p:cNvCxnSpPr/>
            <p:nvPr/>
          </p:nvCxnSpPr>
          <p:spPr>
            <a:xfrm>
              <a:off x="364200" y="364400"/>
              <a:ext cx="8418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Grupo 16">
            <a:extLst>
              <a:ext uri="{FF2B5EF4-FFF2-40B4-BE49-F238E27FC236}">
                <a16:creationId xmlns:a16="http://schemas.microsoft.com/office/drawing/2014/main" id="{CB444EE5-BDD7-DCD6-6E42-9DCAEAA4C24A}"/>
              </a:ext>
            </a:extLst>
          </p:cNvPr>
          <p:cNvGrpSpPr/>
          <p:nvPr/>
        </p:nvGrpSpPr>
        <p:grpSpPr>
          <a:xfrm>
            <a:off x="6808678" y="2786295"/>
            <a:ext cx="3567199" cy="2286279"/>
            <a:chOff x="6864261" y="1233248"/>
            <a:chExt cx="4138106" cy="2957629"/>
          </a:xfrm>
        </p:grpSpPr>
        <p:sp>
          <p:nvSpPr>
            <p:cNvPr id="6" name="Rectángulo redondeado 18">
              <a:extLst>
                <a:ext uri="{FF2B5EF4-FFF2-40B4-BE49-F238E27FC236}">
                  <a16:creationId xmlns:a16="http://schemas.microsoft.com/office/drawing/2014/main" id="{4664C3F2-2200-5E96-624B-8293A17AE5F1}"/>
                </a:ext>
              </a:extLst>
            </p:cNvPr>
            <p:cNvSpPr/>
            <p:nvPr/>
          </p:nvSpPr>
          <p:spPr>
            <a:xfrm>
              <a:off x="6864261" y="1233248"/>
              <a:ext cx="4138106" cy="2957629"/>
            </a:xfrm>
            <a:prstGeom prst="roundRect">
              <a:avLst>
                <a:gd name="adj" fmla="val 10137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G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8" name="CuadroTexto 23">
              <a:extLst>
                <a:ext uri="{FF2B5EF4-FFF2-40B4-BE49-F238E27FC236}">
                  <a16:creationId xmlns:a16="http://schemas.microsoft.com/office/drawing/2014/main" id="{8BF51C1C-52CE-1580-255E-9D6E0DA955BD}"/>
                </a:ext>
              </a:extLst>
            </p:cNvPr>
            <p:cNvSpPr txBox="1"/>
            <p:nvPr/>
          </p:nvSpPr>
          <p:spPr>
            <a:xfrm>
              <a:off x="9421935" y="2450876"/>
              <a:ext cx="1075900" cy="39273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80AEA7-CD49-14D9-0CA2-745BD35B6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839412"/>
              </p:ext>
            </p:extLst>
          </p:nvPr>
        </p:nvGraphicFramePr>
        <p:xfrm>
          <a:off x="6881286" y="2907335"/>
          <a:ext cx="3421982" cy="2040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0991">
                  <a:extLst>
                    <a:ext uri="{9D8B030D-6E8A-4147-A177-3AD203B41FA5}">
                      <a16:colId xmlns:a16="http://schemas.microsoft.com/office/drawing/2014/main" val="965486301"/>
                    </a:ext>
                  </a:extLst>
                </a:gridCol>
                <a:gridCol w="1710991">
                  <a:extLst>
                    <a:ext uri="{9D8B030D-6E8A-4147-A177-3AD203B41FA5}">
                      <a16:colId xmlns:a16="http://schemas.microsoft.com/office/drawing/2014/main" val="320285362"/>
                    </a:ext>
                  </a:extLst>
                </a:gridCol>
              </a:tblGrid>
              <a:tr h="384160"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accent1"/>
                          </a:solidFill>
                        </a:rPr>
                        <a:t>From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accent1"/>
                          </a:solidFill>
                        </a:rPr>
                        <a:t>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495993"/>
                  </a:ext>
                </a:extLst>
              </a:tr>
              <a:tr h="278044">
                <a:tc>
                  <a:txBody>
                    <a:bodyPr/>
                    <a:lstStyle/>
                    <a:p>
                      <a:pPr algn="ctr"/>
                      <a:r>
                        <a:rPr lang="en-US" sz="900" b="0" noProof="0" dirty="0"/>
                        <a:t>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noProof="0" dirty="0"/>
                        <a:t>2032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8396664"/>
                  </a:ext>
                </a:extLst>
              </a:tr>
              <a:tr h="278044">
                <a:tc>
                  <a:txBody>
                    <a:bodyPr/>
                    <a:lstStyle/>
                    <a:p>
                      <a:pPr algn="ctr"/>
                      <a:r>
                        <a:rPr lang="en-US" sz="1100" b="1" noProof="0" dirty="0">
                          <a:solidFill>
                            <a:schemeClr val="bg1"/>
                          </a:solidFill>
                        </a:rPr>
                        <a:t>Topline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noProof="0" dirty="0">
                          <a:solidFill>
                            <a:schemeClr val="bg1"/>
                          </a:solidFill>
                        </a:rPr>
                        <a:t>Topline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97080"/>
                  </a:ext>
                </a:extLst>
              </a:tr>
              <a:tr h="544228">
                <a:tc>
                  <a:txBody>
                    <a:bodyPr/>
                    <a:lstStyle/>
                    <a:p>
                      <a:pPr algn="ctr"/>
                      <a:r>
                        <a:rPr lang="en-US" sz="2800" b="1" noProof="0" dirty="0">
                          <a:solidFill>
                            <a:schemeClr val="bg1"/>
                          </a:solidFill>
                        </a:rPr>
                        <a:t>$273M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noProof="0" dirty="0">
                          <a:solidFill>
                            <a:schemeClr val="bg1"/>
                          </a:solidFill>
                        </a:rPr>
                        <a:t>$652M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5206"/>
                  </a:ext>
                </a:extLst>
              </a:tr>
              <a:tr h="278044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$40M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$188M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5094513"/>
                  </a:ext>
                </a:extLst>
              </a:tr>
              <a:tr h="278044">
                <a:tc>
                  <a:txBody>
                    <a:bodyPr/>
                    <a:lstStyle/>
                    <a:p>
                      <a:pPr algn="ctr"/>
                      <a:r>
                        <a:rPr lang="en-US" sz="1050" b="1" noProof="0" dirty="0"/>
                        <a:t>EBITDA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noProof="0" dirty="0"/>
                        <a:t>EBITDA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519483"/>
                  </a:ext>
                </a:extLst>
              </a:tr>
            </a:tbl>
          </a:graphicData>
        </a:graphic>
      </p:graphicFrame>
      <p:grpSp>
        <p:nvGrpSpPr>
          <p:cNvPr id="19" name="Grupo 49">
            <a:extLst>
              <a:ext uri="{FF2B5EF4-FFF2-40B4-BE49-F238E27FC236}">
                <a16:creationId xmlns:a16="http://schemas.microsoft.com/office/drawing/2014/main" id="{CCE5F8D6-84A4-6FB1-81EB-86C0ABA27C37}"/>
              </a:ext>
            </a:extLst>
          </p:cNvPr>
          <p:cNvGrpSpPr/>
          <p:nvPr/>
        </p:nvGrpSpPr>
        <p:grpSpPr>
          <a:xfrm>
            <a:off x="122089" y="1808662"/>
            <a:ext cx="5629840" cy="4378316"/>
            <a:chOff x="1753182" y="682297"/>
            <a:chExt cx="8146473" cy="6240712"/>
          </a:xfrm>
        </p:grpSpPr>
        <p:pic>
          <p:nvPicPr>
            <p:cNvPr id="22" name="Gráfico 50">
              <a:extLst>
                <a:ext uri="{FF2B5EF4-FFF2-40B4-BE49-F238E27FC236}">
                  <a16:creationId xmlns:a16="http://schemas.microsoft.com/office/drawing/2014/main" id="{C84B1C47-2A83-61E2-CA53-6397763E1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5689"/>
            <a:stretch/>
          </p:blipFill>
          <p:spPr>
            <a:xfrm>
              <a:off x="1753182" y="682297"/>
              <a:ext cx="8146473" cy="6240712"/>
            </a:xfrm>
            <a:prstGeom prst="rect">
              <a:avLst/>
            </a:prstGeom>
          </p:spPr>
        </p:pic>
        <p:pic>
          <p:nvPicPr>
            <p:cNvPr id="25" name="Imagen 53">
              <a:extLst>
                <a:ext uri="{FF2B5EF4-FFF2-40B4-BE49-F238E27FC236}">
                  <a16:creationId xmlns:a16="http://schemas.microsoft.com/office/drawing/2014/main" id="{C66951C7-6FDD-44F4-BEB6-1F1107565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9505" y="5026900"/>
              <a:ext cx="292059" cy="340865"/>
            </a:xfrm>
            <a:prstGeom prst="rect">
              <a:avLst/>
            </a:prstGeom>
          </p:spPr>
        </p:pic>
        <p:pic>
          <p:nvPicPr>
            <p:cNvPr id="26" name="Gráfico 54">
              <a:extLst>
                <a:ext uri="{FF2B5EF4-FFF2-40B4-BE49-F238E27FC236}">
                  <a16:creationId xmlns:a16="http://schemas.microsoft.com/office/drawing/2014/main" id="{5666E580-E326-7663-754D-FB648D30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74652" y="1674794"/>
              <a:ext cx="620325" cy="187661"/>
            </a:xfrm>
            <a:prstGeom prst="rect">
              <a:avLst/>
            </a:prstGeom>
          </p:spPr>
        </p:pic>
        <p:pic>
          <p:nvPicPr>
            <p:cNvPr id="27" name="Imagen 55">
              <a:extLst>
                <a:ext uri="{FF2B5EF4-FFF2-40B4-BE49-F238E27FC236}">
                  <a16:creationId xmlns:a16="http://schemas.microsoft.com/office/drawing/2014/main" id="{B508FC21-116A-B2CF-FEC5-D2FDA8ED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47665" y="2623686"/>
              <a:ext cx="642844" cy="679231"/>
            </a:xfrm>
            <a:prstGeom prst="rect">
              <a:avLst/>
            </a:prstGeom>
          </p:spPr>
        </p:pic>
        <p:pic>
          <p:nvPicPr>
            <p:cNvPr id="28" name="Imagen 56">
              <a:extLst>
                <a:ext uri="{FF2B5EF4-FFF2-40B4-BE49-F238E27FC236}">
                  <a16:creationId xmlns:a16="http://schemas.microsoft.com/office/drawing/2014/main" id="{CBA9F461-EE4F-FE76-32AB-57644749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86125" y="3246430"/>
              <a:ext cx="642844" cy="292013"/>
            </a:xfrm>
            <a:prstGeom prst="rect">
              <a:avLst/>
            </a:prstGeom>
          </p:spPr>
        </p:pic>
        <p:pic>
          <p:nvPicPr>
            <p:cNvPr id="29" name="Imagen 57">
              <a:extLst>
                <a:ext uri="{FF2B5EF4-FFF2-40B4-BE49-F238E27FC236}">
                  <a16:creationId xmlns:a16="http://schemas.microsoft.com/office/drawing/2014/main" id="{51A605B2-4F92-8B6C-012B-87E9CDFB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79252" y="3527646"/>
              <a:ext cx="642850" cy="321425"/>
            </a:xfrm>
            <a:prstGeom prst="rect">
              <a:avLst/>
            </a:prstGeom>
          </p:spPr>
        </p:pic>
        <p:pic>
          <p:nvPicPr>
            <p:cNvPr id="30" name="Imagen 58">
              <a:extLst>
                <a:ext uri="{FF2B5EF4-FFF2-40B4-BE49-F238E27FC236}">
                  <a16:creationId xmlns:a16="http://schemas.microsoft.com/office/drawing/2014/main" id="{6832686A-C4B3-91A8-535D-EBC6A46B6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46380" y="3541551"/>
              <a:ext cx="525229" cy="280190"/>
            </a:xfrm>
            <a:prstGeom prst="rect">
              <a:avLst/>
            </a:prstGeom>
          </p:spPr>
        </p:pic>
        <p:pic>
          <p:nvPicPr>
            <p:cNvPr id="31" name="Imagen 59">
              <a:extLst>
                <a:ext uri="{FF2B5EF4-FFF2-40B4-BE49-F238E27FC236}">
                  <a16:creationId xmlns:a16="http://schemas.microsoft.com/office/drawing/2014/main" id="{B4C857FB-7715-3BCB-B976-43257CFF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60259" y="3509572"/>
              <a:ext cx="399142" cy="399142"/>
            </a:xfrm>
            <a:prstGeom prst="rect">
              <a:avLst/>
            </a:prstGeom>
          </p:spPr>
        </p:pic>
        <p:pic>
          <p:nvPicPr>
            <p:cNvPr id="32" name="Imagen 62">
              <a:extLst>
                <a:ext uri="{FF2B5EF4-FFF2-40B4-BE49-F238E27FC236}">
                  <a16:creationId xmlns:a16="http://schemas.microsoft.com/office/drawing/2014/main" id="{5E151125-44E0-970E-944E-114220AD2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75437" y="4450553"/>
              <a:ext cx="334411" cy="334746"/>
            </a:xfrm>
            <a:prstGeom prst="rect">
              <a:avLst/>
            </a:prstGeom>
          </p:spPr>
        </p:pic>
        <p:pic>
          <p:nvPicPr>
            <p:cNvPr id="33" name="Imagen 64">
              <a:extLst>
                <a:ext uri="{FF2B5EF4-FFF2-40B4-BE49-F238E27FC236}">
                  <a16:creationId xmlns:a16="http://schemas.microsoft.com/office/drawing/2014/main" id="{742D75A7-B5A1-1A13-5026-657A87A60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24122" y="4163453"/>
              <a:ext cx="551294" cy="207654"/>
            </a:xfrm>
            <a:prstGeom prst="rect">
              <a:avLst/>
            </a:prstGeom>
          </p:spPr>
        </p:pic>
        <p:pic>
          <p:nvPicPr>
            <p:cNvPr id="34" name="Picture 4" descr="Coffee Sanchez - do_action: Using WordPress for good">
              <a:extLst>
                <a:ext uri="{FF2B5EF4-FFF2-40B4-BE49-F238E27FC236}">
                  <a16:creationId xmlns:a16="http://schemas.microsoft.com/office/drawing/2014/main" id="{2F564922-C787-BB6C-C87E-EA8BAE31D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963" y="4148007"/>
              <a:ext cx="786455" cy="33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Imagen 67">
              <a:extLst>
                <a:ext uri="{FF2B5EF4-FFF2-40B4-BE49-F238E27FC236}">
                  <a16:creationId xmlns:a16="http://schemas.microsoft.com/office/drawing/2014/main" id="{EEC89362-1830-EA6E-027C-8580D0BF2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970013" y="5465265"/>
              <a:ext cx="328086" cy="340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649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963BF8-DDFD-5DD6-FD3D-41A3C371B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24D9B64-6D47-D2CA-DC7D-D0B1A3B0F308}"/>
              </a:ext>
            </a:extLst>
          </p:cNvPr>
          <p:cNvSpPr/>
          <p:nvPr/>
        </p:nvSpPr>
        <p:spPr>
          <a:xfrm>
            <a:off x="336645" y="1130522"/>
            <a:ext cx="4772163" cy="5705615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758570F5-C8BC-D304-0995-8A09E3A26F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58570F5-C8BC-D304-0995-8A09E3A26F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2912E-4697-A49D-0E80-8CADE9B14A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57032-4F1E-2929-360F-28AEDACE2E5F}"/>
              </a:ext>
            </a:extLst>
          </p:cNvPr>
          <p:cNvSpPr/>
          <p:nvPr/>
        </p:nvSpPr>
        <p:spPr>
          <a:xfrm>
            <a:off x="846161" y="54591"/>
            <a:ext cx="2506639" cy="418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C162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N5 2025-2032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Coffee HUB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AE57A45-8BAA-7D55-3841-F6212733B4C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665462" y="638079"/>
            <a:ext cx="9941579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lvl="0" defTabSz="610716">
              <a:defRPr/>
            </a:pPr>
            <a:r>
              <a:rPr lang="en-US" sz="2000" b="1" dirty="0">
                <a:solidFill>
                  <a:srgbClr val="4A88FA"/>
                </a:solidFill>
                <a:latin typeface="Montserrat"/>
              </a:rPr>
              <a:t>Continue Building Our Ambition </a:t>
            </a:r>
          </a:p>
          <a:p>
            <a:pPr lvl="0">
              <a:defRPr/>
            </a:pPr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Becoming the fastest growth </a:t>
            </a:r>
            <a:r>
              <a:rPr lang="en-US" sz="1200" b="1" dirty="0">
                <a:solidFill>
                  <a:schemeClr val="accent2"/>
                </a:solidFill>
                <a:latin typeface="Montserrat" pitchFamily="2" charset="77"/>
              </a:rPr>
              <a:t>COFFEE HOUSE OF BRANDS  </a:t>
            </a:r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in the Americas</a:t>
            </a:r>
          </a:p>
        </p:txBody>
      </p:sp>
      <p:grpSp>
        <p:nvGrpSpPr>
          <p:cNvPr id="67" name="Google Shape;369;p30">
            <a:extLst>
              <a:ext uri="{FF2B5EF4-FFF2-40B4-BE49-F238E27FC236}">
                <a16:creationId xmlns:a16="http://schemas.microsoft.com/office/drawing/2014/main" id="{5D889040-F5BC-AE5E-FF2D-6B7658AD3CC2}"/>
              </a:ext>
            </a:extLst>
          </p:cNvPr>
          <p:cNvGrpSpPr/>
          <p:nvPr/>
        </p:nvGrpSpPr>
        <p:grpSpPr>
          <a:xfrm rot="10800000" flipH="1">
            <a:off x="5267149" y="1568153"/>
            <a:ext cx="6462915" cy="4751366"/>
            <a:chOff x="364200" y="361075"/>
            <a:chExt cx="8418000" cy="4432926"/>
          </a:xfrm>
        </p:grpSpPr>
        <p:cxnSp>
          <p:nvCxnSpPr>
            <p:cNvPr id="68" name="Google Shape;370;p30">
              <a:extLst>
                <a:ext uri="{FF2B5EF4-FFF2-40B4-BE49-F238E27FC236}">
                  <a16:creationId xmlns:a16="http://schemas.microsoft.com/office/drawing/2014/main" id="{08B63E7F-C54D-29CD-F6EF-6FD238E2380B}"/>
                </a:ext>
              </a:extLst>
            </p:cNvPr>
            <p:cNvCxnSpPr/>
            <p:nvPr/>
          </p:nvCxnSpPr>
          <p:spPr>
            <a:xfrm>
              <a:off x="368400" y="364400"/>
              <a:ext cx="0" cy="34578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69" name="Google Shape;371;p30">
              <a:extLst>
                <a:ext uri="{FF2B5EF4-FFF2-40B4-BE49-F238E27FC236}">
                  <a16:creationId xmlns:a16="http://schemas.microsoft.com/office/drawing/2014/main" id="{C35B37D8-4676-35EC-1E90-96A44924AE9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372054" y="4794001"/>
              <a:ext cx="6261334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70" name="Google Shape;372;p30">
              <a:extLst>
                <a:ext uri="{FF2B5EF4-FFF2-40B4-BE49-F238E27FC236}">
                  <a16:creationId xmlns:a16="http://schemas.microsoft.com/office/drawing/2014/main" id="{51301A79-46FE-0474-A664-1EB4FBF850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77550" y="361075"/>
              <a:ext cx="0" cy="4427149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" name="Google Shape;373;p30">
              <a:extLst>
                <a:ext uri="{FF2B5EF4-FFF2-40B4-BE49-F238E27FC236}">
                  <a16:creationId xmlns:a16="http://schemas.microsoft.com/office/drawing/2014/main" id="{2EAC977A-CB89-1ACB-7120-A0C78948B34B}"/>
                </a:ext>
              </a:extLst>
            </p:cNvPr>
            <p:cNvCxnSpPr/>
            <p:nvPr/>
          </p:nvCxnSpPr>
          <p:spPr>
            <a:xfrm>
              <a:off x="364200" y="364400"/>
              <a:ext cx="8418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EA3CA838-C88D-8EE4-443D-7535B0D7D7AA}"/>
              </a:ext>
            </a:extLst>
          </p:cNvPr>
          <p:cNvGrpSpPr/>
          <p:nvPr/>
        </p:nvGrpSpPr>
        <p:grpSpPr>
          <a:xfrm rot="21064763">
            <a:off x="489816" y="1365846"/>
            <a:ext cx="4143037" cy="5640497"/>
            <a:chOff x="962745" y="1273557"/>
            <a:chExt cx="1251807" cy="1839835"/>
          </a:xfrm>
          <a:solidFill>
            <a:schemeClr val="tx2">
              <a:lumMod val="90000"/>
              <a:lumOff val="10000"/>
            </a:schemeClr>
          </a:solidFill>
        </p:grpSpPr>
        <p:grpSp>
          <p:nvGrpSpPr>
            <p:cNvPr id="81" name="Google Shape;1342;p64">
              <a:extLst>
                <a:ext uri="{FF2B5EF4-FFF2-40B4-BE49-F238E27FC236}">
                  <a16:creationId xmlns:a16="http://schemas.microsoft.com/office/drawing/2014/main" id="{2F5FFD0D-AB84-2512-9355-C523CC4FF9F0}"/>
                </a:ext>
              </a:extLst>
            </p:cNvPr>
            <p:cNvGrpSpPr/>
            <p:nvPr/>
          </p:nvGrpSpPr>
          <p:grpSpPr>
            <a:xfrm>
              <a:off x="962745" y="1424103"/>
              <a:ext cx="973317" cy="814481"/>
              <a:chOff x="1397225" y="1637375"/>
              <a:chExt cx="1401575" cy="1228250"/>
            </a:xfrm>
            <a:grpFill/>
          </p:grpSpPr>
          <p:sp>
            <p:nvSpPr>
              <p:cNvPr id="299" name="Google Shape;1343;p64">
                <a:extLst>
                  <a:ext uri="{FF2B5EF4-FFF2-40B4-BE49-F238E27FC236}">
                    <a16:creationId xmlns:a16="http://schemas.microsoft.com/office/drawing/2014/main" id="{9E58A3CE-B5CF-0F12-28CA-EFD1B95AAE71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300" name="Google Shape;1344;p64">
                <a:extLst>
                  <a:ext uri="{FF2B5EF4-FFF2-40B4-BE49-F238E27FC236}">
                    <a16:creationId xmlns:a16="http://schemas.microsoft.com/office/drawing/2014/main" id="{EC917027-D2D4-8C8E-DF52-5E0C2F7072D0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  <a:grpFill/>
            </p:grpSpPr>
            <p:sp>
              <p:nvSpPr>
                <p:cNvPr id="301" name="Google Shape;1345;p64">
                  <a:extLst>
                    <a:ext uri="{FF2B5EF4-FFF2-40B4-BE49-F238E27FC236}">
                      <a16:creationId xmlns:a16="http://schemas.microsoft.com/office/drawing/2014/main" id="{C202CE89-5554-CD63-9D82-955450B5644F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1346;p64">
                  <a:extLst>
                    <a:ext uri="{FF2B5EF4-FFF2-40B4-BE49-F238E27FC236}">
                      <a16:creationId xmlns:a16="http://schemas.microsoft.com/office/drawing/2014/main" id="{16840271-5B9C-D987-95A3-8CA18022B261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2" name="Google Shape;1347;p64">
              <a:extLst>
                <a:ext uri="{FF2B5EF4-FFF2-40B4-BE49-F238E27FC236}">
                  <a16:creationId xmlns:a16="http://schemas.microsoft.com/office/drawing/2014/main" id="{F5ED340D-E8F0-3FF4-0496-CA7E22BBA254}"/>
                </a:ext>
              </a:extLst>
            </p:cNvPr>
            <p:cNvGrpSpPr/>
            <p:nvPr/>
          </p:nvGrpSpPr>
          <p:grpSpPr>
            <a:xfrm>
              <a:off x="1801964" y="2429049"/>
              <a:ext cx="412588" cy="408649"/>
              <a:chOff x="2605700" y="3152850"/>
              <a:chExt cx="594125" cy="616250"/>
            </a:xfrm>
            <a:grpFill/>
          </p:grpSpPr>
          <p:sp>
            <p:nvSpPr>
              <p:cNvPr id="297" name="Google Shape;1348;p64">
                <a:extLst>
                  <a:ext uri="{FF2B5EF4-FFF2-40B4-BE49-F238E27FC236}">
                    <a16:creationId xmlns:a16="http://schemas.microsoft.com/office/drawing/2014/main" id="{1F204371-EA47-2020-7A97-9E2F90224C74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98" name="Google Shape;1349;p64">
                <a:extLst>
                  <a:ext uri="{FF2B5EF4-FFF2-40B4-BE49-F238E27FC236}">
                    <a16:creationId xmlns:a16="http://schemas.microsoft.com/office/drawing/2014/main" id="{4A688625-021E-74FE-7B91-C83B9ACC1BC9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FF6B65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1350;p64">
              <a:extLst>
                <a:ext uri="{FF2B5EF4-FFF2-40B4-BE49-F238E27FC236}">
                  <a16:creationId xmlns:a16="http://schemas.microsoft.com/office/drawing/2014/main" id="{8E7EE399-93CA-20EF-7CC7-D675A9AAC290}"/>
                </a:ext>
              </a:extLst>
            </p:cNvPr>
            <p:cNvGrpSpPr/>
            <p:nvPr/>
          </p:nvGrpSpPr>
          <p:grpSpPr>
            <a:xfrm>
              <a:off x="1853822" y="2608722"/>
              <a:ext cx="127066" cy="504670"/>
              <a:chOff x="2680375" y="3423800"/>
              <a:chExt cx="182975" cy="761050"/>
            </a:xfrm>
            <a:grpFill/>
          </p:grpSpPr>
          <p:sp>
            <p:nvSpPr>
              <p:cNvPr id="295" name="Google Shape;1351;p64">
                <a:extLst>
                  <a:ext uri="{FF2B5EF4-FFF2-40B4-BE49-F238E27FC236}">
                    <a16:creationId xmlns:a16="http://schemas.microsoft.com/office/drawing/2014/main" id="{6BFCF961-8F43-6744-1906-0099B3DC9E35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96" name="Google Shape;1352;p64">
                <a:extLst>
                  <a:ext uri="{FF2B5EF4-FFF2-40B4-BE49-F238E27FC236}">
                    <a16:creationId xmlns:a16="http://schemas.microsoft.com/office/drawing/2014/main" id="{1BC8A9C2-D7D0-5E51-1A20-A257634895BF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85" name="Google Shape;1356;p64">
              <a:extLst>
                <a:ext uri="{FF2B5EF4-FFF2-40B4-BE49-F238E27FC236}">
                  <a16:creationId xmlns:a16="http://schemas.microsoft.com/office/drawing/2014/main" id="{0EFFAD0B-0B2B-12E9-90AE-02E82FBB9E73}"/>
                </a:ext>
              </a:extLst>
            </p:cNvPr>
            <p:cNvSpPr/>
            <p:nvPr/>
          </p:nvSpPr>
          <p:spPr>
            <a:xfrm>
              <a:off x="1892694" y="2307598"/>
              <a:ext cx="27257" cy="7991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" name="Google Shape;1357;p64">
              <a:extLst>
                <a:ext uri="{FF2B5EF4-FFF2-40B4-BE49-F238E27FC236}">
                  <a16:creationId xmlns:a16="http://schemas.microsoft.com/office/drawing/2014/main" id="{EC62F348-7252-E122-EFA7-77C29D150DD4}"/>
                </a:ext>
              </a:extLst>
            </p:cNvPr>
            <p:cNvSpPr/>
            <p:nvPr/>
          </p:nvSpPr>
          <p:spPr>
            <a:xfrm>
              <a:off x="1845472" y="2293374"/>
              <a:ext cx="38525" cy="24287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88" name="Google Shape;1359;p64">
              <a:extLst>
                <a:ext uri="{FF2B5EF4-FFF2-40B4-BE49-F238E27FC236}">
                  <a16:creationId xmlns:a16="http://schemas.microsoft.com/office/drawing/2014/main" id="{0D30B0EE-8DDD-CB10-B21C-0DE7F4882367}"/>
                </a:ext>
              </a:extLst>
            </p:cNvPr>
            <p:cNvGrpSpPr/>
            <p:nvPr/>
          </p:nvGrpSpPr>
          <p:grpSpPr>
            <a:xfrm>
              <a:off x="1327833" y="1273557"/>
              <a:ext cx="870019" cy="771130"/>
              <a:chOff x="1922950" y="1410350"/>
              <a:chExt cx="1252825" cy="1162875"/>
            </a:xfrm>
            <a:grpFill/>
          </p:grpSpPr>
          <p:sp>
            <p:nvSpPr>
              <p:cNvPr id="277" name="Google Shape;1360;p64">
                <a:extLst>
                  <a:ext uri="{FF2B5EF4-FFF2-40B4-BE49-F238E27FC236}">
                    <a16:creationId xmlns:a16="http://schemas.microsoft.com/office/drawing/2014/main" id="{3BE33A65-B2EE-47A7-F8FA-5C3D68E95118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8" name="Google Shape;1361;p64">
                <a:extLst>
                  <a:ext uri="{FF2B5EF4-FFF2-40B4-BE49-F238E27FC236}">
                    <a16:creationId xmlns:a16="http://schemas.microsoft.com/office/drawing/2014/main" id="{0284D3B8-A715-A79F-59F0-EB165193A2DD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9" name="Google Shape;1362;p64">
                <a:extLst>
                  <a:ext uri="{FF2B5EF4-FFF2-40B4-BE49-F238E27FC236}">
                    <a16:creationId xmlns:a16="http://schemas.microsoft.com/office/drawing/2014/main" id="{DABD3E85-5FBF-60C1-8EA4-5D35A4864C59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0" name="Google Shape;1363;p64">
                <a:extLst>
                  <a:ext uri="{FF2B5EF4-FFF2-40B4-BE49-F238E27FC236}">
                    <a16:creationId xmlns:a16="http://schemas.microsoft.com/office/drawing/2014/main" id="{2F951F84-3734-7572-B610-E31B287C6284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1" name="Google Shape;1364;p64">
                <a:extLst>
                  <a:ext uri="{FF2B5EF4-FFF2-40B4-BE49-F238E27FC236}">
                    <a16:creationId xmlns:a16="http://schemas.microsoft.com/office/drawing/2014/main" id="{4C39BEB5-52E1-ADB7-A9B8-902F8979E33A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2" name="Google Shape;1365;p64">
                <a:extLst>
                  <a:ext uri="{FF2B5EF4-FFF2-40B4-BE49-F238E27FC236}">
                    <a16:creationId xmlns:a16="http://schemas.microsoft.com/office/drawing/2014/main" id="{BA77A4F8-957D-E3FD-8BAA-3DC040FA9461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3" name="Google Shape;1366;p64">
                <a:extLst>
                  <a:ext uri="{FF2B5EF4-FFF2-40B4-BE49-F238E27FC236}">
                    <a16:creationId xmlns:a16="http://schemas.microsoft.com/office/drawing/2014/main" id="{35111C20-3C8B-75EB-812E-D40686A7A3C9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4" name="Google Shape;1367;p64">
                <a:extLst>
                  <a:ext uri="{FF2B5EF4-FFF2-40B4-BE49-F238E27FC236}">
                    <a16:creationId xmlns:a16="http://schemas.microsoft.com/office/drawing/2014/main" id="{941BF37F-1661-60A2-86EB-010C329AF0BE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5" name="Google Shape;1368;p64">
                <a:extLst>
                  <a:ext uri="{FF2B5EF4-FFF2-40B4-BE49-F238E27FC236}">
                    <a16:creationId xmlns:a16="http://schemas.microsoft.com/office/drawing/2014/main" id="{03C3B41F-AE23-6D3D-1C61-AFBA434E034A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6" name="Google Shape;1369;p64">
                <a:extLst>
                  <a:ext uri="{FF2B5EF4-FFF2-40B4-BE49-F238E27FC236}">
                    <a16:creationId xmlns:a16="http://schemas.microsoft.com/office/drawing/2014/main" id="{F49CE982-C12E-993C-AA0C-86E3D2C27DE8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7" name="Google Shape;1370;p64">
                <a:extLst>
                  <a:ext uri="{FF2B5EF4-FFF2-40B4-BE49-F238E27FC236}">
                    <a16:creationId xmlns:a16="http://schemas.microsoft.com/office/drawing/2014/main" id="{79AF7962-5B8C-6187-46BF-335551C5B0A0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8" name="Google Shape;1371;p64">
                <a:extLst>
                  <a:ext uri="{FF2B5EF4-FFF2-40B4-BE49-F238E27FC236}">
                    <a16:creationId xmlns:a16="http://schemas.microsoft.com/office/drawing/2014/main" id="{695F064E-2F45-CFD7-584F-5FC4567A65A6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89" name="Google Shape;1372;p64">
                <a:extLst>
                  <a:ext uri="{FF2B5EF4-FFF2-40B4-BE49-F238E27FC236}">
                    <a16:creationId xmlns:a16="http://schemas.microsoft.com/office/drawing/2014/main" id="{39084A51-15A7-3734-E3A3-682396D78976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90" name="Google Shape;1373;p64">
                <a:extLst>
                  <a:ext uri="{FF2B5EF4-FFF2-40B4-BE49-F238E27FC236}">
                    <a16:creationId xmlns:a16="http://schemas.microsoft.com/office/drawing/2014/main" id="{A38EB880-6CE0-386D-7796-5D9923594FFB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91" name="Google Shape;1374;p64">
                <a:extLst>
                  <a:ext uri="{FF2B5EF4-FFF2-40B4-BE49-F238E27FC236}">
                    <a16:creationId xmlns:a16="http://schemas.microsoft.com/office/drawing/2014/main" id="{DE3073CB-62BF-B0AE-90BC-CAFB2FAB5D7B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92" name="Google Shape;1375;p64">
                <a:extLst>
                  <a:ext uri="{FF2B5EF4-FFF2-40B4-BE49-F238E27FC236}">
                    <a16:creationId xmlns:a16="http://schemas.microsoft.com/office/drawing/2014/main" id="{D97BA567-0688-8848-74D1-B730AA3E1B81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A6CBC2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89" name="Google Shape;1376;p64">
              <a:extLst>
                <a:ext uri="{FF2B5EF4-FFF2-40B4-BE49-F238E27FC236}">
                  <a16:creationId xmlns:a16="http://schemas.microsoft.com/office/drawing/2014/main" id="{C930A231-5CE4-4063-95F3-806F921C5002}"/>
                </a:ext>
              </a:extLst>
            </p:cNvPr>
            <p:cNvSpPr/>
            <p:nvPr/>
          </p:nvSpPr>
          <p:spPr>
            <a:xfrm>
              <a:off x="1782259" y="2307946"/>
              <a:ext cx="22535" cy="8687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" name="Google Shape;1377;p64">
              <a:extLst>
                <a:ext uri="{FF2B5EF4-FFF2-40B4-BE49-F238E27FC236}">
                  <a16:creationId xmlns:a16="http://schemas.microsoft.com/office/drawing/2014/main" id="{44D6BD9A-C9FF-A34B-7280-F55B3F83BAC4}"/>
                </a:ext>
              </a:extLst>
            </p:cNvPr>
            <p:cNvSpPr/>
            <p:nvPr/>
          </p:nvSpPr>
          <p:spPr>
            <a:xfrm>
              <a:off x="1820402" y="2293026"/>
              <a:ext cx="28715" cy="19446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" name="Google Shape;1378;p64">
              <a:extLst>
                <a:ext uri="{FF2B5EF4-FFF2-40B4-BE49-F238E27FC236}">
                  <a16:creationId xmlns:a16="http://schemas.microsoft.com/office/drawing/2014/main" id="{F56A096F-229E-A914-5165-488CF3B47A63}"/>
                </a:ext>
              </a:extLst>
            </p:cNvPr>
            <p:cNvSpPr/>
            <p:nvPr/>
          </p:nvSpPr>
          <p:spPr>
            <a:xfrm>
              <a:off x="1718683" y="2258676"/>
              <a:ext cx="106823" cy="36439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" name="Google Shape;1379;p64">
              <a:extLst>
                <a:ext uri="{FF2B5EF4-FFF2-40B4-BE49-F238E27FC236}">
                  <a16:creationId xmlns:a16="http://schemas.microsoft.com/office/drawing/2014/main" id="{515D2D88-2A68-DAF7-7548-D301359C2408}"/>
                </a:ext>
              </a:extLst>
            </p:cNvPr>
            <p:cNvSpPr/>
            <p:nvPr/>
          </p:nvSpPr>
          <p:spPr>
            <a:xfrm>
              <a:off x="2007120" y="3046086"/>
              <a:ext cx="27257" cy="1493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" name="Google Shape;1380;p64">
              <a:extLst>
                <a:ext uri="{FF2B5EF4-FFF2-40B4-BE49-F238E27FC236}">
                  <a16:creationId xmlns:a16="http://schemas.microsoft.com/office/drawing/2014/main" id="{0A002845-559C-F35E-0629-11ADE9A13A5F}"/>
                </a:ext>
              </a:extLst>
            </p:cNvPr>
            <p:cNvSpPr/>
            <p:nvPr/>
          </p:nvSpPr>
          <p:spPr>
            <a:xfrm>
              <a:off x="1733215" y="2395694"/>
              <a:ext cx="55608" cy="24303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" name="Google Shape;1381;p64">
              <a:extLst>
                <a:ext uri="{FF2B5EF4-FFF2-40B4-BE49-F238E27FC236}">
                  <a16:creationId xmlns:a16="http://schemas.microsoft.com/office/drawing/2014/main" id="{D343B1EE-8ADE-2292-A424-60846DCA5960}"/>
                </a:ext>
              </a:extLst>
            </p:cNvPr>
            <p:cNvSpPr/>
            <p:nvPr/>
          </p:nvSpPr>
          <p:spPr>
            <a:xfrm>
              <a:off x="1703804" y="2380790"/>
              <a:ext cx="33785" cy="30188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" name="Google Shape;1382;p64">
              <a:extLst>
                <a:ext uri="{FF2B5EF4-FFF2-40B4-BE49-F238E27FC236}">
                  <a16:creationId xmlns:a16="http://schemas.microsoft.com/office/drawing/2014/main" id="{36671E19-0650-2651-BD1B-76CFEDB66025}"/>
                </a:ext>
              </a:extLst>
            </p:cNvPr>
            <p:cNvSpPr/>
            <p:nvPr/>
          </p:nvSpPr>
          <p:spPr>
            <a:xfrm>
              <a:off x="1685992" y="2341235"/>
              <a:ext cx="46875" cy="44413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" name="Google Shape;1383;p64">
              <a:extLst>
                <a:ext uri="{FF2B5EF4-FFF2-40B4-BE49-F238E27FC236}">
                  <a16:creationId xmlns:a16="http://schemas.microsoft.com/office/drawing/2014/main" id="{C42E2156-862D-C3CE-096C-D7F52798EED6}"/>
                </a:ext>
              </a:extLst>
            </p:cNvPr>
            <p:cNvSpPr/>
            <p:nvPr/>
          </p:nvSpPr>
          <p:spPr>
            <a:xfrm>
              <a:off x="1670732" y="2332217"/>
              <a:ext cx="63594" cy="30537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" name="Google Shape;1384;p64">
              <a:extLst>
                <a:ext uri="{FF2B5EF4-FFF2-40B4-BE49-F238E27FC236}">
                  <a16:creationId xmlns:a16="http://schemas.microsoft.com/office/drawing/2014/main" id="{195CEEE8-E5BA-2B8E-E67C-F6CA72288416}"/>
                </a:ext>
              </a:extLst>
            </p:cNvPr>
            <p:cNvSpPr/>
            <p:nvPr/>
          </p:nvSpPr>
          <p:spPr>
            <a:xfrm>
              <a:off x="1662016" y="2348878"/>
              <a:ext cx="25086" cy="13876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" name="Google Shape;1385;p64">
              <a:extLst>
                <a:ext uri="{FF2B5EF4-FFF2-40B4-BE49-F238E27FC236}">
                  <a16:creationId xmlns:a16="http://schemas.microsoft.com/office/drawing/2014/main" id="{8EAEB1AF-0273-8289-2E10-FD3A234A4C79}"/>
                </a:ext>
              </a:extLst>
            </p:cNvPr>
            <p:cNvSpPr/>
            <p:nvPr/>
          </p:nvSpPr>
          <p:spPr>
            <a:xfrm>
              <a:off x="1673284" y="2309670"/>
              <a:ext cx="11632" cy="24303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" name="Google Shape;1386;p64">
              <a:extLst>
                <a:ext uri="{FF2B5EF4-FFF2-40B4-BE49-F238E27FC236}">
                  <a16:creationId xmlns:a16="http://schemas.microsoft.com/office/drawing/2014/main" id="{054F3531-7E28-5391-F943-9CB7A2F1A46E}"/>
                </a:ext>
              </a:extLst>
            </p:cNvPr>
            <p:cNvSpPr/>
            <p:nvPr/>
          </p:nvSpPr>
          <p:spPr>
            <a:xfrm>
              <a:off x="1641686" y="2315224"/>
              <a:ext cx="41423" cy="41645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" name="Google Shape;1387;p64">
              <a:extLst>
                <a:ext uri="{FF2B5EF4-FFF2-40B4-BE49-F238E27FC236}">
                  <a16:creationId xmlns:a16="http://schemas.microsoft.com/office/drawing/2014/main" id="{830E6F83-08F8-6744-57BA-6C5B7EA81FC3}"/>
                </a:ext>
              </a:extLst>
            </p:cNvPr>
            <p:cNvSpPr/>
            <p:nvPr/>
          </p:nvSpPr>
          <p:spPr>
            <a:xfrm>
              <a:off x="1416095" y="2145597"/>
              <a:ext cx="286268" cy="202600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" name="Google Shape;1388;p64">
              <a:extLst>
                <a:ext uri="{FF2B5EF4-FFF2-40B4-BE49-F238E27FC236}">
                  <a16:creationId xmlns:a16="http://schemas.microsoft.com/office/drawing/2014/main" id="{9E8D22B4-4BCE-8EF1-1EE0-5C6B99BAF543}"/>
                </a:ext>
              </a:extLst>
            </p:cNvPr>
            <p:cNvSpPr/>
            <p:nvPr/>
          </p:nvSpPr>
          <p:spPr>
            <a:xfrm>
              <a:off x="2018006" y="2434901"/>
              <a:ext cx="28351" cy="38859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Google Shape;1389;p64">
              <a:extLst>
                <a:ext uri="{FF2B5EF4-FFF2-40B4-BE49-F238E27FC236}">
                  <a16:creationId xmlns:a16="http://schemas.microsoft.com/office/drawing/2014/main" id="{9E4FC460-DACD-3243-4B07-FAFA04758BCF}"/>
                </a:ext>
              </a:extLst>
            </p:cNvPr>
            <p:cNvSpPr/>
            <p:nvPr/>
          </p:nvSpPr>
          <p:spPr>
            <a:xfrm>
              <a:off x="1982781" y="2431072"/>
              <a:ext cx="40330" cy="41993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Google Shape;1390;p64">
              <a:extLst>
                <a:ext uri="{FF2B5EF4-FFF2-40B4-BE49-F238E27FC236}">
                  <a16:creationId xmlns:a16="http://schemas.microsoft.com/office/drawing/2014/main" id="{58BAD69F-F6DB-1A00-07CB-17D1055FA322}"/>
                </a:ext>
              </a:extLst>
            </p:cNvPr>
            <p:cNvSpPr/>
            <p:nvPr/>
          </p:nvSpPr>
          <p:spPr>
            <a:xfrm>
              <a:off x="1948631" y="2407149"/>
              <a:ext cx="50504" cy="72512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Google Shape;1391;p64">
              <a:extLst>
                <a:ext uri="{FF2B5EF4-FFF2-40B4-BE49-F238E27FC236}">
                  <a16:creationId xmlns:a16="http://schemas.microsoft.com/office/drawing/2014/main" id="{1AD84FCB-7245-7053-28EC-379F8274962F}"/>
                </a:ext>
              </a:extLst>
            </p:cNvPr>
            <p:cNvSpPr/>
            <p:nvPr/>
          </p:nvSpPr>
          <p:spPr>
            <a:xfrm>
              <a:off x="1830576" y="2370379"/>
              <a:ext cx="133334" cy="114487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Google Shape;1392;p64">
              <a:extLst>
                <a:ext uri="{FF2B5EF4-FFF2-40B4-BE49-F238E27FC236}">
                  <a16:creationId xmlns:a16="http://schemas.microsoft.com/office/drawing/2014/main" id="{AEAFA42A-801A-60D6-0128-CD6BBFA0E39F}"/>
                </a:ext>
              </a:extLst>
            </p:cNvPr>
            <p:cNvSpPr/>
            <p:nvPr/>
          </p:nvSpPr>
          <p:spPr>
            <a:xfrm>
              <a:off x="1771358" y="2367942"/>
              <a:ext cx="120625" cy="16409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Google Shape;1393;p64">
              <a:extLst>
                <a:ext uri="{FF2B5EF4-FFF2-40B4-BE49-F238E27FC236}">
                  <a16:creationId xmlns:a16="http://schemas.microsoft.com/office/drawing/2014/main" id="{13030E32-737C-5A5F-BA0D-9012C63391CA}"/>
                </a:ext>
              </a:extLst>
            </p:cNvPr>
            <p:cNvSpPr/>
            <p:nvPr/>
          </p:nvSpPr>
          <p:spPr>
            <a:xfrm>
              <a:off x="1750663" y="2476861"/>
              <a:ext cx="59584" cy="62467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Google Shape;1394;p64">
              <a:extLst>
                <a:ext uri="{FF2B5EF4-FFF2-40B4-BE49-F238E27FC236}">
                  <a16:creationId xmlns:a16="http://schemas.microsoft.com/office/drawing/2014/main" id="{21BAF12D-D17F-2E95-2EAC-814FAB9C78ED}"/>
                </a:ext>
              </a:extLst>
            </p:cNvPr>
            <p:cNvSpPr/>
            <p:nvPr/>
          </p:nvSpPr>
          <p:spPr>
            <a:xfrm>
              <a:off x="1747381" y="2491084"/>
              <a:ext cx="129341" cy="182126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" name="Google Shape;1395;p64">
              <a:extLst>
                <a:ext uri="{FF2B5EF4-FFF2-40B4-BE49-F238E27FC236}">
                  <a16:creationId xmlns:a16="http://schemas.microsoft.com/office/drawing/2014/main" id="{C796E3D5-F0A0-6A6A-614E-170A8ED9F8FA}"/>
                </a:ext>
              </a:extLst>
            </p:cNvPr>
            <p:cNvSpPr/>
            <p:nvPr/>
          </p:nvSpPr>
          <p:spPr>
            <a:xfrm>
              <a:off x="1867625" y="2585778"/>
              <a:ext cx="124983" cy="133221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FF6B65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" name="Google Shape;1396;p64">
              <a:extLst>
                <a:ext uri="{FF2B5EF4-FFF2-40B4-BE49-F238E27FC236}">
                  <a16:creationId xmlns:a16="http://schemas.microsoft.com/office/drawing/2014/main" id="{A5B5584B-D66C-057D-8E06-E753F7948463}"/>
                </a:ext>
              </a:extLst>
            </p:cNvPr>
            <p:cNvSpPr/>
            <p:nvPr/>
          </p:nvSpPr>
          <p:spPr>
            <a:xfrm>
              <a:off x="1943180" y="2680140"/>
              <a:ext cx="85746" cy="86388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A6CBC2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" name="Google Shape;1397;p64">
              <a:extLst>
                <a:ext uri="{FF2B5EF4-FFF2-40B4-BE49-F238E27FC236}">
                  <a16:creationId xmlns:a16="http://schemas.microsoft.com/office/drawing/2014/main" id="{3CD61115-2CC1-D0AA-72EF-54825760B847}"/>
                </a:ext>
              </a:extLst>
            </p:cNvPr>
            <p:cNvSpPr/>
            <p:nvPr/>
          </p:nvSpPr>
          <p:spPr>
            <a:xfrm>
              <a:off x="1995489" y="2792176"/>
              <a:ext cx="50868" cy="55172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11" name="Google Shape;1398;p64">
              <a:extLst>
                <a:ext uri="{FF2B5EF4-FFF2-40B4-BE49-F238E27FC236}">
                  <a16:creationId xmlns:a16="http://schemas.microsoft.com/office/drawing/2014/main" id="{412ACB67-B979-4AE1-E7D7-AC5AE508EA03}"/>
                </a:ext>
              </a:extLst>
            </p:cNvPr>
            <p:cNvGrpSpPr/>
            <p:nvPr/>
          </p:nvGrpSpPr>
          <p:grpSpPr>
            <a:xfrm>
              <a:off x="1875610" y="2707196"/>
              <a:ext cx="160225" cy="396830"/>
              <a:chOff x="2711750" y="3572300"/>
              <a:chExt cx="230725" cy="598425"/>
            </a:xfrm>
            <a:grpFill/>
          </p:grpSpPr>
          <p:sp>
            <p:nvSpPr>
              <p:cNvPr id="275" name="Google Shape;1399;p64">
                <a:extLst>
                  <a:ext uri="{FF2B5EF4-FFF2-40B4-BE49-F238E27FC236}">
                    <a16:creationId xmlns:a16="http://schemas.microsoft.com/office/drawing/2014/main" id="{EEF6CB84-05B1-4571-DE48-DF1E3C67360E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76" name="Google Shape;1400;p64">
                <a:extLst>
                  <a:ext uri="{FF2B5EF4-FFF2-40B4-BE49-F238E27FC236}">
                    <a16:creationId xmlns:a16="http://schemas.microsoft.com/office/drawing/2014/main" id="{8A699914-5A61-D980-AD83-D496E067B931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" name="Grupo 16">
            <a:extLst>
              <a:ext uri="{FF2B5EF4-FFF2-40B4-BE49-F238E27FC236}">
                <a16:creationId xmlns:a16="http://schemas.microsoft.com/office/drawing/2014/main" id="{04DE9179-595B-F8C3-8500-4DD3486DBE07}"/>
              </a:ext>
            </a:extLst>
          </p:cNvPr>
          <p:cNvGrpSpPr/>
          <p:nvPr/>
        </p:nvGrpSpPr>
        <p:grpSpPr>
          <a:xfrm>
            <a:off x="6808678" y="2786295"/>
            <a:ext cx="3567199" cy="2286279"/>
            <a:chOff x="6864261" y="1233248"/>
            <a:chExt cx="4138106" cy="2957629"/>
          </a:xfrm>
        </p:grpSpPr>
        <p:sp>
          <p:nvSpPr>
            <p:cNvPr id="6" name="Rectángulo redondeado 18">
              <a:extLst>
                <a:ext uri="{FF2B5EF4-FFF2-40B4-BE49-F238E27FC236}">
                  <a16:creationId xmlns:a16="http://schemas.microsoft.com/office/drawing/2014/main" id="{8737FB17-5968-6047-3382-531C7076B001}"/>
                </a:ext>
              </a:extLst>
            </p:cNvPr>
            <p:cNvSpPr/>
            <p:nvPr/>
          </p:nvSpPr>
          <p:spPr>
            <a:xfrm>
              <a:off x="6864261" y="1233248"/>
              <a:ext cx="4138106" cy="2957629"/>
            </a:xfrm>
            <a:prstGeom prst="roundRect">
              <a:avLst>
                <a:gd name="adj" fmla="val 10137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G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8" name="CuadroTexto 23">
              <a:extLst>
                <a:ext uri="{FF2B5EF4-FFF2-40B4-BE49-F238E27FC236}">
                  <a16:creationId xmlns:a16="http://schemas.microsoft.com/office/drawing/2014/main" id="{6E3BAF64-A9EC-749D-85DD-F21DB9135150}"/>
                </a:ext>
              </a:extLst>
            </p:cNvPr>
            <p:cNvSpPr txBox="1"/>
            <p:nvPr/>
          </p:nvSpPr>
          <p:spPr>
            <a:xfrm>
              <a:off x="9421935" y="2450876"/>
              <a:ext cx="1075900" cy="39273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C0026A-2F00-1D3E-0AD1-1011F3003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37819"/>
              </p:ext>
            </p:extLst>
          </p:nvPr>
        </p:nvGraphicFramePr>
        <p:xfrm>
          <a:off x="6881286" y="2907335"/>
          <a:ext cx="3421982" cy="2040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0991">
                  <a:extLst>
                    <a:ext uri="{9D8B030D-6E8A-4147-A177-3AD203B41FA5}">
                      <a16:colId xmlns:a16="http://schemas.microsoft.com/office/drawing/2014/main" val="965486301"/>
                    </a:ext>
                  </a:extLst>
                </a:gridCol>
                <a:gridCol w="1710991">
                  <a:extLst>
                    <a:ext uri="{9D8B030D-6E8A-4147-A177-3AD203B41FA5}">
                      <a16:colId xmlns:a16="http://schemas.microsoft.com/office/drawing/2014/main" val="320285362"/>
                    </a:ext>
                  </a:extLst>
                </a:gridCol>
              </a:tblGrid>
              <a:tr h="384160"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accent1"/>
                          </a:solidFill>
                        </a:rPr>
                        <a:t>From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>
                          <a:solidFill>
                            <a:schemeClr val="accent1"/>
                          </a:solidFill>
                        </a:rPr>
                        <a:t>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495993"/>
                  </a:ext>
                </a:extLst>
              </a:tr>
              <a:tr h="278044">
                <a:tc>
                  <a:txBody>
                    <a:bodyPr/>
                    <a:lstStyle/>
                    <a:p>
                      <a:pPr algn="ctr"/>
                      <a:r>
                        <a:rPr lang="en-US" sz="900" b="0" noProof="0" dirty="0"/>
                        <a:t>Value Projections 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noProof="0" dirty="0"/>
                        <a:t>Value Projections 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8396664"/>
                  </a:ext>
                </a:extLst>
              </a:tr>
              <a:tr h="278044">
                <a:tc>
                  <a:txBody>
                    <a:bodyPr/>
                    <a:lstStyle/>
                    <a:p>
                      <a:pPr algn="ctr"/>
                      <a:r>
                        <a:rPr lang="en-US" sz="1100" b="1" noProof="0" dirty="0">
                          <a:solidFill>
                            <a:schemeClr val="bg1"/>
                          </a:solidFill>
                        </a:rPr>
                        <a:t>Topline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noProof="0" dirty="0">
                          <a:solidFill>
                            <a:schemeClr val="bg1"/>
                          </a:solidFill>
                        </a:rPr>
                        <a:t>Topline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97080"/>
                  </a:ext>
                </a:extLst>
              </a:tr>
              <a:tr h="544228">
                <a:tc>
                  <a:txBody>
                    <a:bodyPr/>
                    <a:lstStyle/>
                    <a:p>
                      <a:pPr algn="ctr"/>
                      <a:r>
                        <a:rPr lang="en-US" sz="2800" b="1" noProof="0" dirty="0">
                          <a:solidFill>
                            <a:schemeClr val="bg1"/>
                          </a:solidFill>
                        </a:rPr>
                        <a:t>$500M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noProof="0" dirty="0">
                          <a:solidFill>
                            <a:schemeClr val="bg1"/>
                          </a:solidFill>
                        </a:rPr>
                        <a:t>$648M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5206"/>
                  </a:ext>
                </a:extLst>
              </a:tr>
              <a:tr h="278044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$171M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$182M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5094513"/>
                  </a:ext>
                </a:extLst>
              </a:tr>
              <a:tr h="278044">
                <a:tc>
                  <a:txBody>
                    <a:bodyPr/>
                    <a:lstStyle/>
                    <a:p>
                      <a:pPr algn="ctr"/>
                      <a:r>
                        <a:rPr lang="en-US" sz="1050" b="1" noProof="0" dirty="0"/>
                        <a:t>EBITDA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noProof="0" dirty="0"/>
                        <a:t>EBITDA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519483"/>
                  </a:ext>
                </a:extLst>
              </a:tr>
            </a:tbl>
          </a:graphicData>
        </a:graphic>
      </p:graphicFrame>
      <p:pic>
        <p:nvPicPr>
          <p:cNvPr id="10" name="Imagen 53">
            <a:extLst>
              <a:ext uri="{FF2B5EF4-FFF2-40B4-BE49-F238E27FC236}">
                <a16:creationId xmlns:a16="http://schemas.microsoft.com/office/drawing/2014/main" id="{49602305-1384-DC1B-7ABC-5127BDAE6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8048" y="4984320"/>
            <a:ext cx="214162" cy="226571"/>
          </a:xfrm>
          <a:prstGeom prst="rect">
            <a:avLst/>
          </a:prstGeom>
        </p:spPr>
      </p:pic>
      <p:pic>
        <p:nvPicPr>
          <p:cNvPr id="11" name="Gráfico 54">
            <a:extLst>
              <a:ext uri="{FF2B5EF4-FFF2-40B4-BE49-F238E27FC236}">
                <a16:creationId xmlns:a16="http://schemas.microsoft.com/office/drawing/2014/main" id="{A5570C35-D735-B0BC-5F7C-CB1CEC2E8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12234" y="3674380"/>
            <a:ext cx="471634" cy="129333"/>
          </a:xfrm>
          <a:prstGeom prst="rect">
            <a:avLst/>
          </a:prstGeom>
        </p:spPr>
      </p:pic>
      <p:pic>
        <p:nvPicPr>
          <p:cNvPr id="12" name="Imagen 55">
            <a:extLst>
              <a:ext uri="{FF2B5EF4-FFF2-40B4-BE49-F238E27FC236}">
                <a16:creationId xmlns:a16="http://schemas.microsoft.com/office/drawing/2014/main" id="{21505C66-CD43-DBB5-587D-4160C667F1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457" y="4217663"/>
            <a:ext cx="380099" cy="364048"/>
          </a:xfrm>
          <a:prstGeom prst="rect">
            <a:avLst/>
          </a:prstGeom>
        </p:spPr>
      </p:pic>
      <p:pic>
        <p:nvPicPr>
          <p:cNvPr id="13" name="Imagen 56">
            <a:extLst>
              <a:ext uri="{FF2B5EF4-FFF2-40B4-BE49-F238E27FC236}">
                <a16:creationId xmlns:a16="http://schemas.microsoft.com/office/drawing/2014/main" id="{E12517B3-2663-7739-119D-2818F5D424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7605" y="4332659"/>
            <a:ext cx="568256" cy="281258"/>
          </a:xfrm>
          <a:prstGeom prst="rect">
            <a:avLst/>
          </a:prstGeom>
        </p:spPr>
      </p:pic>
      <p:pic>
        <p:nvPicPr>
          <p:cNvPr id="14" name="Imagen 57">
            <a:extLst>
              <a:ext uri="{FF2B5EF4-FFF2-40B4-BE49-F238E27FC236}">
                <a16:creationId xmlns:a16="http://schemas.microsoft.com/office/drawing/2014/main" id="{A0BF8691-30C0-29CA-B0C5-86D15A9ABC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6421" y="4614479"/>
            <a:ext cx="568262" cy="257554"/>
          </a:xfrm>
          <a:prstGeom prst="rect">
            <a:avLst/>
          </a:prstGeom>
        </p:spPr>
      </p:pic>
      <p:pic>
        <p:nvPicPr>
          <p:cNvPr id="15" name="Imagen 58">
            <a:extLst>
              <a:ext uri="{FF2B5EF4-FFF2-40B4-BE49-F238E27FC236}">
                <a16:creationId xmlns:a16="http://schemas.microsoft.com/office/drawing/2014/main" id="{F6E2DF19-1DBF-9AFE-8335-34CA9B3AB3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5034" y="4345714"/>
            <a:ext cx="413032" cy="199728"/>
          </a:xfrm>
          <a:prstGeom prst="rect">
            <a:avLst/>
          </a:prstGeom>
        </p:spPr>
      </p:pic>
      <p:pic>
        <p:nvPicPr>
          <p:cNvPr id="16" name="Imagen 59">
            <a:extLst>
              <a:ext uri="{FF2B5EF4-FFF2-40B4-BE49-F238E27FC236}">
                <a16:creationId xmlns:a16="http://schemas.microsoft.com/office/drawing/2014/main" id="{627E9CBB-CA3E-7A45-DAE1-6B950023A0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2361" y="4332658"/>
            <a:ext cx="258132" cy="233987"/>
          </a:xfrm>
          <a:prstGeom prst="rect">
            <a:avLst/>
          </a:prstGeom>
        </p:spPr>
      </p:pic>
      <p:pic>
        <p:nvPicPr>
          <p:cNvPr id="17" name="Imagen 62">
            <a:extLst>
              <a:ext uri="{FF2B5EF4-FFF2-40B4-BE49-F238E27FC236}">
                <a16:creationId xmlns:a16="http://schemas.microsoft.com/office/drawing/2014/main" id="{41A3C56F-F125-A26D-7702-719F608F29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3455" y="4743256"/>
            <a:ext cx="224514" cy="203718"/>
          </a:xfrm>
          <a:prstGeom prst="rect">
            <a:avLst/>
          </a:prstGeom>
        </p:spPr>
      </p:pic>
      <p:pic>
        <p:nvPicPr>
          <p:cNvPr id="18" name="Imagen 64">
            <a:extLst>
              <a:ext uri="{FF2B5EF4-FFF2-40B4-BE49-F238E27FC236}">
                <a16:creationId xmlns:a16="http://schemas.microsoft.com/office/drawing/2014/main" id="{74C7C22E-E1DB-B71D-C0B7-C13490B51B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95097" y="4595788"/>
            <a:ext cx="265216" cy="90554"/>
          </a:xfrm>
          <a:prstGeom prst="rect">
            <a:avLst/>
          </a:prstGeom>
        </p:spPr>
      </p:pic>
      <p:pic>
        <p:nvPicPr>
          <p:cNvPr id="20" name="Imagen 67">
            <a:extLst>
              <a:ext uri="{FF2B5EF4-FFF2-40B4-BE49-F238E27FC236}">
                <a16:creationId xmlns:a16="http://schemas.microsoft.com/office/drawing/2014/main" id="{7AA03994-157D-CB31-57C3-15E05DAAFC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5047" y="5163591"/>
            <a:ext cx="204231" cy="1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2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>
          <a:extLst>
            <a:ext uri="{FF2B5EF4-FFF2-40B4-BE49-F238E27FC236}">
              <a16:creationId xmlns:a16="http://schemas.microsoft.com/office/drawing/2014/main" id="{E4ADBCBB-90C5-7765-4CB0-75E9D88BC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9E05EF07-F168-89FC-DCB9-983BFBAE50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5" imgH="405" progId="TCLayout.ActiveDocument.1">
                  <p:embed/>
                </p:oleObj>
              </mc:Choice>
              <mc:Fallback>
                <p:oleObj name="think-cell Slide" r:id="rId4" imgW="405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E05EF07-F168-89FC-DCB9-983BFBAE5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AEC14A6-A44A-0509-0056-BB6769EDACAD}"/>
              </a:ext>
            </a:extLst>
          </p:cNvPr>
          <p:cNvCxnSpPr>
            <a:cxnSpLocks/>
          </p:cNvCxnSpPr>
          <p:nvPr/>
        </p:nvCxnSpPr>
        <p:spPr>
          <a:xfrm>
            <a:off x="5026496" y="1463674"/>
            <a:ext cx="7165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A4CE510-CCC6-BBA0-0EC0-02E50B454F98}"/>
              </a:ext>
            </a:extLst>
          </p:cNvPr>
          <p:cNvSpPr/>
          <p:nvPr/>
        </p:nvSpPr>
        <p:spPr>
          <a:xfrm>
            <a:off x="884506" y="942283"/>
            <a:ext cx="4141990" cy="1042782"/>
          </a:xfrm>
          <a:prstGeom prst="round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A88FA"/>
                </a:solidFill>
                <a:effectLst/>
                <a:uLnTx/>
                <a:uFillTx/>
                <a:latin typeface="Montserrat ExtraBold"/>
                <a:ea typeface="+mn-ea"/>
                <a:cs typeface="+mn-cs"/>
              </a:rPr>
              <a:t>Coffee Hub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675D738-AABC-0E31-F530-D7C66D5EC13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-74428" y="1463674"/>
            <a:ext cx="9589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0B622B-412B-5EAA-7E07-39F01AE10AB3}"/>
              </a:ext>
            </a:extLst>
          </p:cNvPr>
          <p:cNvGraphicFramePr>
            <a:graphicFrameLocks noGrp="1"/>
          </p:cNvGraphicFramePr>
          <p:nvPr/>
        </p:nvGraphicFramePr>
        <p:xfrm>
          <a:off x="480742" y="2418317"/>
          <a:ext cx="5894658" cy="387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904">
                  <a:extLst>
                    <a:ext uri="{9D8B030D-6E8A-4147-A177-3AD203B41FA5}">
                      <a16:colId xmlns:a16="http://schemas.microsoft.com/office/drawing/2014/main" val="933587551"/>
                    </a:ext>
                  </a:extLst>
                </a:gridCol>
                <a:gridCol w="394952">
                  <a:extLst>
                    <a:ext uri="{9D8B030D-6E8A-4147-A177-3AD203B41FA5}">
                      <a16:colId xmlns:a16="http://schemas.microsoft.com/office/drawing/2014/main" val="2963507112"/>
                    </a:ext>
                  </a:extLst>
                </a:gridCol>
                <a:gridCol w="4709802">
                  <a:extLst>
                    <a:ext uri="{9D8B030D-6E8A-4147-A177-3AD203B41FA5}">
                      <a16:colId xmlns:a16="http://schemas.microsoft.com/office/drawing/2014/main" val="3574611630"/>
                    </a:ext>
                  </a:extLst>
                </a:gridCol>
              </a:tblGrid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N5 Financials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660746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Understanding Green Coffee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22002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ategory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&amp; Consumer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70753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GT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lays 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700194"/>
                  </a:ext>
                </a:extLst>
              </a:tr>
              <a:tr h="774556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Artemis Coffee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38167"/>
                  </a:ext>
                </a:extLst>
              </a:tr>
            </a:tbl>
          </a:graphicData>
        </a:graphic>
      </p:graphicFrame>
      <p:sp>
        <p:nvSpPr>
          <p:cNvPr id="9" name="Triángulo 49">
            <a:extLst>
              <a:ext uri="{FF2B5EF4-FFF2-40B4-BE49-F238E27FC236}">
                <a16:creationId xmlns:a16="http://schemas.microsoft.com/office/drawing/2014/main" id="{0400CDFF-9D3A-9ECA-CEF3-76E008E2B432}"/>
              </a:ext>
            </a:extLst>
          </p:cNvPr>
          <p:cNvSpPr/>
          <p:nvPr/>
        </p:nvSpPr>
        <p:spPr>
          <a:xfrm rot="5400000">
            <a:off x="1334378" y="2568254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Triángulo 49">
            <a:extLst>
              <a:ext uri="{FF2B5EF4-FFF2-40B4-BE49-F238E27FC236}">
                <a16:creationId xmlns:a16="http://schemas.microsoft.com/office/drawing/2014/main" id="{A85074D6-A48D-D986-4570-CD77ECE1F48B}"/>
              </a:ext>
            </a:extLst>
          </p:cNvPr>
          <p:cNvSpPr/>
          <p:nvPr/>
        </p:nvSpPr>
        <p:spPr>
          <a:xfrm rot="5400000">
            <a:off x="1334378" y="4103162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Triángulo 49">
            <a:extLst>
              <a:ext uri="{FF2B5EF4-FFF2-40B4-BE49-F238E27FC236}">
                <a16:creationId xmlns:a16="http://schemas.microsoft.com/office/drawing/2014/main" id="{3D62DCE7-CCCC-EC31-7BDC-6157860F5D0B}"/>
              </a:ext>
            </a:extLst>
          </p:cNvPr>
          <p:cNvSpPr/>
          <p:nvPr/>
        </p:nvSpPr>
        <p:spPr>
          <a:xfrm rot="5400000">
            <a:off x="1337752" y="4870214"/>
            <a:ext cx="179597" cy="154695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2" name="Triángulo 49">
            <a:extLst>
              <a:ext uri="{FF2B5EF4-FFF2-40B4-BE49-F238E27FC236}">
                <a16:creationId xmlns:a16="http://schemas.microsoft.com/office/drawing/2014/main" id="{D3F8F04F-954E-E3E3-A27D-CA449E88FA1A}"/>
              </a:ext>
            </a:extLst>
          </p:cNvPr>
          <p:cNvSpPr/>
          <p:nvPr/>
        </p:nvSpPr>
        <p:spPr>
          <a:xfrm rot="5400000">
            <a:off x="1334378" y="5631320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Triángulo 49">
            <a:extLst>
              <a:ext uri="{FF2B5EF4-FFF2-40B4-BE49-F238E27FC236}">
                <a16:creationId xmlns:a16="http://schemas.microsoft.com/office/drawing/2014/main" id="{31223FA1-2B72-86CC-F1E8-F7C66D9F794B}"/>
              </a:ext>
            </a:extLst>
          </p:cNvPr>
          <p:cNvSpPr/>
          <p:nvPr/>
        </p:nvSpPr>
        <p:spPr>
          <a:xfrm rot="5400000">
            <a:off x="1334378" y="3335708"/>
            <a:ext cx="186345" cy="160642"/>
          </a:xfrm>
          <a:prstGeom prst="triangle">
            <a:avLst/>
          </a:prstGeom>
          <a:solidFill>
            <a:srgbClr val="2F8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391EE2-23FE-FF2F-E843-9183F3C5F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 b="1844"/>
          <a:stretch>
            <a:fillRect/>
          </a:stretch>
        </p:blipFill>
        <p:spPr>
          <a:xfrm>
            <a:off x="6972038" y="0"/>
            <a:ext cx="5219962" cy="6858001"/>
          </a:xfrm>
          <a:prstGeom prst="rect">
            <a:avLst/>
          </a:prstGeom>
        </p:spPr>
      </p:pic>
      <p:pic>
        <p:nvPicPr>
          <p:cNvPr id="252" name="Google Shape;252;g32e4a692a60_1_54">
            <a:extLst>
              <a:ext uri="{FF2B5EF4-FFF2-40B4-BE49-F238E27FC236}">
                <a16:creationId xmlns:a16="http://schemas.microsoft.com/office/drawing/2014/main" id="{4B274F26-EC4E-9A94-6397-40B597FC32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77987" y="254775"/>
            <a:ext cx="1151864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8DFABE-F852-B4AD-A1EC-B5935B65F5E2}"/>
              </a:ext>
            </a:extLst>
          </p:cNvPr>
          <p:cNvSpPr/>
          <p:nvPr/>
        </p:nvSpPr>
        <p:spPr>
          <a:xfrm>
            <a:off x="548841" y="3842795"/>
            <a:ext cx="5122754" cy="2376227"/>
          </a:xfrm>
          <a:prstGeom prst="rect">
            <a:avLst/>
          </a:prstGeom>
          <a:solidFill>
            <a:schemeClr val="accent3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F208D-8E1C-8E62-EC13-295DA26E31E3}"/>
              </a:ext>
            </a:extLst>
          </p:cNvPr>
          <p:cNvSpPr/>
          <p:nvPr/>
        </p:nvSpPr>
        <p:spPr>
          <a:xfrm>
            <a:off x="548841" y="2260626"/>
            <a:ext cx="5122754" cy="754580"/>
          </a:xfrm>
          <a:prstGeom prst="rect">
            <a:avLst/>
          </a:prstGeom>
          <a:solidFill>
            <a:schemeClr val="accent3">
              <a:lumMod val="20000"/>
              <a:lumOff val="8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2911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yECLcA0tujqcq5o3hUtV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gQa2B3IgojULqz8gLIZg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5ogZZ0IjgwIXTb_LfY9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9qmkUU60jVUgBy.mOBx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be6gWbAWxrNaNMij.EA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Dn7p4NkFW2wbKXFuzVi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KvMcnOy.CNX3wh7WXcWb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jwaAPLC.SPz3Cw0PeVg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owh6q7Td9QWUTfQ5sNPB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1QyXWP02OdTlkfJAH03K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gBWRELpRXIC4llGfBXR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smy_8_IBEssBpwNa.4j_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SeoZ4VW12kOBc0b5gMD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ZOKzcg2_r8.mh28mGN66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rTNzfQz7SEqEHOE98gn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AeeNPRhDlWARuwwsacJW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uv5I5Q2QVr2_WUsGhqd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0dC4r2MazPt2JotKLa6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8wIEhKLPSLucK4NDEgQ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42ur660v8RLcqFCw5LP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L6KO0jr3hTlFHUdF1HP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kdbqbHc9Fca2ur4igc6q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c2hqJR4pSI1Zp2CZqpV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5ogZZ0IjgwIXTb_LfY9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K9qmkUU60jVUgBy.mOBx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be6gWbAWxrNaNMij.EA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P_prAfyMvP7YDfCfULc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Dn7p4NkFW2wbKXFuzVi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KvMcnOy.CNX3wh7WXcWb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jwaAPLC.SPz3Cw0PeVg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owh6q7Td9QWUTfQ5sNPB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1QyXWP02OdTlkfJAH03K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gBWRELpRXIC4llGfBXR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smy_8_IBEssBpwNa.4j_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SeoZ4VW12kOBc0b5gMD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ZOKzcg2_r8.mh28mGN66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rTNzfQz7SEqEHOE98gn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AeeNPRhDlWARuwwsacJW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uv5I5Q2QVr2_WUsGhqd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0dC4r2MazPt2JotKLa6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8wIEhKLPSLucK4NDEgQ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4_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206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Custom 1">
      <a:dk1>
        <a:srgbClr val="FFFFFF"/>
      </a:dk1>
      <a:lt1>
        <a:srgbClr val="FFFFFF"/>
      </a:lt1>
      <a:dk2>
        <a:srgbClr val="0C162A"/>
      </a:dk2>
      <a:lt2>
        <a:srgbClr val="CBCBCB"/>
      </a:lt2>
      <a:accent1>
        <a:srgbClr val="1C3565"/>
      </a:accent1>
      <a:accent2>
        <a:srgbClr val="4A88FA"/>
      </a:accent2>
      <a:accent3>
        <a:srgbClr val="6EA0FA"/>
      </a:accent3>
      <a:accent4>
        <a:srgbClr val="CBCBCB"/>
      </a:accent4>
      <a:accent5>
        <a:srgbClr val="F32735"/>
      </a:accent5>
      <a:accent6>
        <a:srgbClr val="F87C85"/>
      </a:accent6>
      <a:hlink>
        <a:srgbClr val="4A88FA"/>
      </a:hlink>
      <a:folHlink>
        <a:srgbClr val="FFFFFF"/>
      </a:folHlink>
    </a:clrScheme>
    <a:fontScheme name="Bia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Bia">
      <a:dk1>
        <a:srgbClr val="1A1A1A"/>
      </a:dk1>
      <a:lt1>
        <a:srgbClr val="FFFFFF"/>
      </a:lt1>
      <a:dk2>
        <a:srgbClr val="0C162A"/>
      </a:dk2>
      <a:lt2>
        <a:srgbClr val="CBCBCB"/>
      </a:lt2>
      <a:accent1>
        <a:srgbClr val="1C3565"/>
      </a:accent1>
      <a:accent2>
        <a:srgbClr val="4A88FA"/>
      </a:accent2>
      <a:accent3>
        <a:srgbClr val="6EA0FA"/>
      </a:accent3>
      <a:accent4>
        <a:srgbClr val="CBCBCB"/>
      </a:accent4>
      <a:accent5>
        <a:srgbClr val="F32735"/>
      </a:accent5>
      <a:accent6>
        <a:srgbClr val="F87C85"/>
      </a:accent6>
      <a:hlink>
        <a:srgbClr val="4A88FA"/>
      </a:hlink>
      <a:folHlink>
        <a:srgbClr val="FFFFFF"/>
      </a:folHlink>
    </a:clrScheme>
    <a:fontScheme name="Bia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Bia">
      <a:dk1>
        <a:srgbClr val="1A1A1A"/>
      </a:dk1>
      <a:lt1>
        <a:srgbClr val="FFFFFF"/>
      </a:lt1>
      <a:dk2>
        <a:srgbClr val="0C162A"/>
      </a:dk2>
      <a:lt2>
        <a:srgbClr val="CBCBCB"/>
      </a:lt2>
      <a:accent1>
        <a:srgbClr val="1C3565"/>
      </a:accent1>
      <a:accent2>
        <a:srgbClr val="4A88FA"/>
      </a:accent2>
      <a:accent3>
        <a:srgbClr val="6EA0FA"/>
      </a:accent3>
      <a:accent4>
        <a:srgbClr val="CBCBCB"/>
      </a:accent4>
      <a:accent5>
        <a:srgbClr val="F32735"/>
      </a:accent5>
      <a:accent6>
        <a:srgbClr val="F87C85"/>
      </a:accent6>
      <a:hlink>
        <a:srgbClr val="4A88FA"/>
      </a:hlink>
      <a:folHlink>
        <a:srgbClr val="FFFFFF"/>
      </a:folHlink>
    </a:clrScheme>
    <a:fontScheme name="Bia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Office Theme">
  <a:themeElements>
    <a:clrScheme name="Bia">
      <a:dk1>
        <a:srgbClr val="1A1A1A"/>
      </a:dk1>
      <a:lt1>
        <a:srgbClr val="FFFFFF"/>
      </a:lt1>
      <a:dk2>
        <a:srgbClr val="0C162A"/>
      </a:dk2>
      <a:lt2>
        <a:srgbClr val="CBCBCB"/>
      </a:lt2>
      <a:accent1>
        <a:srgbClr val="1C3565"/>
      </a:accent1>
      <a:accent2>
        <a:srgbClr val="4A88FA"/>
      </a:accent2>
      <a:accent3>
        <a:srgbClr val="6EA0FA"/>
      </a:accent3>
      <a:accent4>
        <a:srgbClr val="CBCBCB"/>
      </a:accent4>
      <a:accent5>
        <a:srgbClr val="F32735"/>
      </a:accent5>
      <a:accent6>
        <a:srgbClr val="F87C85"/>
      </a:accent6>
      <a:hlink>
        <a:srgbClr val="4A88FA"/>
      </a:hlink>
      <a:folHlink>
        <a:srgbClr val="FFFFFF"/>
      </a:folHlink>
    </a:clrScheme>
    <a:fontScheme name="Bia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4113</TotalTime>
  <Words>3033</Words>
  <Application>Microsoft Office PowerPoint</Application>
  <PresentationFormat>Panorámica</PresentationFormat>
  <Paragraphs>981</Paragraphs>
  <Slides>43</Slides>
  <Notes>16</Notes>
  <HiddenSlides>1</HiddenSlides>
  <MMClips>0</MMClips>
  <ScaleCrop>false</ScaleCrop>
  <HeadingPairs>
    <vt:vector size="4" baseType="variant">
      <vt:variant>
        <vt:lpstr>Tema</vt:lpstr>
      </vt:variant>
      <vt:variant>
        <vt:i4>8</vt:i4>
      </vt:variant>
      <vt:variant>
        <vt:lpstr>Títulos de diapositiva</vt:lpstr>
      </vt:variant>
      <vt:variant>
        <vt:i4>43</vt:i4>
      </vt:variant>
    </vt:vector>
  </HeadingPairs>
  <TitlesOfParts>
    <vt:vector size="51" baseType="lpstr">
      <vt:lpstr>Office Theme</vt:lpstr>
      <vt:lpstr>Tema de Office</vt:lpstr>
      <vt:lpstr>4_Office Theme</vt:lpstr>
      <vt:lpstr>2_Office Theme</vt:lpstr>
      <vt:lpstr>6_Office Theme</vt:lpstr>
      <vt:lpstr>3_Office Theme</vt:lpstr>
      <vt:lpstr>7_Office Theme</vt:lpstr>
      <vt:lpstr>9_Office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Consumer Typology</vt:lpstr>
      <vt:lpstr>Consumer Typology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Alberto Paiz Maldonado</dc:creator>
  <cp:lastModifiedBy>Luis Alberto Paiz Maldonado</cp:lastModifiedBy>
  <cp:revision>3</cp:revision>
  <dcterms:created xsi:type="dcterms:W3CDTF">2026-01-13T22:51:47Z</dcterms:created>
  <dcterms:modified xsi:type="dcterms:W3CDTF">2026-01-23T15:36:38Z</dcterms:modified>
</cp:coreProperties>
</file>